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60" r:id="rId1"/>
    <p:sldMasterId id="2147483673" r:id="rId2"/>
  </p:sldMasterIdLst>
  <p:notesMasterIdLst>
    <p:notesMasterId r:id="rId24"/>
  </p:notesMasterIdLst>
  <p:handoutMasterIdLst>
    <p:handoutMasterId r:id="rId25"/>
  </p:handoutMasterIdLst>
  <p:sldIdLst>
    <p:sldId id="257" r:id="rId3"/>
    <p:sldId id="290" r:id="rId4"/>
    <p:sldId id="295" r:id="rId5"/>
    <p:sldId id="272" r:id="rId6"/>
    <p:sldId id="274" r:id="rId7"/>
    <p:sldId id="273" r:id="rId8"/>
    <p:sldId id="302" r:id="rId9"/>
    <p:sldId id="270" r:id="rId10"/>
    <p:sldId id="261" r:id="rId11"/>
    <p:sldId id="279" r:id="rId12"/>
    <p:sldId id="281" r:id="rId13"/>
    <p:sldId id="315" r:id="rId14"/>
    <p:sldId id="304" r:id="rId15"/>
    <p:sldId id="309" r:id="rId16"/>
    <p:sldId id="258" r:id="rId17"/>
    <p:sldId id="316" r:id="rId18"/>
    <p:sldId id="317" r:id="rId19"/>
    <p:sldId id="311" r:id="rId20"/>
    <p:sldId id="313" r:id="rId21"/>
    <p:sldId id="286" r:id="rId22"/>
    <p:sldId id="294" r:id="rId23"/>
  </p:sldIdLst>
  <p:sldSz cx="9144000" cy="6858000" type="screen4x3"/>
  <p:notesSz cx="6797675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FFFF"/>
    <a:srgbClr val="FBA7F5"/>
    <a:srgbClr val="B5038F"/>
    <a:srgbClr val="E6F2FB"/>
    <a:srgbClr val="5C5B5B"/>
    <a:srgbClr val="3A3A3A"/>
    <a:srgbClr val="0033CC"/>
    <a:srgbClr val="F6F9F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3009" autoAdjust="0"/>
  </p:normalViewPr>
  <p:slideViewPr>
    <p:cSldViewPr>
      <p:cViewPr varScale="1">
        <p:scale>
          <a:sx n="105" d="100"/>
          <a:sy n="105" d="100"/>
        </p:scale>
        <p:origin x="-1188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FD80E5-C3A3-4AFB-B478-AAE876CC0661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F259E7C-C382-4319-AAD2-628E9FA0C3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573392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F00B7C-5352-45FA-90B1-46D94B8F6C83}" type="datetimeFigureOut">
              <a:rPr lang="ru-RU" smtClean="0"/>
              <a:t>09.12.2020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66813" y="1241425"/>
            <a:ext cx="446405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032E761-7C44-41F7-8403-8234E5919B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057619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032E761-7C44-41F7-8403-8234E5919BCF}" type="slidenum">
              <a:rPr lang="ru-RU" smtClean="0"/>
              <a:t>11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833485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32E761-7C44-41F7-8403-8234E5919BCF}" type="slidenum">
              <a:rPr lang="ru-RU" smtClean="0"/>
              <a:t>13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23864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3C8971-355C-4018-AA2E-19A1333C1A08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FD0EF8-8591-4480-8381-276C71FCF061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679075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551B86-D8DE-4DAD-8F9E-19BAE7EAE172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66CD92-8DA5-4CDC-AECC-1D96552C8ED2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83463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D845ED-97BC-4AFA-821D-AEA93DE0D3FD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4F3947-6BBC-436F-9A4E-DAB2AFEF4C91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34396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435B02-6105-4FCF-BF04-389249EDC6D9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B1F4A1-44C8-446F-A642-A1349BE68AC5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6634014"/>
      </p:ext>
    </p:extLst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2B6802-B002-49B2-9B1A-C17EF0E8EF6D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FD0EF8-8591-4480-8381-276C71FCF061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693217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D95F82-914F-4ECB-9CC6-97C925140D2D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078070-8EDD-4CBE-BA1D-D4E3024E1807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794978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9509CD-1D06-447D-B7FC-7DB616377109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213D14-E593-4B81-A867-9DE033BC1F25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634406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008CCE-C78D-4574-96B4-A0B30608697D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9C69DF-7B9B-409D-B032-CAAF1C732793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041380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2623E1-0C02-49FC-8106-6C93FAD700B0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D0BDF3-84A4-4F3B-88D9-7A06655C9AD3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403629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CAFCBC-1A4E-4004-A982-8D963176F1D6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C7B9EA-9AB1-4076-A04C-34CD2D9140E6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16891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029B61-5471-42EC-90F5-5FE0378DC66E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6314D9-4D59-4566-8CE7-BC1C5B2D555E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61861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CBC03F-6EA7-4965-BA18-72BF885E7C61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078070-8EDD-4CBE-BA1D-D4E3024E1807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1331011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F22C86-7523-442D-8172-40C0A3B115BE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5ECEEB-63C2-4E0C-8988-00227A4D9E78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2318650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/>
              <a:t>Вставка рисунка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F4806D-8B7B-4907-BE23-A8976FC1E8B3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D3DC30-D0B3-4EC4-9EE3-40C72CE5A2A4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370964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2CCE37-C839-4DB4-A4C0-3D7DF1D02CC5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66CD92-8DA5-4CDC-AECC-1D96552C8ED2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248463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81593F-183E-4C17-BF9F-6F076D45A56D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4F3947-6BBC-436F-9A4E-DAB2AFEF4C91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88820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25F824-17A8-4E57-9F7C-8BFBAC53678B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B1F4A1-44C8-446F-A642-A1349BE68AC5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8735172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DA83D4-977B-4760-9098-C131298F5AFB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213D14-E593-4B81-A867-9DE033BC1F25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259707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C81C7-0FD3-4D6F-A9E5-F221D5B8E47D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9C69DF-7B9B-409D-B032-CAAF1C732793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66483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EEE55D-DB35-4D62-8034-25730D687842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D0BDF3-84A4-4F3B-88D9-7A06655C9AD3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01853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5211F9-5E99-442B-ACFF-169CD3F61C3A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C7B9EA-9AB1-4076-A04C-34CD2D9140E6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68514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4C777F-8C29-42BB-87D3-35F03DE73763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6314D9-4D59-4566-8CE7-BC1C5B2D555E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55845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84B17-0957-4C7F-81BB-7239F9CF2B9B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5ECEEB-63C2-4E0C-8988-00227A4D9E78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99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/>
              <a:t>Вставка рисунка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CE2035-A3D4-42F4-94F1-DE4879AF3667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D3DC30-D0B3-4EC4-9EE3-40C72CE5A2A4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15703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текста</a:t>
            </a:r>
          </a:p>
          <a:p>
            <a:pPr lvl="1"/>
            <a:r>
              <a:rPr lang="ru-RU" altLang="ru-RU"/>
              <a:t>Второй уровень</a:t>
            </a:r>
          </a:p>
          <a:p>
            <a:pPr lvl="2"/>
            <a:r>
              <a:rPr lang="ru-RU" altLang="ru-RU"/>
              <a:t>Третий уровень</a:t>
            </a:r>
          </a:p>
          <a:p>
            <a:pPr lvl="3"/>
            <a:r>
              <a:rPr lang="ru-RU" altLang="ru-RU"/>
              <a:t>Четвертый уровень</a:t>
            </a:r>
          </a:p>
          <a:p>
            <a:pPr lvl="4"/>
            <a:r>
              <a:rPr lang="ru-RU" alt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AB8CA18-D4AE-423E-8A82-8FA9DCF3E570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E2A9751-CBD1-464C-ABAB-0FF28C91ED94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43326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текста</a:t>
            </a:r>
          </a:p>
          <a:p>
            <a:pPr lvl="1"/>
            <a:r>
              <a:rPr lang="ru-RU" altLang="ru-RU"/>
              <a:t>Второй уровень</a:t>
            </a:r>
          </a:p>
          <a:p>
            <a:pPr lvl="2"/>
            <a:r>
              <a:rPr lang="ru-RU" altLang="ru-RU"/>
              <a:t>Третий уровень</a:t>
            </a:r>
          </a:p>
          <a:p>
            <a:pPr lvl="3"/>
            <a:r>
              <a:rPr lang="ru-RU" altLang="ru-RU"/>
              <a:t>Четвертый уровень</a:t>
            </a:r>
          </a:p>
          <a:p>
            <a:pPr lvl="4"/>
            <a:r>
              <a:rPr lang="ru-RU" alt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94A28A52-CF0A-4E04-8B9B-FCD3DFCA54DE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09.12.2020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E2A9751-CBD1-464C-ABAB-0FF28C91ED94}" type="slidenum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1848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Прямоугольник 3"/>
          <p:cNvSpPr>
            <a:spLocks noChangeArrowheads="1"/>
          </p:cNvSpPr>
          <p:nvPr/>
        </p:nvSpPr>
        <p:spPr bwMode="auto">
          <a:xfrm>
            <a:off x="3276599" y="6338610"/>
            <a:ext cx="2728913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ru-RU" altLang="ru-RU" sz="1400" b="1" dirty="0" smtClean="0">
                <a:solidFill>
                  <a:prstClr val="white"/>
                </a:solidFill>
                <a:latin typeface="Calibri" pitchFamily="34" charset="0"/>
                <a:cs typeface="Calibri" pitchFamily="34" charset="0"/>
              </a:rPr>
              <a:t>.</a:t>
            </a:r>
            <a:r>
              <a:rPr lang="ru-RU" altLang="ru-RU" sz="1400" dirty="0">
                <a:solidFill>
                  <a:prstClr val="black"/>
                </a:solidFill>
                <a:latin typeface="Calibri" pitchFamily="34" charset="0"/>
              </a:rPr>
              <a:t> </a:t>
            </a:r>
            <a:endParaRPr lang="ru-RU" altLang="ru-RU" sz="1400" dirty="0">
              <a:solidFill>
                <a:prstClr val="white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780728" y="2204864"/>
            <a:ext cx="792088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000" b="1" dirty="0">
                <a:solidFill>
                  <a:schemeClr val="bg1"/>
                </a:solidFill>
              </a:rPr>
              <a:t>ФЕДЕРАЛЬНОЕ СТАТИСТИЧЕСКОЕ НАБЛЮДЕНИЕ </a:t>
            </a:r>
          </a:p>
          <a:p>
            <a:pPr algn="ctr"/>
            <a:r>
              <a:rPr lang="ru-RU" sz="2000" b="1" dirty="0">
                <a:solidFill>
                  <a:schemeClr val="bg1"/>
                </a:solidFill>
              </a:rPr>
              <a:t>ФОРМА №61</a:t>
            </a:r>
          </a:p>
          <a:p>
            <a:pPr algn="ctr"/>
            <a:endParaRPr lang="ru-RU" sz="2000" b="1" dirty="0">
              <a:solidFill>
                <a:schemeClr val="bg1"/>
              </a:solidFill>
            </a:endParaRPr>
          </a:p>
          <a:p>
            <a:pPr algn="ctr"/>
            <a:r>
              <a:rPr lang="ru-RU" sz="2000" b="1" dirty="0">
                <a:solidFill>
                  <a:schemeClr val="bg1"/>
                </a:solidFill>
              </a:rPr>
              <a:t>СВЕДЕНИЯ О БОЛЕЗНИ, ВЫЗВАННОЙ ВИРУСОМ </a:t>
            </a:r>
          </a:p>
          <a:p>
            <a:pPr algn="ctr"/>
            <a:r>
              <a:rPr lang="ru-RU" sz="2000" b="1" dirty="0">
                <a:solidFill>
                  <a:schemeClr val="bg1"/>
                </a:solidFill>
              </a:rPr>
              <a:t>ИММУНОДЕФИЦИТА ЧЕЛОВЕКА </a:t>
            </a:r>
          </a:p>
          <a:p>
            <a:pPr algn="ctr"/>
            <a:r>
              <a:rPr lang="ru-RU" sz="2000" b="1" dirty="0">
                <a:solidFill>
                  <a:schemeClr val="bg1"/>
                </a:solidFill>
              </a:rPr>
              <a:t>за 2020 г.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2355055" y="4221088"/>
            <a:ext cx="4572000" cy="92333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ru-RU" b="1" dirty="0">
                <a:solidFill>
                  <a:schemeClr val="bg1"/>
                </a:solidFill>
              </a:rPr>
              <a:t>Приказ Росстата:</a:t>
            </a:r>
          </a:p>
          <a:p>
            <a:pPr algn="ctr"/>
            <a:r>
              <a:rPr lang="ru-RU" b="1" dirty="0">
                <a:solidFill>
                  <a:schemeClr val="bg1"/>
                </a:solidFill>
              </a:rPr>
              <a:t>Об утверждении формы</a:t>
            </a:r>
          </a:p>
          <a:p>
            <a:pPr algn="ctr"/>
            <a:r>
              <a:rPr lang="ru-RU" b="1" dirty="0">
                <a:solidFill>
                  <a:schemeClr val="bg1"/>
                </a:solidFill>
              </a:rPr>
              <a:t>от   30.12.2015 №672</a:t>
            </a: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296930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6" name="Rectangle 1"/>
          <p:cNvSpPr>
            <a:spLocks noChangeArrowheads="1"/>
          </p:cNvSpPr>
          <p:nvPr/>
        </p:nvSpPr>
        <p:spPr bwMode="auto">
          <a:xfrm>
            <a:off x="271319" y="1208113"/>
            <a:ext cx="2016224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100" b="1" i="0" u="none" strike="noStrike" cap="none" normalizeH="0" baseline="0" dirty="0">
                <a:ln>
                  <a:noFill/>
                </a:ln>
                <a:solidFill>
                  <a:srgbClr val="0033CC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(</a:t>
            </a:r>
            <a:r>
              <a:rPr kumimoji="0" lang="ru-RU" altLang="ru-RU" sz="1100" b="1" i="0" u="none" strike="noStrike" cap="none" normalizeH="0" baseline="0" dirty="0">
                <a:ln>
                  <a:noFill/>
                </a:ln>
                <a:solidFill>
                  <a:srgbClr val="0033CC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2000) </a:t>
            </a:r>
            <a:r>
              <a:rPr kumimoji="0" lang="ru-RU" altLang="ru-RU" sz="1200" b="0" i="0" u="none" strike="noStrike" cap="none" normalizeH="0" baseline="0" dirty="0">
                <a:ln>
                  <a:noFill/>
                </a:ln>
                <a:solidFill>
                  <a:srgbClr val="0033CC"/>
                </a:solidFill>
                <a:effectLst/>
                <a:ea typeface="Times New Roman" pitchFamily="18" charset="0"/>
                <a:cs typeface="Arial" pitchFamily="34" charset="0"/>
              </a:rPr>
              <a:t>	</a:t>
            </a:r>
            <a:endParaRPr kumimoji="0" lang="ru-RU" altLang="ru-RU" sz="1200" b="0" i="0" u="none" strike="noStrike" cap="none" normalizeH="0" baseline="0" dirty="0">
              <a:ln>
                <a:noFill/>
              </a:ln>
              <a:solidFill>
                <a:srgbClr val="0033CC"/>
              </a:solidFill>
              <a:effectLst/>
              <a:latin typeface="Times New Roman" pitchFamily="18" charset="0"/>
              <a:ea typeface="Times New Roman" pitchFamily="18" charset="0"/>
              <a:cs typeface="Arial" pitchFamily="34" charset="0"/>
              <a:sym typeface="Symbol" pitchFamily="18" charset="2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107504" y="700282"/>
            <a:ext cx="903649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Движение пациентов, больных ВИЧ-инфекцией, контактных лиц и лиц с бессимптомным статусом, состоящих под наблюдением данной медицинской организации, и клинические стадии</a:t>
            </a:r>
            <a:r>
              <a:rPr lang="en-US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болезни, вызванной ВИЧ </a:t>
            </a: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45F08C7E-74ED-45F8-A633-69C89208EFE7}"/>
              </a:ext>
            </a:extLst>
          </p:cNvPr>
          <p:cNvSpPr txBox="1"/>
          <p:nvPr/>
        </p:nvSpPr>
        <p:spPr>
          <a:xfrm>
            <a:off x="457199" y="1522688"/>
            <a:ext cx="492243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kumimoji="0" lang="ru-RU" sz="180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cs typeface="Times New Roman" panose="02020603050405020304" pitchFamily="18" charset="0"/>
              </a:rPr>
              <a:t>В таблице 2000 увеличено </a:t>
            </a:r>
            <a:r>
              <a:rPr lang="ru-RU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число </a:t>
            </a:r>
            <a:r>
              <a:rPr kumimoji="0" lang="ru-RU" sz="180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cs typeface="Times New Roman" panose="02020603050405020304" pitchFamily="18" charset="0"/>
              </a:rPr>
              <a:t>контингентов</a:t>
            </a:r>
          </a:p>
        </p:txBody>
      </p:sp>
      <p:graphicFrame>
        <p:nvGraphicFramePr>
          <p:cNvPr id="16" name="Таблица 15">
            <a:extLst>
              <a:ext uri="{FF2B5EF4-FFF2-40B4-BE49-F238E27FC236}">
                <a16:creationId xmlns:a16="http://schemas.microsoft.com/office/drawing/2014/main" xmlns="" id="{73F6D248-D168-4621-A3FE-C5DE1569832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8915431"/>
              </p:ext>
            </p:extLst>
          </p:nvPr>
        </p:nvGraphicFramePr>
        <p:xfrm>
          <a:off x="445769" y="1892020"/>
          <a:ext cx="8229602" cy="2606040"/>
        </p:xfrm>
        <a:graphic>
          <a:graphicData uri="http://schemas.openxmlformats.org/drawingml/2006/table">
            <a:tbl>
              <a:tblPr firstRow="1" firstCol="1" bandRow="1"/>
              <a:tblGrid>
                <a:gridCol w="1292042">
                  <a:extLst>
                    <a:ext uri="{9D8B030D-6E8A-4147-A177-3AD203B41FA5}">
                      <a16:colId xmlns:a16="http://schemas.microsoft.com/office/drawing/2014/main" xmlns="" val="4023170546"/>
                    </a:ext>
                  </a:extLst>
                </a:gridCol>
                <a:gridCol w="259855">
                  <a:extLst>
                    <a:ext uri="{9D8B030D-6E8A-4147-A177-3AD203B41FA5}">
                      <a16:colId xmlns:a16="http://schemas.microsoft.com/office/drawing/2014/main" xmlns="" val="2606481083"/>
                    </a:ext>
                  </a:extLst>
                </a:gridCol>
                <a:gridCol w="408122">
                  <a:extLst>
                    <a:ext uri="{9D8B030D-6E8A-4147-A177-3AD203B41FA5}">
                      <a16:colId xmlns:a16="http://schemas.microsoft.com/office/drawing/2014/main" xmlns="" val="3429276740"/>
                    </a:ext>
                  </a:extLst>
                </a:gridCol>
                <a:gridCol w="440668">
                  <a:extLst>
                    <a:ext uri="{9D8B030D-6E8A-4147-A177-3AD203B41FA5}">
                      <a16:colId xmlns:a16="http://schemas.microsoft.com/office/drawing/2014/main" xmlns="" val="970423903"/>
                    </a:ext>
                  </a:extLst>
                </a:gridCol>
                <a:gridCol w="342513">
                  <a:extLst>
                    <a:ext uri="{9D8B030D-6E8A-4147-A177-3AD203B41FA5}">
                      <a16:colId xmlns:a16="http://schemas.microsoft.com/office/drawing/2014/main" xmlns="" val="4054298365"/>
                    </a:ext>
                  </a:extLst>
                </a:gridCol>
                <a:gridCol w="342513">
                  <a:extLst>
                    <a:ext uri="{9D8B030D-6E8A-4147-A177-3AD203B41FA5}">
                      <a16:colId xmlns:a16="http://schemas.microsoft.com/office/drawing/2014/main" xmlns="" val="3754619757"/>
                    </a:ext>
                  </a:extLst>
                </a:gridCol>
                <a:gridCol w="424137">
                  <a:extLst>
                    <a:ext uri="{9D8B030D-6E8A-4147-A177-3AD203B41FA5}">
                      <a16:colId xmlns:a16="http://schemas.microsoft.com/office/drawing/2014/main" xmlns="" val="1633787713"/>
                    </a:ext>
                  </a:extLst>
                </a:gridCol>
                <a:gridCol w="424137">
                  <a:extLst>
                    <a:ext uri="{9D8B030D-6E8A-4147-A177-3AD203B41FA5}">
                      <a16:colId xmlns:a16="http://schemas.microsoft.com/office/drawing/2014/main" xmlns="" val="165079283"/>
                    </a:ext>
                  </a:extLst>
                </a:gridCol>
                <a:gridCol w="424137">
                  <a:extLst>
                    <a:ext uri="{9D8B030D-6E8A-4147-A177-3AD203B41FA5}">
                      <a16:colId xmlns:a16="http://schemas.microsoft.com/office/drawing/2014/main" xmlns="" val="2655485802"/>
                    </a:ext>
                  </a:extLst>
                </a:gridCol>
                <a:gridCol w="424137">
                  <a:extLst>
                    <a:ext uri="{9D8B030D-6E8A-4147-A177-3AD203B41FA5}">
                      <a16:colId xmlns:a16="http://schemas.microsoft.com/office/drawing/2014/main" xmlns="" val="3122669304"/>
                    </a:ext>
                  </a:extLst>
                </a:gridCol>
                <a:gridCol w="424137">
                  <a:extLst>
                    <a:ext uri="{9D8B030D-6E8A-4147-A177-3AD203B41FA5}">
                      <a16:colId xmlns:a16="http://schemas.microsoft.com/office/drawing/2014/main" xmlns="" val="2874489720"/>
                    </a:ext>
                  </a:extLst>
                </a:gridCol>
                <a:gridCol w="342513">
                  <a:extLst>
                    <a:ext uri="{9D8B030D-6E8A-4147-A177-3AD203B41FA5}">
                      <a16:colId xmlns:a16="http://schemas.microsoft.com/office/drawing/2014/main" xmlns="" val="2658602687"/>
                    </a:ext>
                  </a:extLst>
                </a:gridCol>
                <a:gridCol w="424137">
                  <a:extLst>
                    <a:ext uri="{9D8B030D-6E8A-4147-A177-3AD203B41FA5}">
                      <a16:colId xmlns:a16="http://schemas.microsoft.com/office/drawing/2014/main" xmlns="" val="4141647324"/>
                    </a:ext>
                  </a:extLst>
                </a:gridCol>
                <a:gridCol w="424137">
                  <a:extLst>
                    <a:ext uri="{9D8B030D-6E8A-4147-A177-3AD203B41FA5}">
                      <a16:colId xmlns:a16="http://schemas.microsoft.com/office/drawing/2014/main" xmlns="" val="2726312654"/>
                    </a:ext>
                  </a:extLst>
                </a:gridCol>
                <a:gridCol w="424137">
                  <a:extLst>
                    <a:ext uri="{9D8B030D-6E8A-4147-A177-3AD203B41FA5}">
                      <a16:colId xmlns:a16="http://schemas.microsoft.com/office/drawing/2014/main" xmlns="" val="1116490475"/>
                    </a:ext>
                  </a:extLst>
                </a:gridCol>
                <a:gridCol w="485614">
                  <a:extLst>
                    <a:ext uri="{9D8B030D-6E8A-4147-A177-3AD203B41FA5}">
                      <a16:colId xmlns:a16="http://schemas.microsoft.com/office/drawing/2014/main" xmlns="" val="2297783367"/>
                    </a:ext>
                  </a:extLst>
                </a:gridCol>
                <a:gridCol w="485614">
                  <a:extLst>
                    <a:ext uri="{9D8B030D-6E8A-4147-A177-3AD203B41FA5}">
                      <a16:colId xmlns:a16="http://schemas.microsoft.com/office/drawing/2014/main" xmlns="" val="4014268085"/>
                    </a:ext>
                  </a:extLst>
                </a:gridCol>
                <a:gridCol w="437052">
                  <a:extLst>
                    <a:ext uri="{9D8B030D-6E8A-4147-A177-3AD203B41FA5}">
                      <a16:colId xmlns:a16="http://schemas.microsoft.com/office/drawing/2014/main" xmlns="" val="3626270984"/>
                    </a:ext>
                  </a:extLst>
                </a:gridCol>
              </a:tblGrid>
              <a:tr h="0">
                <a:tc rowSpan="4"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Формы ВИЧ-инфекции,</a:t>
                      </a:r>
                      <a:br>
                        <a:rPr lang="ru-RU" sz="9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контингенты</a:t>
                      </a:r>
                      <a:endParaRPr lang="ru-RU" sz="1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№</a:t>
                      </a:r>
                      <a:b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стро-ки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Код</a:t>
                      </a:r>
                      <a:b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МКБ-10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Зарегистриро-</a:t>
                      </a:r>
                      <a:b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вано 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Находилось</a:t>
                      </a: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под диспансерным наблюдением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Снято с диспансерного наблюдения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Состоит</a:t>
                      </a:r>
                      <a:b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под диспансерным наблюдением                    на конец отчетного года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155219535"/>
                  </a:ext>
                </a:extLst>
              </a:tr>
              <a:tr h="68580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356907730"/>
                  </a:ext>
                </a:extLst>
              </a:tr>
              <a:tr h="54864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 впер-вые</a:t>
                      </a:r>
                      <a:b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жизни уста-нов-ленным диаг-нозом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7780" marR="177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 впервые в жизни установленным диагнозом</a:t>
                      </a:r>
                      <a:endParaRPr lang="ru-RU" sz="1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переведено</a:t>
                      </a:r>
                      <a:r>
                        <a:rPr lang="en-US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/>
                      </a:r>
                      <a:br>
                        <a:rPr lang="en-US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других организаций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прибыло из других субъек-тов России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переведено</a:t>
                      </a:r>
                      <a:b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другие организации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выбыло в другие субъек-ты России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связи со смер-тью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</a:t>
                      </a:r>
                      <a:b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(из гр. 17)</a:t>
                      </a:r>
                      <a:b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детей</a:t>
                      </a:r>
                      <a:b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возрасте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0</a:t>
                      </a: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17 лет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860815779"/>
                  </a:ext>
                </a:extLst>
              </a:tr>
              <a:tr h="109728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детей в возра-сте</a:t>
                      </a:r>
                      <a:b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0</a:t>
                      </a: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17 лет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 ведом-ствен-ных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в ведом-ствен-ные 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4011716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  <a:endParaRPr lang="ru-RU" sz="1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12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14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15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17</a:t>
                      </a:r>
                      <a:endParaRPr lang="ru-RU" sz="10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18</a:t>
                      </a:r>
                      <a:endParaRPr lang="ru-RU" sz="1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899128897"/>
                  </a:ext>
                </a:extLst>
              </a:tr>
            </a:tbl>
          </a:graphicData>
        </a:graphic>
      </p:graphicFrame>
      <p:sp>
        <p:nvSpPr>
          <p:cNvPr id="17" name="Стрелка: вниз 16">
            <a:extLst>
              <a:ext uri="{FF2B5EF4-FFF2-40B4-BE49-F238E27FC236}">
                <a16:creationId xmlns:a16="http://schemas.microsoft.com/office/drawing/2014/main" xmlns="" id="{8F1C1AF2-F4F3-43B1-B050-5EC55A1AAD50}"/>
              </a:ext>
            </a:extLst>
          </p:cNvPr>
          <p:cNvSpPr/>
          <p:nvPr/>
        </p:nvSpPr>
        <p:spPr>
          <a:xfrm rot="10800000">
            <a:off x="2627784" y="2773686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8" name="Стрелка: вниз 17">
            <a:extLst>
              <a:ext uri="{FF2B5EF4-FFF2-40B4-BE49-F238E27FC236}">
                <a16:creationId xmlns:a16="http://schemas.microsoft.com/office/drawing/2014/main" xmlns="" id="{81FD61FE-6D01-44DC-AB70-18D40669BA5A}"/>
              </a:ext>
            </a:extLst>
          </p:cNvPr>
          <p:cNvSpPr/>
          <p:nvPr/>
        </p:nvSpPr>
        <p:spPr>
          <a:xfrm rot="10800000">
            <a:off x="4383435" y="2783211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трелка: вниз 18">
            <a:extLst>
              <a:ext uri="{FF2B5EF4-FFF2-40B4-BE49-F238E27FC236}">
                <a16:creationId xmlns:a16="http://schemas.microsoft.com/office/drawing/2014/main" xmlns="" id="{3A290249-0372-4D40-8FF3-2CE4209C5DDB}"/>
              </a:ext>
            </a:extLst>
          </p:cNvPr>
          <p:cNvSpPr/>
          <p:nvPr/>
        </p:nvSpPr>
        <p:spPr>
          <a:xfrm rot="10800000">
            <a:off x="6660232" y="2773308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Стрелка: вниз 19">
            <a:extLst>
              <a:ext uri="{FF2B5EF4-FFF2-40B4-BE49-F238E27FC236}">
                <a16:creationId xmlns:a16="http://schemas.microsoft.com/office/drawing/2014/main" xmlns="" id="{ACB4DE98-8BD7-4C2D-A93A-D452962273C1}"/>
              </a:ext>
            </a:extLst>
          </p:cNvPr>
          <p:cNvSpPr/>
          <p:nvPr/>
        </p:nvSpPr>
        <p:spPr>
          <a:xfrm rot="10800000">
            <a:off x="8028384" y="2773308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2736B726-3919-4457-A86E-A0182300677A}"/>
              </a:ext>
            </a:extLst>
          </p:cNvPr>
          <p:cNvSpPr txBox="1"/>
          <p:nvPr/>
        </p:nvSpPr>
        <p:spPr>
          <a:xfrm>
            <a:off x="399645" y="4993005"/>
            <a:ext cx="8363274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Графа ф.61, таб.2000, </a:t>
            </a:r>
            <a:r>
              <a:rPr kumimoji="0" lang="ru-RU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гр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4, стр.01:30 должна быть </a:t>
            </a:r>
            <a:r>
              <a:rPr kumimoji="0" lang="ru-RU" sz="18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больше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графы из ф.61,таб.2000, </a:t>
            </a:r>
            <a:r>
              <a:rPr kumimoji="0" lang="ru-RU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гр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6, стр.01:30 </a:t>
            </a:r>
          </a:p>
        </p:txBody>
      </p:sp>
      <p:sp>
        <p:nvSpPr>
          <p:cNvPr id="24" name="Прямоугольник 23">
            <a:extLst>
              <a:ext uri="{FF2B5EF4-FFF2-40B4-BE49-F238E27FC236}">
                <a16:creationId xmlns:a16="http://schemas.microsoft.com/office/drawing/2014/main" xmlns="" id="{EEB351DD-8337-4D7E-9F35-C5C8E955AA57}"/>
              </a:ext>
            </a:extLst>
          </p:cNvPr>
          <p:cNvSpPr/>
          <p:nvPr/>
        </p:nvSpPr>
        <p:spPr>
          <a:xfrm>
            <a:off x="381081" y="4596649"/>
            <a:ext cx="855424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b="1" dirty="0">
                <a:solidFill>
                  <a:srgbClr val="0033CC"/>
                </a:solidFill>
              </a:rPr>
              <a:t>НЕКОТОРЫЕ УСЛОВИЯ ВНУТРИТАБЛИЧНОГО КОНТРОЛЯ ДЛЯ ТАБЛИЦЫ 2000</a:t>
            </a:r>
          </a:p>
        </p:txBody>
      </p:sp>
    </p:spTree>
    <p:extLst>
      <p:ext uri="{BB962C8B-B14F-4D97-AF65-F5344CB8AC3E}">
        <p14:creationId xmlns:p14="http://schemas.microsoft.com/office/powerpoint/2010/main" val="303987415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xmlns="" id="{EFCF7FFB-9C71-4663-8FB2-B35FB49DDE04}"/>
              </a:ext>
            </a:extLst>
          </p:cNvPr>
          <p:cNvSpPr/>
          <p:nvPr/>
        </p:nvSpPr>
        <p:spPr>
          <a:xfrm>
            <a:off x="611560" y="1726867"/>
            <a:ext cx="8329894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sz="1600" b="1" dirty="0">
                <a:solidFill>
                  <a:srgbClr val="0033CC"/>
                </a:solidFill>
              </a:rPr>
              <a:t>НЕКОТОРЫЕ УСЛОВИЯ ВНУТРИТАБЛИЧНОГО КОНТРОЛЯ ДЛЯ ТАБЛИЦЫ 2000</a:t>
            </a: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975586" y="6419081"/>
            <a:ext cx="2133600" cy="365125"/>
          </a:xfrm>
        </p:spPr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11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9C6CEE3D-6937-497D-8CE4-749F95AECD6E}"/>
              </a:ext>
            </a:extLst>
          </p:cNvPr>
          <p:cNvSpPr txBox="1"/>
          <p:nvPr/>
        </p:nvSpPr>
        <p:spPr>
          <a:xfrm>
            <a:off x="82516" y="2065421"/>
            <a:ext cx="8949838" cy="37548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Для зарегистрированных пациентов с болезнью, вызванной ВИЧ, проявляющейся в виде инфекционных и паразитарных болезней (</a:t>
            </a: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Times New Roman"/>
                <a:cs typeface="+mn-cs"/>
              </a:rPr>
              <a:t>В20)</a:t>
            </a: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: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ф.61,таб.2000,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стр.2, гр.04:18 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должно быть </a:t>
            </a: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больше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ф.61,таб.2000, 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стр.3:7, гр. 04:18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400" b="0" i="0" u="none" strike="noStrike" kern="1200" cap="none" spc="0" normalizeH="0" baseline="0" noProof="0" dirty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Для ВИЧ с проявлениями в виде злокачественных новообразований (В21):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ф.61,таб.2000,</a:t>
            </a:r>
            <a:r>
              <a:rPr kumimoji="0" lang="ru-RU" sz="1400" b="0" i="0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 8, гр.04:18 </a:t>
            </a:r>
            <a:r>
              <a:rPr kumimoji="0" lang="ru-RU" sz="1400" b="0" i="0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должно быть </a:t>
            </a: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больше 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ф.61,таб.2000, </a:t>
            </a:r>
            <a:r>
              <a:rPr kumimoji="0" lang="ru-RU" sz="1400" b="0" i="0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стр.9:11, гр. 04:18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400" b="0" i="0" u="none" strike="noStrike" kern="1200" cap="none" spc="0" normalizeH="0" baseline="0" noProof="0" dirty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Для зарегистрированных пациентов с болезнью, вызванной ВИЧ, проявляющейся в виде других уточненных заболеваний (</a:t>
            </a: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Times New Roman"/>
                <a:cs typeface="+mn-cs"/>
              </a:rPr>
              <a:t>В22)</a:t>
            </a: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: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ф.61,таб.2000, 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стр.12, гр. 04:18 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должно быть </a:t>
            </a: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больше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ф.61,таб.2000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,стр.13:15, гр.04:18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400" b="0" i="0" u="none" strike="noStrike" kern="1200" cap="none" spc="0" normalizeH="0" baseline="0" noProof="0" dirty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Для зарегистрированных пациентов с болезнью, вызванной ВИЧ, в виде других состояний (В23):</a:t>
            </a:r>
          </a:p>
          <a:p>
            <a:pPr marL="0" marR="0" lvl="0" indent="268288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 ф.61,таб.2000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,стр.16,гр.04:18 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должно быть </a:t>
            </a:r>
            <a:r>
              <a:rPr kumimoji="0" lang="ru-RU" sz="14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больше </a:t>
            </a:r>
          </a:p>
          <a:p>
            <a:pPr marL="0" marR="0" lvl="0" indent="268288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 ф.61,таб.2000,</a:t>
            </a:r>
            <a:r>
              <a:rPr kumimoji="0" lang="ru-RU" sz="14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стр.17:20,гр.04:18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710662E0-14D6-4323-81FE-173792466291}"/>
              </a:ext>
            </a:extLst>
          </p:cNvPr>
          <p:cNvSpPr txBox="1"/>
          <p:nvPr/>
        </p:nvSpPr>
        <p:spPr>
          <a:xfrm>
            <a:off x="86659" y="711204"/>
            <a:ext cx="8949837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В таблице 2000 перечень форм ВИЧ-инфекции приведен в соответствие с перечнем форм ВИЧ-инфекции таблицы 1000, как в части движения пациентов, так и в части клинических стадий заболевания</a:t>
            </a:r>
          </a:p>
        </p:txBody>
      </p:sp>
    </p:spTree>
    <p:extLst>
      <p:ext uri="{BB962C8B-B14F-4D97-AF65-F5344CB8AC3E}">
        <p14:creationId xmlns:p14="http://schemas.microsoft.com/office/powerpoint/2010/main" val="376451960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262103" y="840758"/>
            <a:ext cx="8558369" cy="4968552"/>
          </a:xfrm>
          <a:prstGeom prst="rect">
            <a:avLst/>
          </a:prstGeom>
          <a:solidFill>
            <a:srgbClr val="FFFFFF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474006" y="1630506"/>
            <a:ext cx="8342346" cy="36317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endParaRPr lang="ru-RU" b="1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000" u="sng" dirty="0"/>
              <a:t>Для пациентов с </a:t>
            </a:r>
            <a:r>
              <a:rPr lang="en-US" sz="2000" u="sng" dirty="0"/>
              <a:t>CD4&lt;500</a:t>
            </a:r>
            <a:r>
              <a:rPr lang="ru-RU" sz="2000" u="sng" dirty="0"/>
              <a:t> (В20-В24):</a:t>
            </a:r>
          </a:p>
          <a:p>
            <a:pPr algn="just"/>
            <a:r>
              <a:rPr lang="ru-RU" sz="2000" dirty="0"/>
              <a:t>Строка ф.61, таб.2000, </a:t>
            </a:r>
            <a:r>
              <a:rPr lang="ru-RU" sz="2000" dirty="0">
                <a:solidFill>
                  <a:srgbClr val="C00000"/>
                </a:solidFill>
              </a:rPr>
              <a:t>стр.1, </a:t>
            </a:r>
            <a:r>
              <a:rPr lang="ru-RU" sz="2000" dirty="0"/>
              <a:t>гр.04:18</a:t>
            </a:r>
            <a:r>
              <a:rPr lang="ru-RU" sz="2000" dirty="0">
                <a:solidFill>
                  <a:srgbClr val="C00000"/>
                </a:solidFill>
              </a:rPr>
              <a:t> </a:t>
            </a:r>
            <a:r>
              <a:rPr lang="ru-RU" sz="2000" dirty="0"/>
              <a:t>должна быть </a:t>
            </a:r>
            <a:r>
              <a:rPr lang="ru-RU" sz="2000" u="sng" dirty="0"/>
              <a:t>больше</a:t>
            </a:r>
            <a:r>
              <a:rPr lang="ru-RU" sz="2000" dirty="0"/>
              <a:t> строки </a:t>
            </a:r>
          </a:p>
          <a:p>
            <a:pPr algn="just"/>
            <a:r>
              <a:rPr lang="ru-RU" sz="2000" dirty="0"/>
              <a:t>          из ф.61,таб.2000,</a:t>
            </a:r>
            <a:r>
              <a:rPr lang="ru-RU" sz="2000" dirty="0">
                <a:solidFill>
                  <a:srgbClr val="C00000"/>
                </a:solidFill>
              </a:rPr>
              <a:t>стр.25</a:t>
            </a:r>
            <a:r>
              <a:rPr lang="ru-RU" sz="2000" dirty="0"/>
              <a:t>, гр.04:18</a:t>
            </a:r>
          </a:p>
          <a:p>
            <a:pPr algn="just"/>
            <a:endParaRPr lang="ru-RU" sz="2000" u="sng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000" u="sng" dirty="0"/>
              <a:t>Для </a:t>
            </a:r>
            <a:r>
              <a:rPr kumimoji="0" lang="ru-RU" sz="20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пациентов с </a:t>
            </a:r>
            <a:r>
              <a:rPr kumimoji="0" lang="en-US" sz="20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CD4&lt;350</a:t>
            </a:r>
            <a:r>
              <a:rPr kumimoji="0" lang="ru-RU" sz="20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</a:t>
            </a:r>
            <a:r>
              <a:rPr lang="ru-RU" sz="2000" u="sng" dirty="0"/>
              <a:t>(В20-В24):</a:t>
            </a:r>
          </a:p>
          <a:p>
            <a:pPr algn="just"/>
            <a:r>
              <a:rPr lang="ru-RU" sz="2000" dirty="0"/>
              <a:t>Строка ф.61, таб.2000, </a:t>
            </a:r>
            <a:r>
              <a:rPr lang="ru-RU" sz="2000" dirty="0">
                <a:solidFill>
                  <a:srgbClr val="C00000"/>
                </a:solidFill>
              </a:rPr>
              <a:t>стр.25, </a:t>
            </a:r>
            <a:r>
              <a:rPr lang="ru-RU" sz="2000" dirty="0"/>
              <a:t>гр.05:18</a:t>
            </a:r>
            <a:r>
              <a:rPr lang="ru-RU" sz="2000" dirty="0">
                <a:solidFill>
                  <a:srgbClr val="C00000"/>
                </a:solidFill>
              </a:rPr>
              <a:t> </a:t>
            </a:r>
            <a:r>
              <a:rPr lang="ru-RU" sz="2000" dirty="0"/>
              <a:t>должна быть </a:t>
            </a:r>
            <a:r>
              <a:rPr lang="ru-RU" sz="2000" u="sng" dirty="0"/>
              <a:t>больше</a:t>
            </a:r>
            <a:r>
              <a:rPr lang="ru-RU" sz="2000" dirty="0"/>
              <a:t> строки </a:t>
            </a:r>
          </a:p>
          <a:p>
            <a:pPr algn="just"/>
            <a:r>
              <a:rPr lang="ru-RU" sz="2000" dirty="0"/>
              <a:t>        из ф.61, таб.2000, </a:t>
            </a:r>
            <a:r>
              <a:rPr lang="ru-RU" sz="2000" dirty="0">
                <a:solidFill>
                  <a:srgbClr val="C00000"/>
                </a:solidFill>
              </a:rPr>
              <a:t>стр.26</a:t>
            </a:r>
            <a:r>
              <a:rPr lang="ru-RU" sz="2000" dirty="0"/>
              <a:t>, гр.04:18</a:t>
            </a:r>
          </a:p>
          <a:p>
            <a:pPr algn="just"/>
            <a:endParaRPr lang="ru-RU" dirty="0"/>
          </a:p>
          <a:p>
            <a:pPr algn="just"/>
            <a:endParaRPr lang="ru-RU" b="1" dirty="0"/>
          </a:p>
          <a:p>
            <a:pPr algn="just"/>
            <a:endParaRPr lang="ru-RU" b="1" dirty="0"/>
          </a:p>
          <a:p>
            <a:pPr algn="just"/>
            <a:endParaRPr lang="ru-RU" b="1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262103" y="980728"/>
            <a:ext cx="855424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b="1" dirty="0">
                <a:solidFill>
                  <a:srgbClr val="0033CC"/>
                </a:solidFill>
              </a:rPr>
              <a:t>НЕКОТОРЫЕ УСЛОВИЯ ВНУТРИТАБЛИЧНОГО КОНТРОЛЯ ДЛЯ ТАБЛИЦЫ 2000</a:t>
            </a: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12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223123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13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4DF13B4C-47AB-4E15-8FA7-7BB8D716D203}"/>
              </a:ext>
            </a:extLst>
          </p:cNvPr>
          <p:cNvSpPr txBox="1"/>
          <p:nvPr/>
        </p:nvSpPr>
        <p:spPr>
          <a:xfrm>
            <a:off x="305780" y="1610365"/>
            <a:ext cx="8532440" cy="15696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Пути передачи (из табл. 2000, стр.1, гр. 6 и 7): парентеральный 1_______, из него (стр. 1): у лиц с впервые в жизни установленным диагнозом 2 _______, </a:t>
            </a:r>
          </a:p>
          <a:p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половой  3 ______, из него (стр. 3): у лиц с впервые в жизни установленным диагнозом 4 _______, вертикальный  5_______, из него (стр. 5): у лиц с впервые в жизни установленным диагнозом 6 _______, неустановленный  7_______, из него (стр. 7): у лиц с впервые в жизни установленным диагнозом 8 _______.</a:t>
            </a:r>
          </a:p>
        </p:txBody>
      </p:sp>
      <p:sp>
        <p:nvSpPr>
          <p:cNvPr id="12" name="Прямоугольник 11">
            <a:extLst>
              <a:ext uri="{FF2B5EF4-FFF2-40B4-BE49-F238E27FC236}">
                <a16:creationId xmlns:a16="http://schemas.microsoft.com/office/drawing/2014/main" xmlns="" id="{CDF92086-6869-4615-AFD4-91D5943F5499}"/>
              </a:ext>
            </a:extLst>
          </p:cNvPr>
          <p:cNvSpPr/>
          <p:nvPr/>
        </p:nvSpPr>
        <p:spPr>
          <a:xfrm>
            <a:off x="395536" y="3345966"/>
            <a:ext cx="855424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b="1" dirty="0">
                <a:solidFill>
                  <a:srgbClr val="0033CC"/>
                </a:solidFill>
              </a:rPr>
              <a:t>НЕКОТОРЫЕ УСЛОВИЯ МЕЖТАБЛИЧНОГО КОНТРОЛЯ ДЛЯ ТАБЛИЦЫ 2100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E3DFD1CC-938B-41C8-BD80-F3EAE553EA2D}"/>
              </a:ext>
            </a:extLst>
          </p:cNvPr>
          <p:cNvSpPr txBox="1"/>
          <p:nvPr/>
        </p:nvSpPr>
        <p:spPr>
          <a:xfrm>
            <a:off x="932662" y="3880842"/>
            <a:ext cx="8064897" cy="175432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Строка ф.61, таб.2000, 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стр.1, гр.06 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должна быть </a:t>
            </a:r>
            <a:r>
              <a:rPr kumimoji="0" lang="ru-RU" sz="18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равна </a:t>
            </a:r>
            <a:r>
              <a:rPr kumimoji="0" lang="ru-RU" sz="1800" b="0" i="0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сумме 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строк 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        из ф.61,таб.2100,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</a:t>
            </a:r>
            <a:r>
              <a:rPr lang="ru-RU" dirty="0">
                <a:solidFill>
                  <a:srgbClr val="C00000"/>
                </a:solidFill>
                <a:latin typeface="Calibri"/>
              </a:rPr>
              <a:t>1+3+5+7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800" b="0" i="0" u="none" strike="noStrike" kern="1200" cap="none" spc="0" normalizeH="0" baseline="0" noProof="0" dirty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Строка ф.61, таб.2000, 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стр.1, гр.07 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должна быть </a:t>
            </a:r>
            <a:r>
              <a:rPr kumimoji="0" lang="ru-RU" sz="18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равна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сумме строк 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        из ф.61,таб.2100,</a:t>
            </a:r>
            <a:r>
              <a:rPr kumimoji="0" lang="ru-RU" sz="1800" b="0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стр.2+4+6+8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AB7C81CB-2088-460E-9286-9972141DBB64}"/>
              </a:ext>
            </a:extLst>
          </p:cNvPr>
          <p:cNvSpPr txBox="1"/>
          <p:nvPr/>
        </p:nvSpPr>
        <p:spPr>
          <a:xfrm>
            <a:off x="922368" y="845937"/>
            <a:ext cx="7691362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2400" dirty="0">
                <a:solidFill>
                  <a:prstClr val="black"/>
                </a:solidFill>
                <a:latin typeface="Calibri"/>
              </a:rPr>
              <a:t>Добавлена таблица 2100 пути передачи ВИЧ-инфекции</a:t>
            </a:r>
          </a:p>
        </p:txBody>
      </p:sp>
    </p:spTree>
    <p:extLst>
      <p:ext uri="{BB962C8B-B14F-4D97-AF65-F5344CB8AC3E}">
        <p14:creationId xmlns:p14="http://schemas.microsoft.com/office/powerpoint/2010/main" val="284777015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67544" y="707971"/>
            <a:ext cx="8401354" cy="469892"/>
          </a:xfrm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indent="1550176" algn="l" defTabSz="777789">
              <a:defRPr/>
            </a:pPr>
            <a:r>
              <a:rPr lang="ru-RU" alt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Обследование пациентов с ВИЧ-инфекцией</a:t>
            </a:r>
            <a:r>
              <a:rPr lang="ru-RU" altLang="ru-RU" sz="100" dirty="0">
                <a:latin typeface="Arial" panose="020B0604020202020204" pitchFamily="34" charset="0"/>
              </a:rPr>
              <a:t/>
            </a:r>
            <a:br>
              <a:rPr lang="ru-RU" altLang="ru-RU" sz="100" dirty="0">
                <a:latin typeface="Arial" panose="020B0604020202020204" pitchFamily="34" charset="0"/>
              </a:rPr>
            </a:br>
            <a:r>
              <a:rPr lang="ru-RU" altLang="ru-RU" sz="1191" b="1" dirty="0">
                <a:latin typeface="Arial" panose="020B0604020202020204" pitchFamily="34" charset="0"/>
                <a:cs typeface="Times New Roman" panose="02020603050405020304" pitchFamily="18" charset="0"/>
              </a:rPr>
              <a:t> (3000)</a:t>
            </a:r>
            <a:endParaRPr lang="ru-RU" altLang="ru-RU" sz="1191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" name="Прямоугольник 13">
            <a:extLst>
              <a:ext uri="{FF2B5EF4-FFF2-40B4-BE49-F238E27FC236}">
                <a16:creationId xmlns:a16="http://schemas.microsoft.com/office/drawing/2014/main" xmlns="" id="{7CBA80BD-24AC-4825-A364-9276A4C4838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graphicFrame>
        <p:nvGraphicFramePr>
          <p:cNvPr id="11" name="Таблица 10">
            <a:extLst>
              <a:ext uri="{FF2B5EF4-FFF2-40B4-BE49-F238E27FC236}">
                <a16:creationId xmlns:a16="http://schemas.microsoft.com/office/drawing/2014/main" xmlns="" id="{47607071-1548-4FDC-975F-30BF1286B58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5771788"/>
              </p:ext>
            </p:extLst>
          </p:nvPr>
        </p:nvGraphicFramePr>
        <p:xfrm>
          <a:off x="467544" y="1240101"/>
          <a:ext cx="8496943" cy="4883465"/>
        </p:xfrm>
        <a:graphic>
          <a:graphicData uri="http://schemas.openxmlformats.org/drawingml/2006/table">
            <a:tbl>
              <a:tblPr firstRow="1" firstCol="1" bandRow="1"/>
              <a:tblGrid>
                <a:gridCol w="3203615">
                  <a:extLst>
                    <a:ext uri="{9D8B030D-6E8A-4147-A177-3AD203B41FA5}">
                      <a16:colId xmlns:a16="http://schemas.microsoft.com/office/drawing/2014/main" xmlns="" val="2898345357"/>
                    </a:ext>
                  </a:extLst>
                </a:gridCol>
                <a:gridCol w="328514">
                  <a:extLst>
                    <a:ext uri="{9D8B030D-6E8A-4147-A177-3AD203B41FA5}">
                      <a16:colId xmlns:a16="http://schemas.microsoft.com/office/drawing/2014/main" xmlns="" val="4043024647"/>
                    </a:ext>
                  </a:extLst>
                </a:gridCol>
                <a:gridCol w="547522">
                  <a:extLst>
                    <a:ext uri="{9D8B030D-6E8A-4147-A177-3AD203B41FA5}">
                      <a16:colId xmlns:a16="http://schemas.microsoft.com/office/drawing/2014/main" xmlns="" val="177930914"/>
                    </a:ext>
                  </a:extLst>
                </a:gridCol>
                <a:gridCol w="547522">
                  <a:extLst>
                    <a:ext uri="{9D8B030D-6E8A-4147-A177-3AD203B41FA5}">
                      <a16:colId xmlns:a16="http://schemas.microsoft.com/office/drawing/2014/main" xmlns="" val="4027682900"/>
                    </a:ext>
                  </a:extLst>
                </a:gridCol>
                <a:gridCol w="571857">
                  <a:extLst>
                    <a:ext uri="{9D8B030D-6E8A-4147-A177-3AD203B41FA5}">
                      <a16:colId xmlns:a16="http://schemas.microsoft.com/office/drawing/2014/main" xmlns="" val="73663783"/>
                    </a:ext>
                  </a:extLst>
                </a:gridCol>
                <a:gridCol w="626001">
                  <a:extLst>
                    <a:ext uri="{9D8B030D-6E8A-4147-A177-3AD203B41FA5}">
                      <a16:colId xmlns:a16="http://schemas.microsoft.com/office/drawing/2014/main" xmlns="" val="1727290837"/>
                    </a:ext>
                  </a:extLst>
                </a:gridCol>
                <a:gridCol w="667978">
                  <a:extLst>
                    <a:ext uri="{9D8B030D-6E8A-4147-A177-3AD203B41FA5}">
                      <a16:colId xmlns:a16="http://schemas.microsoft.com/office/drawing/2014/main" xmlns="" val="633130027"/>
                    </a:ext>
                  </a:extLst>
                </a:gridCol>
                <a:gridCol w="667978">
                  <a:extLst>
                    <a:ext uri="{9D8B030D-6E8A-4147-A177-3AD203B41FA5}">
                      <a16:colId xmlns:a16="http://schemas.microsoft.com/office/drawing/2014/main" xmlns="" val="245926801"/>
                    </a:ext>
                  </a:extLst>
                </a:gridCol>
                <a:gridCol w="667978">
                  <a:extLst>
                    <a:ext uri="{9D8B030D-6E8A-4147-A177-3AD203B41FA5}">
                      <a16:colId xmlns:a16="http://schemas.microsoft.com/office/drawing/2014/main" xmlns="" val="1489226920"/>
                    </a:ext>
                  </a:extLst>
                </a:gridCol>
                <a:gridCol w="667978">
                  <a:extLst>
                    <a:ext uri="{9D8B030D-6E8A-4147-A177-3AD203B41FA5}">
                      <a16:colId xmlns:a16="http://schemas.microsoft.com/office/drawing/2014/main" xmlns="" val="1610238697"/>
                    </a:ext>
                  </a:extLst>
                </a:gridCol>
              </a:tblGrid>
              <a:tr h="182358">
                <a:tc rowSpan="4"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Наименование контингентов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№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стро-ки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7427" marR="1742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Пациенты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4225815613"/>
                  </a:ext>
                </a:extLst>
              </a:tr>
              <a:tr h="35849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 болезнью, вызванной ВИЧ (В20</a:t>
                      </a: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В24)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(из табл. 2000, стр. 1, гр. </a:t>
                      </a:r>
                      <a:r>
                        <a:rPr lang="ru-RU" sz="115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7427" marR="1742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 бессимптомным инфекционным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статусом (</a:t>
                      </a:r>
                      <a:r>
                        <a:rPr lang="en-US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Z</a:t>
                      </a: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21)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(из табл. 2000, стр. </a:t>
                      </a:r>
                      <a:r>
                        <a:rPr lang="ru-RU" sz="115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29, гр. 6</a:t>
                      </a: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397009683"/>
                  </a:ext>
                </a:extLst>
              </a:tr>
              <a:tr h="36471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обследовано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выявлено патологии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обследовано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выявлено 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патологии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907893181"/>
                  </a:ext>
                </a:extLst>
              </a:tr>
              <a:tr h="74685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детей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0–17 лет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детей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0–17 лет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детей</a:t>
                      </a:r>
                      <a:b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0–17 лет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80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</a:t>
                      </a:r>
                      <a:b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детей</a:t>
                      </a:r>
                      <a:b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0–17 лет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991297726"/>
                  </a:ext>
                </a:extLst>
              </a:tr>
              <a:tr h="159952"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279861342"/>
                  </a:ext>
                </a:extLst>
              </a:tr>
              <a:tr h="298743">
                <a:tc>
                  <a:txBody>
                    <a:bodyPr/>
                    <a:lstStyle/>
                    <a:p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Пациенты, обследованные в отчетном году, всего 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397313536"/>
                  </a:ext>
                </a:extLst>
              </a:tr>
              <a:tr h="273848">
                <a:tc>
                  <a:txBody>
                    <a:bodyPr/>
                    <a:lstStyle/>
                    <a:p>
                      <a:pPr algn="just">
                        <a:lnSpc>
                          <a:spcPts val="11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для выявления 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algn="just">
                        <a:lnSpc>
                          <a:spcPts val="11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туберкулеза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042979665"/>
                  </a:ext>
                </a:extLst>
              </a:tr>
              <a:tr h="248953">
                <a:tc>
                  <a:txBody>
                    <a:bodyPr/>
                    <a:lstStyle/>
                    <a:p>
                      <a:pPr indent="741680" algn="just">
                        <a:lnSpc>
                          <a:spcPts val="11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методом флюорографии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2.1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х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х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х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х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133072838"/>
                  </a:ext>
                </a:extLst>
              </a:tr>
              <a:tr h="248953">
                <a:tc>
                  <a:txBody>
                    <a:bodyPr/>
                    <a:lstStyle/>
                    <a:p>
                      <a:pPr algn="just">
                        <a:lnSpc>
                          <a:spcPts val="1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бактериологическими методами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2.2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х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х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х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х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249950375"/>
                  </a:ext>
                </a:extLst>
              </a:tr>
              <a:tr h="149372">
                <a:tc>
                  <a:txBody>
                    <a:bodyPr/>
                    <a:lstStyle/>
                    <a:p>
                      <a:pPr algn="just">
                        <a:lnSpc>
                          <a:spcPts val="1000"/>
                        </a:lnSpc>
                      </a:pP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</a:t>
                      </a:r>
                      <a:r>
                        <a:rPr lang="ru-RU" sz="115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микобактериальной</a:t>
                      </a: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инфекции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en-US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322219458"/>
                  </a:ext>
                </a:extLst>
              </a:tr>
              <a:tr h="149372">
                <a:tc>
                  <a:txBody>
                    <a:bodyPr/>
                    <a:lstStyle/>
                    <a:p>
                      <a:pPr algn="just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</a:t>
                      </a:r>
                      <a:r>
                        <a:rPr lang="ru-RU" sz="115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цитомегаловирусной</a:t>
                      </a: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инфекции 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en-US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64351030"/>
                  </a:ext>
                </a:extLst>
              </a:tr>
              <a:tr h="298743">
                <a:tc>
                  <a:txBody>
                    <a:bodyPr/>
                    <a:lstStyle/>
                    <a:p>
                      <a:pPr algn="just"/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инфекции, вызванной вирусом герпеса </a:t>
                      </a:r>
                      <a:r>
                        <a:rPr lang="en-US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H</a:t>
                      </a:r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.</a:t>
                      </a:r>
                      <a:r>
                        <a:rPr lang="en-US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simplex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en-US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976056098"/>
                  </a:ext>
                </a:extLst>
              </a:tr>
              <a:tr h="298743">
                <a:tc>
                  <a:txBody>
                    <a:bodyPr/>
                    <a:lstStyle/>
                    <a:p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инфекции, вызванной вирусом </a:t>
                      </a:r>
                      <a:r>
                        <a:rPr lang="en-US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H</a:t>
                      </a: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. </a:t>
                      </a:r>
                      <a:r>
                        <a:rPr lang="en-US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zoster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en-US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899107898"/>
                  </a:ext>
                </a:extLst>
              </a:tr>
              <a:tr h="149372">
                <a:tc>
                  <a:txBody>
                    <a:bodyPr/>
                    <a:lstStyle/>
                    <a:p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пневмоцистоза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en-US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840356392"/>
                  </a:ext>
                </a:extLst>
              </a:tr>
              <a:tr h="149372">
                <a:tc>
                  <a:txBody>
                    <a:bodyPr/>
                    <a:lstStyle/>
                    <a:p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токсоплазмоза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en-US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80437453"/>
                  </a:ext>
                </a:extLst>
              </a:tr>
              <a:tr h="149372">
                <a:tc>
                  <a:txBody>
                    <a:bodyPr/>
                    <a:lstStyle/>
                    <a:p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криптококкоза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en-US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550555131"/>
                  </a:ext>
                </a:extLst>
              </a:tr>
              <a:tr h="149372">
                <a:tc>
                  <a:txBody>
                    <a:bodyPr/>
                    <a:lstStyle/>
                    <a:p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кандидоза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ru-RU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694723817"/>
                  </a:ext>
                </a:extLst>
              </a:tr>
              <a:tr h="149372">
                <a:tc>
                  <a:txBody>
                    <a:bodyPr/>
                    <a:lstStyle/>
                    <a:p>
                      <a:r>
                        <a:rPr lang="ru-RU" sz="1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инвазивного рака шейки матки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lang="en-US" sz="11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5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5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7217" marR="67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879273236"/>
                  </a:ext>
                </a:extLst>
              </a:tr>
            </a:tbl>
          </a:graphicData>
        </a:graphic>
      </p:graphicFrame>
      <p:sp>
        <p:nvSpPr>
          <p:cNvPr id="12" name="Овал 11">
            <a:extLst>
              <a:ext uri="{FF2B5EF4-FFF2-40B4-BE49-F238E27FC236}">
                <a16:creationId xmlns:a16="http://schemas.microsoft.com/office/drawing/2014/main" xmlns="" id="{D9D4453A-0482-4711-A6D0-8FF4E8192A38}"/>
              </a:ext>
            </a:extLst>
          </p:cNvPr>
          <p:cNvSpPr/>
          <p:nvPr/>
        </p:nvSpPr>
        <p:spPr>
          <a:xfrm>
            <a:off x="170807" y="3896714"/>
            <a:ext cx="3969146" cy="2394617"/>
          </a:xfrm>
          <a:prstGeom prst="ellipse">
            <a:avLst/>
          </a:prstGeom>
          <a:noFill/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Овал 13">
            <a:extLst>
              <a:ext uri="{FF2B5EF4-FFF2-40B4-BE49-F238E27FC236}">
                <a16:creationId xmlns:a16="http://schemas.microsoft.com/office/drawing/2014/main" xmlns="" id="{58512834-4339-43E5-A0DE-5204B48464AD}"/>
              </a:ext>
            </a:extLst>
          </p:cNvPr>
          <p:cNvSpPr/>
          <p:nvPr/>
        </p:nvSpPr>
        <p:spPr>
          <a:xfrm>
            <a:off x="3675412" y="1074813"/>
            <a:ext cx="5361084" cy="2532400"/>
          </a:xfrm>
          <a:prstGeom prst="ellipse">
            <a:avLst/>
          </a:prstGeom>
          <a:noFill/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236082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78095" y="680810"/>
            <a:ext cx="842493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1200" b="1" dirty="0"/>
              <a:t>(3100)                                     </a:t>
            </a:r>
            <a:r>
              <a:rPr lang="ru-RU" b="1" dirty="0"/>
              <a:t>Результаты лабораторного обследования на ВИЧ</a:t>
            </a:r>
            <a:endParaRPr lang="ru-RU" dirty="0"/>
          </a:p>
        </p:txBody>
      </p:sp>
      <p:sp>
        <p:nvSpPr>
          <p:cNvPr id="15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xmlns="" id="{461DF914-FAC2-4271-B319-71CC8565E7A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0765804"/>
              </p:ext>
            </p:extLst>
          </p:nvPr>
        </p:nvGraphicFramePr>
        <p:xfrm>
          <a:off x="252968" y="1052877"/>
          <a:ext cx="8639514" cy="3413760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2375000">
                  <a:extLst>
                    <a:ext uri="{9D8B030D-6E8A-4147-A177-3AD203B41FA5}">
                      <a16:colId xmlns:a16="http://schemas.microsoft.com/office/drawing/2014/main" xmlns="" val="2525194654"/>
                    </a:ext>
                  </a:extLst>
                </a:gridCol>
                <a:gridCol w="361645">
                  <a:extLst>
                    <a:ext uri="{9D8B030D-6E8A-4147-A177-3AD203B41FA5}">
                      <a16:colId xmlns:a16="http://schemas.microsoft.com/office/drawing/2014/main" xmlns="" val="676431847"/>
                    </a:ext>
                  </a:extLst>
                </a:gridCol>
                <a:gridCol w="683995">
                  <a:extLst>
                    <a:ext uri="{9D8B030D-6E8A-4147-A177-3AD203B41FA5}">
                      <a16:colId xmlns:a16="http://schemas.microsoft.com/office/drawing/2014/main" xmlns="" val="1352498194"/>
                    </a:ext>
                  </a:extLst>
                </a:gridCol>
                <a:gridCol w="1320703">
                  <a:extLst>
                    <a:ext uri="{9D8B030D-6E8A-4147-A177-3AD203B41FA5}">
                      <a16:colId xmlns:a16="http://schemas.microsoft.com/office/drawing/2014/main" xmlns="" val="1820682412"/>
                    </a:ext>
                  </a:extLst>
                </a:gridCol>
                <a:gridCol w="1320703">
                  <a:extLst>
                    <a:ext uri="{9D8B030D-6E8A-4147-A177-3AD203B41FA5}">
                      <a16:colId xmlns:a16="http://schemas.microsoft.com/office/drawing/2014/main" xmlns="" val="2220952390"/>
                    </a:ext>
                  </a:extLst>
                </a:gridCol>
                <a:gridCol w="1288734">
                  <a:extLst>
                    <a:ext uri="{9D8B030D-6E8A-4147-A177-3AD203B41FA5}">
                      <a16:colId xmlns:a16="http://schemas.microsoft.com/office/drawing/2014/main" xmlns="" val="1157154077"/>
                    </a:ext>
                  </a:extLst>
                </a:gridCol>
                <a:gridCol w="1288734">
                  <a:extLst>
                    <a:ext uri="{9D8B030D-6E8A-4147-A177-3AD203B41FA5}">
                      <a16:colId xmlns:a16="http://schemas.microsoft.com/office/drawing/2014/main" xmlns="" val="682811600"/>
                    </a:ext>
                  </a:extLst>
                </a:gridCol>
              </a:tblGrid>
              <a:tr h="149665"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Контингенты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№</a:t>
                      </a:r>
                      <a:b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400" dirty="0" err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стро-ки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427983574"/>
                  </a:ext>
                </a:extLst>
              </a:tr>
              <a:tr h="45677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0–14 лет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15–17 лет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мужчины 18–59</a:t>
                      </a:r>
                      <a:b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женщины 18–54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старше трудоспособного возраста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04502577"/>
                  </a:ext>
                </a:extLst>
              </a:tr>
              <a:tr h="152259"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800490186"/>
                  </a:ext>
                </a:extLst>
              </a:tr>
              <a:tr h="304518">
                <a:tc>
                  <a:txBody>
                    <a:bodyPr/>
                    <a:lstStyle/>
                    <a:p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лиц </a:t>
                      </a: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обследованных</a:t>
                      </a:r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на антитела к ВИЧ в текущем году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u="none" strike="noStrike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33560311"/>
                  </a:ext>
                </a:extLst>
              </a:tr>
              <a:tr h="456777">
                <a:tc>
                  <a:txBody>
                    <a:bodyPr/>
                    <a:lstStyle/>
                    <a:p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лиц, </a:t>
                      </a: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у</a:t>
                      </a:r>
                      <a:r>
                        <a:rPr lang="ru-RU" sz="14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</a:t>
                      </a:r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которых методом иммунного </a:t>
                      </a:r>
                      <a:r>
                        <a:rPr lang="ru-RU" sz="1400" dirty="0" err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блотинга</a:t>
                      </a:r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выявлены антитела к ВИЧ  (из стр.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u="none" strike="noStrike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75328246"/>
                  </a:ext>
                </a:extLst>
              </a:tr>
              <a:tr h="586381">
                <a:tc>
                  <a:txBody>
                    <a:bodyPr/>
                    <a:lstStyle/>
                    <a:p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лиц, </a:t>
                      </a: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у</a:t>
                      </a:r>
                      <a:r>
                        <a:rPr lang="ru-RU" sz="14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</a:t>
                      </a:r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которых методом ПЦР выявлены антитела к ВИЧ (из стр.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</a:t>
                      </a:r>
                    </a:p>
                  </a:txBody>
                  <a:tcPr marL="68517" marR="685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u="none" strike="noStrike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17" marR="685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752653366"/>
                  </a:ext>
                </a:extLst>
              </a:tr>
            </a:tbl>
          </a:graphicData>
        </a:graphic>
      </p:graphicFrame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9250BD65-7F9C-4769-B906-1931A194C637}"/>
              </a:ext>
            </a:extLst>
          </p:cNvPr>
          <p:cNvSpPr txBox="1"/>
          <p:nvPr/>
        </p:nvSpPr>
        <p:spPr>
          <a:xfrm>
            <a:off x="378095" y="4818835"/>
            <a:ext cx="8424936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таблицу 3100 включают результаты лабораторного обследования на ВИЧ, при этом включают каждого пациента только один раз, независимо от числа проведенных исследований</a:t>
            </a:r>
          </a:p>
        </p:txBody>
      </p:sp>
    </p:spTree>
    <p:extLst>
      <p:ext uri="{BB962C8B-B14F-4D97-AF65-F5344CB8AC3E}">
        <p14:creationId xmlns:p14="http://schemas.microsoft.com/office/powerpoint/2010/main" val="235511960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78095" y="680810"/>
            <a:ext cx="84249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200" b="1" dirty="0"/>
              <a:t>(3600)                                     </a:t>
            </a:r>
            <a:r>
              <a:rPr lang="ru-RU" b="1" dirty="0"/>
              <a:t>Выявление и лечение сопутствующих заболеваний у пациентов с болезнью, вызванной ВИЧ (В20 - В24)  </a:t>
            </a:r>
            <a:endParaRPr lang="ru-RU" dirty="0"/>
          </a:p>
        </p:txBody>
      </p:sp>
      <p:sp>
        <p:nvSpPr>
          <p:cNvPr id="15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7" name="Таблица 6">
            <a:extLst>
              <a:ext uri="{FF2B5EF4-FFF2-40B4-BE49-F238E27FC236}">
                <a16:creationId xmlns:a16="http://schemas.microsoft.com/office/drawing/2014/main" xmlns="" id="{B2BF9BEA-C48D-4101-AF81-5914541B9DE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741753"/>
              </p:ext>
            </p:extLst>
          </p:nvPr>
        </p:nvGraphicFramePr>
        <p:xfrm>
          <a:off x="251520" y="1628799"/>
          <a:ext cx="8640958" cy="2464437"/>
        </p:xfrm>
        <a:graphic>
          <a:graphicData uri="http://schemas.openxmlformats.org/drawingml/2006/table">
            <a:tbl>
              <a:tblPr firstRow="1" firstCol="1" bandRow="1"/>
              <a:tblGrid>
                <a:gridCol w="1475424">
                  <a:extLst>
                    <a:ext uri="{9D8B030D-6E8A-4147-A177-3AD203B41FA5}">
                      <a16:colId xmlns:a16="http://schemas.microsoft.com/office/drawing/2014/main" xmlns="" val="3020733216"/>
                    </a:ext>
                  </a:extLst>
                </a:gridCol>
                <a:gridCol w="1189533">
                  <a:extLst>
                    <a:ext uri="{9D8B030D-6E8A-4147-A177-3AD203B41FA5}">
                      <a16:colId xmlns:a16="http://schemas.microsoft.com/office/drawing/2014/main" xmlns="" val="3260010011"/>
                    </a:ext>
                  </a:extLst>
                </a:gridCol>
                <a:gridCol w="362087">
                  <a:extLst>
                    <a:ext uri="{9D8B030D-6E8A-4147-A177-3AD203B41FA5}">
                      <a16:colId xmlns:a16="http://schemas.microsoft.com/office/drawing/2014/main" xmlns="" val="213799126"/>
                    </a:ext>
                  </a:extLst>
                </a:gridCol>
                <a:gridCol w="1077412">
                  <a:extLst>
                    <a:ext uri="{9D8B030D-6E8A-4147-A177-3AD203B41FA5}">
                      <a16:colId xmlns:a16="http://schemas.microsoft.com/office/drawing/2014/main" xmlns="" val="2136680360"/>
                    </a:ext>
                  </a:extLst>
                </a:gridCol>
                <a:gridCol w="896116">
                  <a:extLst>
                    <a:ext uri="{9D8B030D-6E8A-4147-A177-3AD203B41FA5}">
                      <a16:colId xmlns:a16="http://schemas.microsoft.com/office/drawing/2014/main" xmlns="" val="3354329655"/>
                    </a:ext>
                  </a:extLst>
                </a:gridCol>
                <a:gridCol w="857673">
                  <a:extLst>
                    <a:ext uri="{9D8B030D-6E8A-4147-A177-3AD203B41FA5}">
                      <a16:colId xmlns:a16="http://schemas.microsoft.com/office/drawing/2014/main" xmlns="" val="936402187"/>
                    </a:ext>
                  </a:extLst>
                </a:gridCol>
                <a:gridCol w="927571">
                  <a:extLst>
                    <a:ext uri="{9D8B030D-6E8A-4147-A177-3AD203B41FA5}">
                      <a16:colId xmlns:a16="http://schemas.microsoft.com/office/drawing/2014/main" xmlns="" val="2446835585"/>
                    </a:ext>
                  </a:extLst>
                </a:gridCol>
                <a:gridCol w="927571">
                  <a:extLst>
                    <a:ext uri="{9D8B030D-6E8A-4147-A177-3AD203B41FA5}">
                      <a16:colId xmlns:a16="http://schemas.microsoft.com/office/drawing/2014/main" xmlns="" val="1611364838"/>
                    </a:ext>
                  </a:extLst>
                </a:gridCol>
                <a:gridCol w="927571">
                  <a:extLst>
                    <a:ext uri="{9D8B030D-6E8A-4147-A177-3AD203B41FA5}">
                      <a16:colId xmlns:a16="http://schemas.microsoft.com/office/drawing/2014/main" xmlns="" val="529203698"/>
                    </a:ext>
                  </a:extLst>
                </a:gridCol>
              </a:tblGrid>
              <a:tr h="396961">
                <a:tc rowSpan="2"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Сопутствующие заболевания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Код МКБ-10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№ </a:t>
                      </a:r>
                      <a:r>
                        <a:rPr lang="ru-RU" sz="12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стро-ки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подлежало</a:t>
                      </a:r>
                      <a:b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пациентов обследованию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(из табл. 2000, стр. 1, гр. 6) 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обследовано</a:t>
                      </a:r>
                      <a:b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пациентов 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b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выявлено</a:t>
                      </a:r>
                      <a:b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пациентов</a:t>
                      </a:r>
                      <a:b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(из гр. 5)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</a:t>
                      </a:r>
                      <a:b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(из гр. 6)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гр. 8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953380037"/>
                  </a:ext>
                </a:extLst>
              </a:tr>
              <a:tr h="66160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детей</a:t>
                      </a:r>
                      <a:b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0–17 лет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получили курс лечения 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детей</a:t>
                      </a:r>
                      <a:b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0–17 лет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272788363"/>
                  </a:ext>
                </a:extLst>
              </a:tr>
              <a:tr h="151223"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350094484"/>
                  </a:ext>
                </a:extLst>
              </a:tr>
              <a:tr h="302446">
                <a:tc>
                  <a:txBody>
                    <a:bodyPr/>
                    <a:lstStyle/>
                    <a:p>
                      <a:r>
                        <a:rPr lang="ru-RU" sz="1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Вирусный гепатит В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В16, В18.0, В18.1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711301758"/>
                  </a:ext>
                </a:extLst>
              </a:tr>
              <a:tr h="302446">
                <a:tc>
                  <a:txBody>
                    <a:bodyPr/>
                    <a:lstStyle/>
                    <a:p>
                      <a:r>
                        <a:rPr lang="ru-RU" sz="1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Вирусный гепатит С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В17.1, В18.2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72724568"/>
                  </a:ext>
                </a:extLst>
              </a:tr>
              <a:tr h="189029">
                <a:tc>
                  <a:txBody>
                    <a:bodyPr/>
                    <a:lstStyle/>
                    <a:p>
                      <a:r>
                        <a:rPr lang="ru-RU" sz="1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Сифилис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А50</a:t>
                      </a: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53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534838857"/>
                  </a:ext>
                </a:extLst>
              </a:tr>
              <a:tr h="302446">
                <a:tc>
                  <a:txBody>
                    <a:bodyPr/>
                    <a:lstStyle/>
                    <a:p>
                      <a:r>
                        <a:rPr lang="ru-RU" sz="1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из них (стр. 3)</a:t>
                      </a:r>
                    </a:p>
                    <a:p>
                      <a:r>
                        <a:rPr lang="ru-RU" sz="1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у беременных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А50</a:t>
                      </a: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53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098605482"/>
                  </a:ext>
                </a:extLst>
              </a:tr>
            </a:tbl>
          </a:graphicData>
        </a:graphic>
      </p:graphicFrame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1B004C62-4F5E-4503-BB3A-3AE0EB95C6A1}"/>
              </a:ext>
            </a:extLst>
          </p:cNvPr>
          <p:cNvSpPr txBox="1"/>
          <p:nvPr/>
        </p:nvSpPr>
        <p:spPr>
          <a:xfrm>
            <a:off x="738135" y="4653136"/>
            <a:ext cx="7704856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таблицу 3600 включают результаты обследования, выявления и лечение сопутствующих заболеваний у пациентов с болезнью, вызванной ВИЧ (В20 - В24). </a:t>
            </a:r>
          </a:p>
        </p:txBody>
      </p:sp>
    </p:spTree>
    <p:extLst>
      <p:ext uri="{BB962C8B-B14F-4D97-AF65-F5344CB8AC3E}">
        <p14:creationId xmlns:p14="http://schemas.microsoft.com/office/powerpoint/2010/main" val="34949465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78095" y="680810"/>
            <a:ext cx="842493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200" b="1" dirty="0"/>
              <a:t>(4000)                                     </a:t>
            </a:r>
            <a:r>
              <a:rPr lang="ru-RU" b="1" dirty="0"/>
              <a:t>Обследование пациентов с болезнью, вызванной ВИЧ (В20 - В24)  </a:t>
            </a:r>
            <a:endParaRPr lang="ru-RU" dirty="0"/>
          </a:p>
        </p:txBody>
      </p:sp>
      <p:sp>
        <p:nvSpPr>
          <p:cNvPr id="15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17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xmlns="" id="{522065B0-B55A-4228-B038-C870F3EDD18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5119553"/>
              </p:ext>
            </p:extLst>
          </p:nvPr>
        </p:nvGraphicFramePr>
        <p:xfrm>
          <a:off x="234080" y="1050142"/>
          <a:ext cx="8712966" cy="5106420"/>
        </p:xfrm>
        <a:graphic>
          <a:graphicData uri="http://schemas.openxmlformats.org/drawingml/2006/table">
            <a:tbl>
              <a:tblPr firstRow="1" firstCol="1" bandRow="1"/>
              <a:tblGrid>
                <a:gridCol w="3961643">
                  <a:extLst>
                    <a:ext uri="{9D8B030D-6E8A-4147-A177-3AD203B41FA5}">
                      <a16:colId xmlns:a16="http://schemas.microsoft.com/office/drawing/2014/main" xmlns="" val="807372545"/>
                    </a:ext>
                  </a:extLst>
                </a:gridCol>
                <a:gridCol w="387652">
                  <a:extLst>
                    <a:ext uri="{9D8B030D-6E8A-4147-A177-3AD203B41FA5}">
                      <a16:colId xmlns:a16="http://schemas.microsoft.com/office/drawing/2014/main" xmlns="" val="1052962909"/>
                    </a:ext>
                  </a:extLst>
                </a:gridCol>
                <a:gridCol w="1028370">
                  <a:extLst>
                    <a:ext uri="{9D8B030D-6E8A-4147-A177-3AD203B41FA5}">
                      <a16:colId xmlns:a16="http://schemas.microsoft.com/office/drawing/2014/main" xmlns="" val="774748845"/>
                    </a:ext>
                  </a:extLst>
                </a:gridCol>
                <a:gridCol w="1111767">
                  <a:extLst>
                    <a:ext uri="{9D8B030D-6E8A-4147-A177-3AD203B41FA5}">
                      <a16:colId xmlns:a16="http://schemas.microsoft.com/office/drawing/2014/main" xmlns="" val="4173316530"/>
                    </a:ext>
                  </a:extLst>
                </a:gridCol>
                <a:gridCol w="1111767">
                  <a:extLst>
                    <a:ext uri="{9D8B030D-6E8A-4147-A177-3AD203B41FA5}">
                      <a16:colId xmlns:a16="http://schemas.microsoft.com/office/drawing/2014/main" xmlns="" val="3151627740"/>
                    </a:ext>
                  </a:extLst>
                </a:gridCol>
                <a:gridCol w="1111767">
                  <a:extLst>
                    <a:ext uri="{9D8B030D-6E8A-4147-A177-3AD203B41FA5}">
                      <a16:colId xmlns:a16="http://schemas.microsoft.com/office/drawing/2014/main" xmlns="" val="2183514355"/>
                    </a:ext>
                  </a:extLst>
                </a:gridCol>
              </a:tblGrid>
              <a:tr h="305820">
                <a:tc rowSpan="2"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Наименование показателя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№№</a:t>
                      </a:r>
                      <a:b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п/п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0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10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(из гр. 3)</a:t>
                      </a:r>
                      <a:endParaRPr lang="ru-RU" sz="10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385812395"/>
                  </a:ext>
                </a:extLst>
              </a:tr>
              <a:tr h="60918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дети в возрасте</a:t>
                      </a:r>
                      <a:br>
                        <a:rPr lang="ru-RU" sz="10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0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5–17 лет</a:t>
                      </a:r>
                      <a:endParaRPr lang="ru-RU" sz="10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 впервые</a:t>
                      </a:r>
                      <a:br>
                        <a:rPr lang="ru-RU" sz="10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0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жизни установленным диагнозом</a:t>
                      </a:r>
                      <a:endParaRPr lang="ru-RU" sz="105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(из гр. 5)</a:t>
                      </a:r>
                      <a:b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дети в возрасте</a:t>
                      </a:r>
                      <a:b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5–17 лет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324793221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90243567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Осмотрено пациентов </a:t>
                      </a:r>
                      <a:r>
                        <a:rPr lang="ru-RU" sz="105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(из табл. 2000, стр. 1, гр. 4), </a:t>
                      </a:r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218550075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обследовано для определения вирусной нагрузки ВИЧ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490829789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с неопределенной вирусной нагрузкой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07656848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обследовано для определения CD4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876994818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имели уровень CD4: </a:t>
                      </a:r>
                      <a:r>
                        <a:rPr lang="ru-RU" sz="105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более 500</a:t>
                      </a: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/мкл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980185480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351</a:t>
                      </a: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500/мкл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95803524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200</a:t>
                      </a: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350/мкл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879512481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100</a:t>
                      </a: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199/мкл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79687587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50</a:t>
                      </a: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99/мкл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369473066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менее 50/мкл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23024764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обследовано для выявления резистентности, чел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29304495"/>
                  </a:ext>
                </a:extLst>
              </a:tr>
              <a:tr h="304594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из них (из стр. 11):  </a:t>
                      </a:r>
                    </a:p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выявлена резистентность   к НИОТ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12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680447740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ННИОТ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066521156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ИП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14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869586748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ИИ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15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273123731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НИОТ и ННИОТ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908905145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НИОТ и ИП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17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15373601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ННИОТ и ИП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18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935030532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НИОТ и ИИ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19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430290239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ННИОТ и ИИ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20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311015721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НИОТ, ННИОТ и ИП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21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07933881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                        к НИОТ, ННИОТ, ИП и ИИ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22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512292763"/>
                  </a:ext>
                </a:extLst>
              </a:tr>
              <a:tr h="152297">
                <a:tc>
                  <a:txBody>
                    <a:bodyPr/>
                    <a:lstStyle/>
                    <a:p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другие варианты резистентности ВИЧ к АРВП 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23</a:t>
                      </a:r>
                    </a:p>
                  </a:txBody>
                  <a:tcPr marL="58670" marR="586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</a:p>
                  </a:txBody>
                  <a:tcPr marL="58670" marR="586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2317656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0215458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xmlns="" id="{DFF50148-116B-410F-B7C0-F96B6E12B92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594178"/>
              </p:ext>
            </p:extLst>
          </p:nvPr>
        </p:nvGraphicFramePr>
        <p:xfrm>
          <a:off x="0" y="1472105"/>
          <a:ext cx="9144001" cy="4639539"/>
        </p:xfrm>
        <a:graphic>
          <a:graphicData uri="http://schemas.openxmlformats.org/drawingml/2006/table">
            <a:tbl>
              <a:tblPr firstRow="1" firstCol="1" bandRow="1"/>
              <a:tblGrid>
                <a:gridCol w="5254206">
                  <a:extLst>
                    <a:ext uri="{9D8B030D-6E8A-4147-A177-3AD203B41FA5}">
                      <a16:colId xmlns:a16="http://schemas.microsoft.com/office/drawing/2014/main" xmlns="" val="2311916567"/>
                    </a:ext>
                  </a:extLst>
                </a:gridCol>
                <a:gridCol w="477113">
                  <a:extLst>
                    <a:ext uri="{9D8B030D-6E8A-4147-A177-3AD203B41FA5}">
                      <a16:colId xmlns:a16="http://schemas.microsoft.com/office/drawing/2014/main" xmlns="" val="2334435392"/>
                    </a:ext>
                  </a:extLst>
                </a:gridCol>
                <a:gridCol w="1706341">
                  <a:extLst>
                    <a:ext uri="{9D8B030D-6E8A-4147-A177-3AD203B41FA5}">
                      <a16:colId xmlns:a16="http://schemas.microsoft.com/office/drawing/2014/main" xmlns="" val="3984097684"/>
                    </a:ext>
                  </a:extLst>
                </a:gridCol>
                <a:gridCol w="1706341">
                  <a:extLst>
                    <a:ext uri="{9D8B030D-6E8A-4147-A177-3AD203B41FA5}">
                      <a16:colId xmlns:a16="http://schemas.microsoft.com/office/drawing/2014/main" xmlns="" val="4191296250"/>
                    </a:ext>
                  </a:extLst>
                </a:gridCol>
              </a:tblGrid>
              <a:tr h="277993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Наименование показателей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№</a:t>
                      </a:r>
                      <a:b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строки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Зарегистрировано пациентов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556678888"/>
                  </a:ext>
                </a:extLst>
              </a:tr>
              <a:tr h="49567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 болезнью, вызванной ВИЧ (</a:t>
                      </a: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О98.7</a:t>
                      </a:r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 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 бессимптомным инфекционным статусом, вызванным ВИЧ (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Z</a:t>
                      </a:r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21)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873118849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913891160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беременных женщин, всего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914962767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женщин, завершивших беременность родами в отчетном году 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074042555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из них (из стр. 2) женщин с 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CD</a:t>
                      </a:r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 &lt; 350/</a:t>
                      </a:r>
                      <a:r>
                        <a:rPr lang="ru-RU" sz="9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</a:t>
                      </a:r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853471419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из них (из стр. 3) женщин с 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CD</a:t>
                      </a:r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 &lt; 200 </a:t>
                      </a:r>
                      <a:r>
                        <a:rPr lang="ru-RU" sz="9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77413784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из них (из стр. 2) CD4 не определялись </a:t>
                      </a: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722424384"/>
                  </a:ext>
                </a:extLst>
              </a:tr>
              <a:tr h="366410">
                <a:tc>
                  <a:txBody>
                    <a:bodyPr/>
                    <a:lstStyle/>
                    <a:p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женщин и новорожденных, получивших химиопрофилактику передачи ВИЧ-инфекции от матери</a:t>
                      </a:r>
                      <a:b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 ребенку </a:t>
                      </a: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970418774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pPr indent="381635" algn="just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том числе:  во время беременности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168364460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pPr indent="1191895" algn="just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родах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2631119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pPr indent="1191895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новорожденному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110713694"/>
                  </a:ext>
                </a:extLst>
              </a:tr>
              <a:tr h="198272">
                <a:tc>
                  <a:txBody>
                    <a:bodyPr/>
                    <a:lstStyle/>
                    <a:p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беременных женщин, получивших антиретровирусную терапию до беременности (из стр. 2)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155756270"/>
                  </a:ext>
                </a:extLst>
              </a:tr>
              <a:tr h="198272">
                <a:tc>
                  <a:txBody>
                    <a:bodyPr/>
                    <a:lstStyle/>
                    <a:p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беременных женщин, прекративших антиретровирусную терапию после родов 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871869636"/>
                  </a:ext>
                </a:extLst>
              </a:tr>
              <a:tr h="297408">
                <a:tc>
                  <a:txBody>
                    <a:bodyPr/>
                    <a:lstStyle/>
                    <a:p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беременных, которым проведено исследование вирусной нагрузки перед родами</a:t>
                      </a:r>
                      <a:b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(из стр. 2) 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12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342867952"/>
                  </a:ext>
                </a:extLst>
              </a:tr>
              <a:tr h="297408">
                <a:tc>
                  <a:txBody>
                    <a:bodyPr/>
                    <a:lstStyle/>
                    <a:p>
                      <a:pPr indent="381635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(из стр.12) число беременных с вирусной нагрузкой перед родами выше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indent="381635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порога чувствительности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869609417"/>
                  </a:ext>
                </a:extLst>
              </a:tr>
              <a:tr h="244273">
                <a:tc>
                  <a:txBody>
                    <a:bodyPr/>
                    <a:lstStyle/>
                    <a:p>
                      <a:pPr marL="21590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новорожденных, получивших химиопрофилактику тремя антиретровирусными препаратами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14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252577327"/>
                  </a:ext>
                </a:extLst>
              </a:tr>
              <a:tr h="129218">
                <a:tc>
                  <a:txBody>
                    <a:bodyPr/>
                    <a:lstStyle/>
                    <a:p>
                      <a:pPr indent="21590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Родилось живых детей от матерей (из стр. 2)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15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481286556"/>
                  </a:ext>
                </a:extLst>
              </a:tr>
              <a:tr h="198272">
                <a:tc>
                  <a:txBody>
                    <a:bodyPr/>
                    <a:lstStyle/>
                    <a:p>
                      <a:pPr indent="754380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них:  детей, у которых подтверждено наличие ВИЧ-инфекции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206188116"/>
                  </a:ext>
                </a:extLst>
              </a:tr>
              <a:tr h="198272">
                <a:tc>
                  <a:txBody>
                    <a:bodyPr/>
                    <a:lstStyle/>
                    <a:p>
                      <a:pPr indent="1204595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диагноз установлен в первые два месяца после рождения (из стр. 16)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17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196954682"/>
                  </a:ext>
                </a:extLst>
              </a:tr>
              <a:tr h="198272">
                <a:tc>
                  <a:txBody>
                    <a:bodyPr/>
                    <a:lstStyle/>
                    <a:p>
                      <a:pPr indent="1204595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находилось на грудном вскармливании (из стр.15)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18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42633527"/>
                  </a:ext>
                </a:extLst>
              </a:tr>
              <a:tr h="297408">
                <a:tc>
                  <a:txBody>
                    <a:bodyPr/>
                    <a:lstStyle/>
                    <a:p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Кроме того, детей (из стр.15), имевших неокончательный лабораторный результат теста</a:t>
                      </a:r>
                      <a:b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на наличие ВИЧ (</a:t>
                      </a: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R</a:t>
                      </a:r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75) 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19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9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48720" marR="4872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461856399"/>
                  </a:ext>
                </a:extLst>
              </a:tr>
            </a:tbl>
          </a:graphicData>
        </a:graphic>
      </p:graphicFrame>
      <p:sp>
        <p:nvSpPr>
          <p:cNvPr id="2" name="Прямоугольник 1"/>
          <p:cNvSpPr>
            <a:spLocks noChangeArrowheads="1"/>
          </p:cNvSpPr>
          <p:nvPr/>
        </p:nvSpPr>
        <p:spPr bwMode="auto">
          <a:xfrm>
            <a:off x="72007" y="164733"/>
            <a:ext cx="8892481" cy="720710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ru-RU" altLang="ru-RU" sz="1021" dirty="0"/>
              <a:t>В </a:t>
            </a:r>
            <a:r>
              <a:rPr lang="ru-RU" altLang="ru-RU" sz="1021" b="1" dirty="0"/>
              <a:t>таблицу 5000 </a:t>
            </a:r>
            <a:r>
              <a:rPr lang="ru-RU" altLang="ru-RU" sz="1021" dirty="0"/>
              <a:t>включают женщин, проживающих на прикрепленной территории и находящихся под диспансерным наблюдением в данной медицинской организации.</a:t>
            </a:r>
          </a:p>
          <a:p>
            <a:r>
              <a:rPr lang="ru-RU" altLang="ru-RU" sz="1021" dirty="0"/>
              <a:t>В строке 1 показывается общее число беременных женщин с болезнью, вызванной ВИЧ</a:t>
            </a:r>
          </a:p>
          <a:p>
            <a:r>
              <a:rPr lang="ru-RU" altLang="ru-RU" sz="1021" dirty="0"/>
              <a:t>В строке 2 показываются сведения о тех из них, кто завершил беременность родами в отчетном году.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6816142" y="2426235"/>
            <a:ext cx="2327858" cy="229743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pPr>
              <a:defRPr/>
            </a:pPr>
            <a:r>
              <a:rPr lang="ru-RU" sz="893" dirty="0">
                <a:solidFill>
                  <a:srgbClr val="FF0000"/>
                </a:solidFill>
              </a:rPr>
              <a:t>Контроль с ф. </a:t>
            </a:r>
            <a:r>
              <a:rPr lang="en-US" sz="893" dirty="0">
                <a:solidFill>
                  <a:srgbClr val="FF0000"/>
                </a:solidFill>
              </a:rPr>
              <a:t>32</a:t>
            </a:r>
            <a:r>
              <a:rPr lang="ru-RU" sz="893" dirty="0">
                <a:solidFill>
                  <a:srgbClr val="FF0000"/>
                </a:solidFill>
              </a:rPr>
              <a:t>, т. 2</a:t>
            </a:r>
            <a:r>
              <a:rPr lang="en-US" sz="893" dirty="0">
                <a:solidFill>
                  <a:srgbClr val="FF0000"/>
                </a:solidFill>
              </a:rPr>
              <a:t>21</a:t>
            </a:r>
            <a:r>
              <a:rPr lang="ru-RU" sz="893" dirty="0">
                <a:solidFill>
                  <a:srgbClr val="FF0000"/>
                </a:solidFill>
              </a:rPr>
              <a:t>0,стр. 1, гр.</a:t>
            </a:r>
            <a:r>
              <a:rPr lang="en-US" sz="893" dirty="0">
                <a:solidFill>
                  <a:srgbClr val="FF0000"/>
                </a:solidFill>
              </a:rPr>
              <a:t>04</a:t>
            </a:r>
            <a:endParaRPr lang="ru-RU" sz="893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6816142" y="5013176"/>
            <a:ext cx="2327858" cy="229743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pPr>
              <a:defRPr/>
            </a:pPr>
            <a:r>
              <a:rPr lang="ru-RU" sz="893" dirty="0">
                <a:solidFill>
                  <a:srgbClr val="FF0000"/>
                </a:solidFill>
              </a:rPr>
              <a:t>Контроль с ф. </a:t>
            </a:r>
            <a:r>
              <a:rPr lang="en-US" sz="893" dirty="0">
                <a:solidFill>
                  <a:srgbClr val="FF0000"/>
                </a:solidFill>
              </a:rPr>
              <a:t>32</a:t>
            </a:r>
            <a:r>
              <a:rPr lang="ru-RU" sz="893" dirty="0">
                <a:solidFill>
                  <a:srgbClr val="FF0000"/>
                </a:solidFill>
              </a:rPr>
              <a:t>, т. 2</a:t>
            </a:r>
            <a:r>
              <a:rPr lang="en-US" sz="893" dirty="0">
                <a:solidFill>
                  <a:srgbClr val="FF0000"/>
                </a:solidFill>
              </a:rPr>
              <a:t>248</a:t>
            </a:r>
            <a:r>
              <a:rPr lang="ru-RU" sz="893" dirty="0">
                <a:solidFill>
                  <a:srgbClr val="FF0000"/>
                </a:solidFill>
              </a:rPr>
              <a:t>,стр. 1, гр.</a:t>
            </a:r>
            <a:r>
              <a:rPr lang="en-US" sz="893" dirty="0">
                <a:solidFill>
                  <a:srgbClr val="FF0000"/>
                </a:solidFill>
              </a:rPr>
              <a:t>02</a:t>
            </a:r>
            <a:endParaRPr lang="ru-RU" sz="893" dirty="0">
              <a:solidFill>
                <a:srgbClr val="FF0000"/>
              </a:solidFill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6E77F101-F3C7-42B7-96C1-02F9CF2DC283}"/>
              </a:ext>
            </a:extLst>
          </p:cNvPr>
          <p:cNvSpPr txBox="1"/>
          <p:nvPr/>
        </p:nvSpPr>
        <p:spPr>
          <a:xfrm>
            <a:off x="167705" y="825774"/>
            <a:ext cx="8892481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altLang="ru-RU" sz="1100" b="1" dirty="0">
                <a:cs typeface="Times New Roman" panose="02020603050405020304" pitchFamily="18" charset="0"/>
              </a:rPr>
              <a:t> (5000)               </a:t>
            </a:r>
            <a:r>
              <a:rPr lang="ru-RU" alt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Диспансерное наблюдение за беременными, роженицами и родильницами с ВИЧ-инфекцией</a:t>
            </a:r>
          </a:p>
        </p:txBody>
      </p:sp>
      <p:sp>
        <p:nvSpPr>
          <p:cNvPr id="6" name="Овал 5">
            <a:extLst>
              <a:ext uri="{FF2B5EF4-FFF2-40B4-BE49-F238E27FC236}">
                <a16:creationId xmlns:a16="http://schemas.microsoft.com/office/drawing/2014/main" xmlns="" id="{09D858A0-E1E3-49F4-94A7-AC1E30383EF5}"/>
              </a:ext>
            </a:extLst>
          </p:cNvPr>
          <p:cNvSpPr/>
          <p:nvPr/>
        </p:nvSpPr>
        <p:spPr>
          <a:xfrm>
            <a:off x="167705" y="2426235"/>
            <a:ext cx="2820119" cy="858749"/>
          </a:xfrm>
          <a:prstGeom prst="ellipse">
            <a:avLst/>
          </a:prstGeom>
          <a:noFill/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393813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10" grpId="0" animBg="1"/>
      <p:bldP spid="11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Таблица 4">
            <a:extLst>
              <a:ext uri="{FF2B5EF4-FFF2-40B4-BE49-F238E27FC236}">
                <a16:creationId xmlns:a16="http://schemas.microsoft.com/office/drawing/2014/main" xmlns="" id="{96157105-1BB2-4B5A-BA32-5F153B3088D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507028"/>
              </p:ext>
            </p:extLst>
          </p:nvPr>
        </p:nvGraphicFramePr>
        <p:xfrm>
          <a:off x="137642" y="823307"/>
          <a:ext cx="8898854" cy="5211386"/>
        </p:xfrm>
        <a:graphic>
          <a:graphicData uri="http://schemas.openxmlformats.org/drawingml/2006/table">
            <a:tbl>
              <a:tblPr firstRow="1" firstCol="1" bandRow="1"/>
              <a:tblGrid>
                <a:gridCol w="5561140">
                  <a:extLst>
                    <a:ext uri="{9D8B030D-6E8A-4147-A177-3AD203B41FA5}">
                      <a16:colId xmlns:a16="http://schemas.microsoft.com/office/drawing/2014/main" xmlns="" val="3570228247"/>
                    </a:ext>
                  </a:extLst>
                </a:gridCol>
                <a:gridCol w="594977">
                  <a:extLst>
                    <a:ext uri="{9D8B030D-6E8A-4147-A177-3AD203B41FA5}">
                      <a16:colId xmlns:a16="http://schemas.microsoft.com/office/drawing/2014/main" xmlns="" val="2343845454"/>
                    </a:ext>
                  </a:extLst>
                </a:gridCol>
                <a:gridCol w="903928">
                  <a:extLst>
                    <a:ext uri="{9D8B030D-6E8A-4147-A177-3AD203B41FA5}">
                      <a16:colId xmlns:a16="http://schemas.microsoft.com/office/drawing/2014/main" xmlns="" val="3569764334"/>
                    </a:ext>
                  </a:extLst>
                </a:gridCol>
                <a:gridCol w="1838809">
                  <a:extLst>
                    <a:ext uri="{9D8B030D-6E8A-4147-A177-3AD203B41FA5}">
                      <a16:colId xmlns:a16="http://schemas.microsoft.com/office/drawing/2014/main" xmlns="" val="3063455805"/>
                    </a:ext>
                  </a:extLst>
                </a:gridCol>
              </a:tblGrid>
              <a:tr h="584455"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Наименование показателей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№</a:t>
                      </a:r>
                      <a:b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строки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с впервые в жизни установленным диагнозом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253554531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902242256"/>
                  </a:ext>
                </a:extLst>
              </a:tr>
              <a:tr h="378813"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пациентов с болезнью, вызванной ВИЧ (В20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В24), получавших антиретровирусную терапию (АРВТ)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079901117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indent="1461770"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том числе: с уровнем С</a:t>
                      </a:r>
                      <a:r>
                        <a:rPr lang="en-US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D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4:  более 500/</a:t>
                      </a:r>
                      <a:r>
                        <a:rPr lang="ru-RU" sz="12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751187818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351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500/</a:t>
                      </a:r>
                      <a:r>
                        <a:rPr lang="ru-RU" sz="12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716334581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 200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350/</a:t>
                      </a:r>
                      <a:r>
                        <a:rPr lang="ru-RU" sz="12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177514842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 100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199/</a:t>
                      </a:r>
                      <a:r>
                        <a:rPr lang="ru-RU" sz="12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761711529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                    50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99/</a:t>
                      </a:r>
                      <a:r>
                        <a:rPr lang="ru-RU" sz="12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56706557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en-US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  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менее 50/</a:t>
                      </a:r>
                      <a:r>
                        <a:rPr lang="ru-RU" sz="12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37657991"/>
                  </a:ext>
                </a:extLst>
              </a:tr>
              <a:tr h="757627">
                <a:tc>
                  <a:txBody>
                    <a:bodyPr/>
                    <a:lstStyle/>
                    <a:p>
                      <a:pPr indent="21590" algn="just"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числа пациентов с болезнью, вызванной ВИЧ, получавших АРВТ в отчетном году (из стр. 1):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indent="291465"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вирусная нагрузка при последнем исследовании в отчетном году ниже порога определения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561499502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получали АРВТ не менее 12 месяцев, всего (из стр. 1)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489203247"/>
                  </a:ext>
                </a:extLst>
              </a:tr>
              <a:tr h="568220"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числа обследованных пациентов с болезнью, вызванной ВИЧ (В20 </a:t>
                      </a: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В24) (табл. 3000, стр. 1), получили курс химиопрофилактики в отчетном году от: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pPr indent="921385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туберкулеза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770527591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indent="921385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токсоплазмоза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638186627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indent="921385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пневмоцистной пневмонии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12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79926631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indent="921385">
                        <a:lnSpc>
                          <a:spcPts val="14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атипичного микобактериоза 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89970955"/>
                  </a:ext>
                </a:extLst>
              </a:tr>
              <a:tr h="584455">
                <a:tc>
                  <a:txBody>
                    <a:bodyPr/>
                    <a:lstStyle/>
                    <a:p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числа пациентов с болезнью, вызванной ВИЧ (В20 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В24), состоящих под наблюдением 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(табл. 2000, стр. 1, гр</a:t>
                      </a: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.</a:t>
                      </a: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  <a:r>
                        <a:rPr lang="ru-RU" sz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), получили лечение в стационарных условиях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14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34178491"/>
                  </a:ext>
                </a:extLst>
              </a:tr>
              <a:tr h="194818">
                <a:tc>
                  <a:txBody>
                    <a:bodyPr/>
                    <a:lstStyle/>
                    <a:p>
                      <a:pPr indent="381000"/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них (стр. 14): два и более раза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15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480077708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>
            <a:spLocks noChangeArrowheads="1"/>
          </p:cNvSpPr>
          <p:nvPr/>
        </p:nvSpPr>
        <p:spPr bwMode="auto">
          <a:xfrm>
            <a:off x="3272211" y="3814921"/>
            <a:ext cx="5764285" cy="2212529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ru-RU" altLang="ru-RU" sz="1531" b="1" dirty="0"/>
              <a:t>Табл. 6000 </a:t>
            </a:r>
          </a:p>
          <a:p>
            <a:r>
              <a:rPr lang="ru-RU" altLang="ru-RU" sz="1531" dirty="0"/>
              <a:t>	В графе 3 показывается </a:t>
            </a:r>
            <a:r>
              <a:rPr lang="ru-RU" altLang="ru-RU" sz="1531" b="1" dirty="0"/>
              <a:t>общее число пациентов </a:t>
            </a:r>
            <a:r>
              <a:rPr lang="ru-RU" altLang="ru-RU" sz="1531" dirty="0"/>
              <a:t>с болезнью, вызванной ВИЧ, из числа состоявших под наблюдением в отчетном году, зарегистрированных для лечения.</a:t>
            </a:r>
          </a:p>
          <a:p>
            <a:r>
              <a:rPr lang="ru-RU" altLang="ru-RU" sz="1531" dirty="0"/>
              <a:t> 	В графе 4 - те из них, кто был зарегистрирован для лечения </a:t>
            </a:r>
            <a:r>
              <a:rPr lang="ru-RU" altLang="ru-RU" sz="1531" b="1" dirty="0"/>
              <a:t>с впервые в жизни установленным диагнозом </a:t>
            </a:r>
            <a:r>
              <a:rPr lang="ru-RU" altLang="ru-RU" sz="1531" dirty="0"/>
              <a:t>болезни, вызванной ВИЧ.</a:t>
            </a:r>
          </a:p>
          <a:p>
            <a:r>
              <a:rPr lang="ru-RU" altLang="ru-RU" sz="1531" dirty="0">
                <a:solidFill>
                  <a:srgbClr val="C00000"/>
                </a:solidFill>
              </a:rPr>
              <a:t>	</a:t>
            </a:r>
            <a:endParaRPr lang="ru-RU" altLang="ru-RU" sz="1531" dirty="0"/>
          </a:p>
        </p:txBody>
      </p:sp>
      <p:sp>
        <p:nvSpPr>
          <p:cNvPr id="6" name="TextBox 5"/>
          <p:cNvSpPr txBox="1">
            <a:spLocks noChangeArrowheads="1"/>
          </p:cNvSpPr>
          <p:nvPr/>
        </p:nvSpPr>
        <p:spPr bwMode="auto">
          <a:xfrm>
            <a:off x="7260464" y="1628800"/>
            <a:ext cx="1745894" cy="1021818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endParaRPr lang="ru-RU" altLang="ru-RU" sz="936" dirty="0">
              <a:solidFill>
                <a:schemeClr val="tx2"/>
              </a:solidFill>
            </a:endParaRPr>
          </a:p>
          <a:p>
            <a:r>
              <a:rPr lang="ru-RU" altLang="ru-RU" sz="1021" dirty="0">
                <a:solidFill>
                  <a:schemeClr val="tx2"/>
                </a:solidFill>
              </a:rPr>
              <a:t>Значение по строке 1 = значения по стр.2+ стр. 3+стр.4+ стр.5 + стр. 6 по </a:t>
            </a:r>
            <a:r>
              <a:rPr lang="ru-RU" altLang="ru-RU" sz="1021" b="1" dirty="0">
                <a:solidFill>
                  <a:schemeClr val="tx2"/>
                </a:solidFill>
              </a:rPr>
              <a:t>гр. 3 и 4</a:t>
            </a:r>
          </a:p>
          <a:p>
            <a:endParaRPr lang="ru-RU" altLang="ru-RU" sz="1021" b="1" dirty="0">
              <a:solidFill>
                <a:schemeClr val="tx2"/>
              </a:solidFill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A1F2F1E0-A12F-45A4-BBEE-8569E73BDFCC}"/>
              </a:ext>
            </a:extLst>
          </p:cNvPr>
          <p:cNvSpPr txBox="1"/>
          <p:nvPr/>
        </p:nvSpPr>
        <p:spPr>
          <a:xfrm>
            <a:off x="107504" y="191668"/>
            <a:ext cx="8496944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altLang="ru-RU" sz="1800" b="1" dirty="0">
                <a:cs typeface="Times New Roman" panose="02020603050405020304" pitchFamily="18" charset="0"/>
              </a:rPr>
              <a:t>(6000) Результаты лечения пациентов с болезнью, вызванной ВИЧ (В20 - В24),</a:t>
            </a:r>
          </a:p>
          <a:p>
            <a:pPr algn="ctr"/>
            <a:r>
              <a:rPr lang="ru-RU" altLang="ru-RU" sz="1800" b="1" dirty="0">
                <a:cs typeface="Times New Roman" panose="02020603050405020304" pitchFamily="18" charset="0"/>
              </a:rPr>
              <a:t>состоящих под наблюдением медицинской организации</a:t>
            </a:r>
          </a:p>
        </p:txBody>
      </p:sp>
    </p:spTree>
    <p:extLst>
      <p:ext uri="{BB962C8B-B14F-4D97-AF65-F5344CB8AC3E}">
        <p14:creationId xmlns:p14="http://schemas.microsoft.com/office/powerpoint/2010/main" val="16395302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90872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600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600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</a:t>
            </a:r>
            <a:r>
              <a:rPr lang="ru-RU" altLang="ru-RU" sz="1600" b="1" dirty="0"/>
              <a:t>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sz="1600" b="1" dirty="0">
                <a:solidFill>
                  <a:schemeClr val="bg1"/>
                </a:solidFill>
              </a:rPr>
              <a:t>утверждена приказом Росстата от 30 декабря 2015 г. №672 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1213D14-E593-4B81-A867-9DE033BC1F25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4572000" y="2492896"/>
            <a:ext cx="4572000" cy="1569660"/>
          </a:xfrm>
          <a:prstGeom prst="rect">
            <a:avLst/>
          </a:prstGeom>
          <a:effectLst>
            <a:glow rad="228600">
              <a:schemeClr val="accent6">
                <a:satMod val="175000"/>
                <a:alpha val="40000"/>
              </a:schemeClr>
            </a:glow>
          </a:effectLst>
        </p:spPr>
        <p:txBody>
          <a:bodyPr>
            <a:spAutoFit/>
          </a:bodyPr>
          <a:lstStyle/>
          <a:p>
            <a:pPr algn="ctr"/>
            <a:r>
              <a:rPr lang="ru-RU" sz="2400" b="1" dirty="0">
                <a:solidFill>
                  <a:srgbClr val="0000FF"/>
                </a:solidFill>
                <a:effectLst>
                  <a:glow rad="711200">
                    <a:schemeClr val="bg1"/>
                  </a:glow>
                </a:effectLst>
              </a:rPr>
              <a:t>ИНСТРУКЦИЯ по составлению формы федерального статистического наблюдения № 61</a:t>
            </a:r>
          </a:p>
        </p:txBody>
      </p:sp>
      <p:sp>
        <p:nvSpPr>
          <p:cNvPr id="9" name="Прямоугольник 8"/>
          <p:cNvSpPr/>
          <p:nvPr/>
        </p:nvSpPr>
        <p:spPr>
          <a:xfrm>
            <a:off x="0" y="2090172"/>
            <a:ext cx="4427984" cy="3046988"/>
          </a:xfrm>
          <a:prstGeom prst="rect">
            <a:avLst/>
          </a:prstGeom>
          <a:effectLst>
            <a:glow rad="228600">
              <a:schemeClr val="accent6">
                <a:satMod val="175000"/>
                <a:alpha val="40000"/>
              </a:schemeClr>
            </a:glow>
          </a:effectLst>
        </p:spPr>
        <p:txBody>
          <a:bodyPr wrap="square">
            <a:spAutoFit/>
          </a:bodyPr>
          <a:lstStyle/>
          <a:p>
            <a:pPr algn="ctr"/>
            <a:r>
              <a:rPr lang="ru-RU" sz="2400" b="1" dirty="0">
                <a:solidFill>
                  <a:srgbClr val="0000FF"/>
                </a:solidFill>
                <a:effectLst>
                  <a:glow rad="711200">
                    <a:schemeClr val="bg1"/>
                  </a:glow>
                </a:effectLst>
              </a:rPr>
              <a:t>МЕТОДИЧЕСКИЕ РЕКОМЕНДАЦИИ </a:t>
            </a:r>
          </a:p>
          <a:p>
            <a:pPr algn="ctr"/>
            <a:r>
              <a:rPr lang="ru-RU" sz="2400" b="1" dirty="0">
                <a:solidFill>
                  <a:srgbClr val="0000FF"/>
                </a:solidFill>
                <a:effectLst>
                  <a:glow rad="711200">
                    <a:schemeClr val="bg1"/>
                  </a:glow>
                </a:effectLst>
              </a:rPr>
              <a:t>по порядку статистического учета и кодирования болезни, вызванной вирусом иммунодефицита человека [ВИЧ] в статистике заболеваемости и смертности </a:t>
            </a:r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xmlns="" id="{5155D76C-9AC6-47F5-B3FF-A559BB445680}"/>
              </a:ext>
            </a:extLst>
          </p:cNvPr>
          <p:cNvSpPr/>
          <p:nvPr/>
        </p:nvSpPr>
        <p:spPr>
          <a:xfrm>
            <a:off x="107504" y="996697"/>
            <a:ext cx="237626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Нормативная база:</a:t>
            </a:r>
            <a:endParaRPr lang="ru-RU" sz="2000" u="sng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30581422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xmlns="" id="{5016C3F7-07C4-4554-B552-666B0AC022E6}"/>
              </a:ext>
            </a:extLst>
          </p:cNvPr>
          <p:cNvSpPr/>
          <p:nvPr/>
        </p:nvSpPr>
        <p:spPr>
          <a:xfrm>
            <a:off x="249071" y="750591"/>
            <a:ext cx="8715417" cy="4766641"/>
          </a:xfrm>
          <a:prstGeom prst="rect">
            <a:avLst/>
          </a:prstGeom>
          <a:solidFill>
            <a:srgbClr val="FFFF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xmlns="" id="{A6ABDD89-9672-4CFE-A1F3-BA2E117B9495}"/>
              </a:ext>
            </a:extLst>
          </p:cNvPr>
          <p:cNvSpPr/>
          <p:nvPr/>
        </p:nvSpPr>
        <p:spPr>
          <a:xfrm>
            <a:off x="294875" y="750592"/>
            <a:ext cx="855424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b="1" dirty="0">
                <a:solidFill>
                  <a:srgbClr val="0033CC"/>
                </a:solidFill>
              </a:rPr>
              <a:t>НЕКОТОРЫЕ УСЛОВИЯ ВНУТРИТАБЛИЧНОГО КОНТРОЛЯ ДЛЯ ТАБЛИЦЫ 6000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467544" y="1628800"/>
            <a:ext cx="7490512" cy="31085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стр.1, гр.03.04 </a:t>
            </a:r>
            <a:r>
              <a:rPr lang="ru-RU" sz="1600" u="sng" dirty="0"/>
              <a:t>равно</a:t>
            </a:r>
            <a:r>
              <a:rPr lang="ru-RU" sz="1600" dirty="0"/>
              <a:t> ф. 61, таб. 6000, </a:t>
            </a:r>
            <a:r>
              <a:rPr lang="ru-RU" sz="1600" dirty="0">
                <a:solidFill>
                  <a:srgbClr val="C00000"/>
                </a:solidFill>
              </a:rPr>
              <a:t>стр. со 2 по 6, гр.03.04*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стр.1, гр.03.04 </a:t>
            </a:r>
            <a:r>
              <a:rPr lang="ru-RU" sz="1600" u="sng" dirty="0"/>
              <a:t>больше</a:t>
            </a:r>
            <a:r>
              <a:rPr lang="ru-RU" sz="1600" dirty="0"/>
              <a:t> ф.61,таб. 6000, </a:t>
            </a:r>
            <a:r>
              <a:rPr lang="ru-RU" sz="1600" dirty="0">
                <a:solidFill>
                  <a:srgbClr val="C00000"/>
                </a:solidFill>
              </a:rPr>
              <a:t>стр.2, гр.03.04*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стр.1, гр.03.04 </a:t>
            </a:r>
            <a:r>
              <a:rPr lang="ru-RU" sz="1600" u="sng" dirty="0"/>
              <a:t>больше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стр.3, гр.03.04*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стр.1, гр.03.04 </a:t>
            </a:r>
            <a:r>
              <a:rPr lang="ru-RU" sz="1600" u="sng" dirty="0"/>
              <a:t>больше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стр.4, гр.03.04*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стр.1, гр.03.04 </a:t>
            </a:r>
            <a:r>
              <a:rPr lang="ru-RU" sz="1600" u="sng" dirty="0"/>
              <a:t>больше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стр.5, гр.03.04*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стр.1, гр.03.04 </a:t>
            </a:r>
            <a:r>
              <a:rPr lang="ru-RU" sz="1600" u="sng" dirty="0"/>
              <a:t>больше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стр.6, гр.03.04*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стр.1, гр.03.04 </a:t>
            </a:r>
            <a:r>
              <a:rPr lang="ru-RU" sz="1600" u="sng" dirty="0"/>
              <a:t>больше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стр.7, гр.03.04*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стр.1, гр.03.04 </a:t>
            </a:r>
            <a:r>
              <a:rPr lang="ru-RU" sz="1600" u="sng" dirty="0"/>
              <a:t>больше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стр.8, гр.03.04*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стр.1, гр.03 </a:t>
            </a:r>
            <a:r>
              <a:rPr lang="ru-RU" sz="1600" u="sng" dirty="0"/>
              <a:t>больше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стр.9, гр.03*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стр.10, гр.03.04 </a:t>
            </a:r>
            <a:r>
              <a:rPr lang="ru-RU" sz="1600" u="sng" dirty="0"/>
              <a:t>больше  или равно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стр.11, гр.03.04</a:t>
            </a:r>
            <a:r>
              <a:rPr lang="ru-RU" sz="1600" dirty="0"/>
              <a:t>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стр.17, гр.03.04</a:t>
            </a:r>
            <a:r>
              <a:rPr lang="ru-RU" sz="1600" u="sng" dirty="0">
                <a:solidFill>
                  <a:srgbClr val="C00000"/>
                </a:solidFill>
              </a:rPr>
              <a:t> </a:t>
            </a:r>
            <a:r>
              <a:rPr lang="ru-RU" sz="1600" u="sng" dirty="0"/>
              <a:t>больше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стр.18,03.04*</a:t>
            </a:r>
          </a:p>
          <a:p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стр.1:16, гр.03 </a:t>
            </a:r>
            <a:r>
              <a:rPr lang="ru-RU" sz="1600" u="sng" dirty="0"/>
              <a:t>больше </a:t>
            </a:r>
            <a:r>
              <a:rPr lang="ru-RU" sz="1600" dirty="0"/>
              <a:t>ф.61,таб. 6000, </a:t>
            </a:r>
            <a:r>
              <a:rPr lang="ru-RU" sz="1600" dirty="0">
                <a:solidFill>
                  <a:srgbClr val="C00000"/>
                </a:solidFill>
              </a:rPr>
              <a:t>стр.1:16,гр.04*</a:t>
            </a: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529296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>
            <a:extLst>
              <a:ext uri="{FF2B5EF4-FFF2-40B4-BE49-F238E27FC236}">
                <a16:creationId xmlns:a16="http://schemas.microsoft.com/office/drawing/2014/main" xmlns="" id="{7EA09AC7-CA62-4EF9-97B7-147F97510378}"/>
              </a:ext>
            </a:extLst>
          </p:cNvPr>
          <p:cNvSpPr/>
          <p:nvPr/>
        </p:nvSpPr>
        <p:spPr>
          <a:xfrm>
            <a:off x="182505" y="3924972"/>
            <a:ext cx="8585103" cy="2016224"/>
          </a:xfrm>
          <a:prstGeom prst="rect">
            <a:avLst/>
          </a:prstGeom>
          <a:solidFill>
            <a:srgbClr val="FFFF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3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xmlns="" id="{9AA78E51-8DE1-421A-A420-563A043075C3}"/>
              </a:ext>
            </a:extLst>
          </p:cNvPr>
          <p:cNvSpPr/>
          <p:nvPr/>
        </p:nvSpPr>
        <p:spPr>
          <a:xfrm>
            <a:off x="262590" y="1412776"/>
            <a:ext cx="8424936" cy="223224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287523" y="1471687"/>
            <a:ext cx="8424936" cy="3865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30000"/>
              </a:lnSpc>
              <a:spcAft>
                <a:spcPts val="0"/>
              </a:spcAft>
            </a:pPr>
            <a:r>
              <a:rPr lang="ru-RU" sz="1600" dirty="0">
                <a:solidFill>
                  <a:srgbClr val="0000FF"/>
                </a:solidFill>
              </a:rPr>
              <a:t>Таблица (6100) </a:t>
            </a:r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xmlns="" id="{A6ABDD89-9672-4CFE-A1F3-BA2E117B9495}"/>
              </a:ext>
            </a:extLst>
          </p:cNvPr>
          <p:cNvSpPr/>
          <p:nvPr/>
        </p:nvSpPr>
        <p:spPr>
          <a:xfrm>
            <a:off x="262590" y="3963588"/>
            <a:ext cx="855424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b="1" dirty="0">
                <a:solidFill>
                  <a:srgbClr val="0033CC"/>
                </a:solidFill>
              </a:rPr>
              <a:t>НЕКОТОРЫЕ УСЛОВИЯ ВНУТРИФОРМЕННОГО МЕЖТАБЛИЧНОГО КОНТРОЛЯ ДЛЯ ТАБЛИЦЫ 6100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519182" y="4609919"/>
            <a:ext cx="772522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/>
              <a:t>Ф.61, </a:t>
            </a:r>
            <a:r>
              <a:rPr lang="ru-RU" dirty="0">
                <a:solidFill>
                  <a:srgbClr val="C00000"/>
                </a:solidFill>
              </a:rPr>
              <a:t>таб.6100,</a:t>
            </a:r>
            <a:r>
              <a:rPr lang="ru-RU" dirty="0"/>
              <a:t> </a:t>
            </a:r>
            <a:r>
              <a:rPr lang="ru-RU" dirty="0">
                <a:solidFill>
                  <a:srgbClr val="C00000"/>
                </a:solidFill>
              </a:rPr>
              <a:t>стр.1 </a:t>
            </a:r>
            <a:r>
              <a:rPr lang="ru-RU" dirty="0"/>
              <a:t>меньше ф.61, </a:t>
            </a:r>
            <a:r>
              <a:rPr lang="ru-RU" dirty="0">
                <a:solidFill>
                  <a:srgbClr val="C00000"/>
                </a:solidFill>
              </a:rPr>
              <a:t>таб.2000, стр. 29, гр. 6</a:t>
            </a:r>
          </a:p>
          <a:p>
            <a:r>
              <a:rPr lang="ru-RU" dirty="0"/>
              <a:t>Ф.61, </a:t>
            </a:r>
            <a:r>
              <a:rPr lang="ru-RU" dirty="0">
                <a:solidFill>
                  <a:srgbClr val="C00000"/>
                </a:solidFill>
              </a:rPr>
              <a:t>таб.6100, стр.2 </a:t>
            </a:r>
            <a:r>
              <a:rPr lang="ru-RU" dirty="0"/>
              <a:t>меньше ф.61, </a:t>
            </a:r>
            <a:r>
              <a:rPr lang="ru-RU" dirty="0">
                <a:solidFill>
                  <a:srgbClr val="C00000"/>
                </a:solidFill>
              </a:rPr>
              <a:t>таб.2000, стр.29, гр.7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21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222548" y="781106"/>
            <a:ext cx="850501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b="1" dirty="0">
                <a:ea typeface="Times New Roman" panose="02020603050405020304" pitchFamily="18" charset="0"/>
              </a:rPr>
              <a:t> Лечение пациентов с бессимптомным инфекционным статусом</a:t>
            </a:r>
            <a:endParaRPr lang="ru-RU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A02BC6EC-F5F8-414A-B706-671F0B33BA28}"/>
              </a:ext>
            </a:extLst>
          </p:cNvPr>
          <p:cNvSpPr txBox="1"/>
          <p:nvPr/>
        </p:nvSpPr>
        <p:spPr>
          <a:xfrm>
            <a:off x="423979" y="1932299"/>
            <a:ext cx="8094312" cy="7386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tabLst>
                <a:tab pos="704850" algn="l"/>
              </a:tabLs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Из числа пациентов с бессимптомным инфекционным статусом 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sym typeface="Symbol" panose="05050102010706020507" pitchFamily="18" charset="2"/>
              </a:rPr>
              <a:t>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Z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21 (из табл. 2000, стр. 29, гр.</a:t>
            </a:r>
            <a:r>
              <a:rPr lang="ru-RU" sz="1400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6) получили антиретровирусную терапию 1 _____,</a:t>
            </a:r>
          </a:p>
          <a:p>
            <a:pPr>
              <a:tabLst>
                <a:tab pos="704850" algn="l"/>
              </a:tabLs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из них (из табл. 2000, стр. 29, гр.7) получили антиретровирусную терапию 2 _____.</a:t>
            </a:r>
          </a:p>
        </p:txBody>
      </p:sp>
    </p:spTree>
    <p:extLst>
      <p:ext uri="{BB962C8B-B14F-4D97-AF65-F5344CB8AC3E}">
        <p14:creationId xmlns:p14="http://schemas.microsoft.com/office/powerpoint/2010/main" val="16790928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13"/>
          <p:cNvSpPr txBox="1">
            <a:spLocks noChangeArrowheads="1"/>
          </p:cNvSpPr>
          <p:nvPr/>
        </p:nvSpPr>
        <p:spPr bwMode="auto">
          <a:xfrm>
            <a:off x="1" y="1"/>
            <a:ext cx="9162562" cy="76470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</a:t>
            </a:r>
            <a:r>
              <a:rPr lang="ru-RU" altLang="ru-RU" b="1" dirty="0"/>
              <a:t>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утверждена приказом Росстата от 30 декабря 2015 г. №672 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xmlns="" id="{5155D76C-9AC6-47F5-B3FF-A559BB445680}"/>
              </a:ext>
            </a:extLst>
          </p:cNvPr>
          <p:cNvSpPr/>
          <p:nvPr/>
        </p:nvSpPr>
        <p:spPr>
          <a:xfrm>
            <a:off x="107504" y="836712"/>
            <a:ext cx="8784976" cy="569386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400" b="1" i="1" dirty="0"/>
              <a:t>Источником информации для заполнения формы являются:</a:t>
            </a:r>
          </a:p>
          <a:p>
            <a:pPr algn="just"/>
            <a:endParaRPr lang="ru-RU" sz="2400" b="1" i="1" dirty="0">
              <a:solidFill>
                <a:prstClr val="black"/>
              </a:solidFill>
              <a:latin typeface="Calibri"/>
            </a:endParaRP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000" b="1" dirty="0">
                <a:solidFill>
                  <a:prstClr val="black"/>
                </a:solidFill>
              </a:rPr>
              <a:t>У</a:t>
            </a:r>
            <a:r>
              <a:rPr kumimoji="0" lang="ru-RU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четная форма № 025-1/у, </a:t>
            </a:r>
            <a:r>
              <a:rPr lang="ru-RU" sz="2000" b="1" dirty="0">
                <a:effectLst/>
                <a:ea typeface="Times New Roman" panose="02020603050405020304" pitchFamily="18" charset="0"/>
              </a:rPr>
              <a:t>«Талон пациента, получающего медицинскую помощь в амбулаторных условиях», </a:t>
            </a:r>
            <a:r>
              <a:rPr kumimoji="0" lang="ru-RU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t>утвержденная  приказом Минздрава России от 15.12.14 г. № 834н «Об утверждении унифицированных форм медицинской документации, используемых в медицинских организациях, оказывающих медицинскую помощь в амбулаторных условиях, и порядков по их заполнению» (зарегистрирован Минюстом России 20.02.15, регистрационный номер 36160)</a:t>
            </a:r>
          </a:p>
          <a:p>
            <a:pPr marR="0" lvl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tabLst/>
              <a:defRPr/>
            </a:pPr>
            <a:endParaRPr lang="ru-RU" sz="2000" b="1" dirty="0">
              <a:solidFill>
                <a:prstClr val="black"/>
              </a:solidFill>
              <a:latin typeface="Calibri"/>
            </a:endParaRPr>
          </a:p>
          <a:p>
            <a:pPr marL="342900" marR="0" lvl="0" indent="-34290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lang="ru-RU" sz="2000" b="1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000" b="1" dirty="0"/>
              <a:t>Учетная форма № 025-4/у «Карта персонального учета пациента с ВИЧ-инфекцией», утвержденная приказом Минздрава России от 26.03.20 № 240н «Об утверждении учетной формы медицинской документации «Карта персонального учета пациента с ВИЧ-инфекцией» и порядка ее ведения (зарегистрирован Минюстом Российской Федерации 08.05.20, регистрационный номер 58303)</a:t>
            </a:r>
          </a:p>
          <a:p>
            <a:pPr algn="just"/>
            <a:endParaRPr lang="ru-RU" sz="1600" b="1" dirty="0"/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1213D14-E593-4B81-A867-9DE033BC1F25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2390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13"/>
          <p:cNvSpPr txBox="1">
            <a:spLocks noChangeArrowheads="1"/>
          </p:cNvSpPr>
          <p:nvPr/>
        </p:nvSpPr>
        <p:spPr bwMode="auto">
          <a:xfrm>
            <a:off x="0" y="9386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737626" y="739389"/>
            <a:ext cx="8424936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Число пациентов с впервые в жизни установленным диагнозом </a:t>
            </a:r>
          </a:p>
          <a:p>
            <a:pPr algn="ctr"/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болезни, вызванной ВИЧ, число контактных лиц и лиц с бессимптомным инфекционным статусом</a:t>
            </a:r>
          </a:p>
          <a:p>
            <a:pPr algn="ctr"/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38150" y="952214"/>
            <a:ext cx="2016224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100" b="1" i="0" u="none" strike="noStrike" cap="none" normalizeH="0" baseline="0" dirty="0">
                <a:ln>
                  <a:noFill/>
                </a:ln>
                <a:solidFill>
                  <a:srgbClr val="0033CC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(</a:t>
            </a:r>
            <a:r>
              <a:rPr kumimoji="0" lang="ru-RU" altLang="ru-RU" sz="1100" b="1" i="0" u="none" strike="noStrike" cap="none" normalizeH="0" baseline="0" dirty="0">
                <a:ln>
                  <a:noFill/>
                </a:ln>
                <a:solidFill>
                  <a:srgbClr val="0033CC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1000) </a:t>
            </a:r>
            <a:r>
              <a:rPr kumimoji="0" lang="ru-RU" altLang="ru-RU" sz="1200" b="0" i="0" u="none" strike="noStrike" cap="none" normalizeH="0" baseline="0" dirty="0">
                <a:ln>
                  <a:noFill/>
                </a:ln>
                <a:solidFill>
                  <a:srgbClr val="0033CC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endParaRPr kumimoji="0" lang="ru-RU" altLang="ru-RU" sz="1200" b="0" i="0" u="none" strike="noStrike" cap="none" normalizeH="0" baseline="0" dirty="0">
              <a:ln>
                <a:noFill/>
              </a:ln>
              <a:solidFill>
                <a:srgbClr val="0033CC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  <a:sym typeface="Symbol" pitchFamily="18" charset="2"/>
            </a:endParaRPr>
          </a:p>
        </p:txBody>
      </p:sp>
      <p:sp>
        <p:nvSpPr>
          <p:cNvPr id="9" name="Овал 8"/>
          <p:cNvSpPr/>
          <p:nvPr/>
        </p:nvSpPr>
        <p:spPr>
          <a:xfrm>
            <a:off x="4733546" y="2564904"/>
            <a:ext cx="936104" cy="648072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Овал 11"/>
          <p:cNvSpPr/>
          <p:nvPr/>
        </p:nvSpPr>
        <p:spPr>
          <a:xfrm>
            <a:off x="4733546" y="4653136"/>
            <a:ext cx="936104" cy="648072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graphicFrame>
        <p:nvGraphicFramePr>
          <p:cNvPr id="6" name="Таблица 5">
            <a:extLst>
              <a:ext uri="{FF2B5EF4-FFF2-40B4-BE49-F238E27FC236}">
                <a16:creationId xmlns:a16="http://schemas.microsoft.com/office/drawing/2014/main" xmlns="" id="{3AB1648D-B7A5-4FB7-BBD0-7384E609DDB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30790937"/>
              </p:ext>
            </p:extLst>
          </p:nvPr>
        </p:nvGraphicFramePr>
        <p:xfrm>
          <a:off x="611560" y="1223503"/>
          <a:ext cx="7920880" cy="469533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253752">
                  <a:extLst>
                    <a:ext uri="{9D8B030D-6E8A-4147-A177-3AD203B41FA5}">
                      <a16:colId xmlns:a16="http://schemas.microsoft.com/office/drawing/2014/main" xmlns="" val="2608623701"/>
                    </a:ext>
                  </a:extLst>
                </a:gridCol>
                <a:gridCol w="221464">
                  <a:extLst>
                    <a:ext uri="{9D8B030D-6E8A-4147-A177-3AD203B41FA5}">
                      <a16:colId xmlns:a16="http://schemas.microsoft.com/office/drawing/2014/main" xmlns="" val="3242545301"/>
                    </a:ext>
                  </a:extLst>
                </a:gridCol>
                <a:gridCol w="269177">
                  <a:extLst>
                    <a:ext uri="{9D8B030D-6E8A-4147-A177-3AD203B41FA5}">
                      <a16:colId xmlns:a16="http://schemas.microsoft.com/office/drawing/2014/main" xmlns="" val="357137840"/>
                    </a:ext>
                  </a:extLst>
                </a:gridCol>
                <a:gridCol w="433848">
                  <a:extLst>
                    <a:ext uri="{9D8B030D-6E8A-4147-A177-3AD203B41FA5}">
                      <a16:colId xmlns:a16="http://schemas.microsoft.com/office/drawing/2014/main" xmlns="" val="1773258729"/>
                    </a:ext>
                  </a:extLst>
                </a:gridCol>
                <a:gridCol w="351220">
                  <a:extLst>
                    <a:ext uri="{9D8B030D-6E8A-4147-A177-3AD203B41FA5}">
                      <a16:colId xmlns:a16="http://schemas.microsoft.com/office/drawing/2014/main" xmlns="" val="930734392"/>
                    </a:ext>
                  </a:extLst>
                </a:gridCol>
                <a:gridCol w="386647">
                  <a:extLst>
                    <a:ext uri="{9D8B030D-6E8A-4147-A177-3AD203B41FA5}">
                      <a16:colId xmlns:a16="http://schemas.microsoft.com/office/drawing/2014/main" xmlns="" val="1386615856"/>
                    </a:ext>
                  </a:extLst>
                </a:gridCol>
                <a:gridCol w="448573">
                  <a:extLst>
                    <a:ext uri="{9D8B030D-6E8A-4147-A177-3AD203B41FA5}">
                      <a16:colId xmlns:a16="http://schemas.microsoft.com/office/drawing/2014/main" xmlns="" val="1761145955"/>
                    </a:ext>
                  </a:extLst>
                </a:gridCol>
                <a:gridCol w="324418">
                  <a:extLst>
                    <a:ext uri="{9D8B030D-6E8A-4147-A177-3AD203B41FA5}">
                      <a16:colId xmlns:a16="http://schemas.microsoft.com/office/drawing/2014/main" xmlns="" val="1987561963"/>
                    </a:ext>
                  </a:extLst>
                </a:gridCol>
                <a:gridCol w="306387">
                  <a:extLst>
                    <a:ext uri="{9D8B030D-6E8A-4147-A177-3AD203B41FA5}">
                      <a16:colId xmlns:a16="http://schemas.microsoft.com/office/drawing/2014/main" xmlns="" val="1156821326"/>
                    </a:ext>
                  </a:extLst>
                </a:gridCol>
                <a:gridCol w="490674">
                  <a:extLst>
                    <a:ext uri="{9D8B030D-6E8A-4147-A177-3AD203B41FA5}">
                      <a16:colId xmlns:a16="http://schemas.microsoft.com/office/drawing/2014/main" xmlns="" val="4157795867"/>
                    </a:ext>
                  </a:extLst>
                </a:gridCol>
                <a:gridCol w="490674">
                  <a:extLst>
                    <a:ext uri="{9D8B030D-6E8A-4147-A177-3AD203B41FA5}">
                      <a16:colId xmlns:a16="http://schemas.microsoft.com/office/drawing/2014/main" xmlns="" val="3616704908"/>
                    </a:ext>
                  </a:extLst>
                </a:gridCol>
                <a:gridCol w="490674">
                  <a:extLst>
                    <a:ext uri="{9D8B030D-6E8A-4147-A177-3AD203B41FA5}">
                      <a16:colId xmlns:a16="http://schemas.microsoft.com/office/drawing/2014/main" xmlns="" val="1558812945"/>
                    </a:ext>
                  </a:extLst>
                </a:gridCol>
                <a:gridCol w="490674">
                  <a:extLst>
                    <a:ext uri="{9D8B030D-6E8A-4147-A177-3AD203B41FA5}">
                      <a16:colId xmlns:a16="http://schemas.microsoft.com/office/drawing/2014/main" xmlns="" val="278332361"/>
                    </a:ext>
                  </a:extLst>
                </a:gridCol>
                <a:gridCol w="420578">
                  <a:extLst>
                    <a:ext uri="{9D8B030D-6E8A-4147-A177-3AD203B41FA5}">
                      <a16:colId xmlns:a16="http://schemas.microsoft.com/office/drawing/2014/main" xmlns="" val="3528647956"/>
                    </a:ext>
                  </a:extLst>
                </a:gridCol>
                <a:gridCol w="490674">
                  <a:extLst>
                    <a:ext uri="{9D8B030D-6E8A-4147-A177-3AD203B41FA5}">
                      <a16:colId xmlns:a16="http://schemas.microsoft.com/office/drawing/2014/main" xmlns="" val="1824531817"/>
                    </a:ext>
                  </a:extLst>
                </a:gridCol>
                <a:gridCol w="490674">
                  <a:extLst>
                    <a:ext uri="{9D8B030D-6E8A-4147-A177-3AD203B41FA5}">
                      <a16:colId xmlns:a16="http://schemas.microsoft.com/office/drawing/2014/main" xmlns="" val="7563603"/>
                    </a:ext>
                  </a:extLst>
                </a:gridCol>
                <a:gridCol w="479994">
                  <a:extLst>
                    <a:ext uri="{9D8B030D-6E8A-4147-A177-3AD203B41FA5}">
                      <a16:colId xmlns:a16="http://schemas.microsoft.com/office/drawing/2014/main" xmlns="" val="3862840210"/>
                    </a:ext>
                  </a:extLst>
                </a:gridCol>
                <a:gridCol w="80778">
                  <a:extLst>
                    <a:ext uri="{9D8B030D-6E8A-4147-A177-3AD203B41FA5}">
                      <a16:colId xmlns:a16="http://schemas.microsoft.com/office/drawing/2014/main" xmlns="" val="201149056"/>
                    </a:ext>
                  </a:extLst>
                </a:gridCol>
              </a:tblGrid>
              <a:tr h="249204">
                <a:tc rowSpan="3"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Формы ВИЧ-инфекции,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контингенты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 rowSpan="3"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Пол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vert="vert270" anchor="ctr"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№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 err="1">
                          <a:effectLst/>
                        </a:rPr>
                        <a:t>стро-ки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7427" marR="7427" marT="0" marB="0" anchor="ctr"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Код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по МКБ-10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7427" marR="7427" marT="0" marB="0" anchor="ctr"/>
                </a:tc>
                <a:tc gridSpan="14"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Число пациентов с впервые в жизни установленным диагнозом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218630787"/>
                  </a:ext>
                </a:extLst>
              </a:tr>
              <a:tr h="9442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Всего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 gridSpan="13">
                  <a:txBody>
                    <a:bodyPr/>
                    <a:lstStyle/>
                    <a:p>
                      <a:pPr algn="ctr"/>
                      <a:r>
                        <a:rPr lang="ru-RU" sz="400" dirty="0">
                          <a:effectLst/>
                        </a:rPr>
                        <a:t>в  том  числе  в  возрасте</a:t>
                      </a:r>
                      <a:endParaRPr lang="ru-RU" sz="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432995764"/>
                  </a:ext>
                </a:extLst>
              </a:tr>
              <a:tr h="150182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до 1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года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dirty="0">
                          <a:effectLst/>
                        </a:rPr>
                        <a:t>1</a:t>
                      </a:r>
                      <a:r>
                        <a:rPr lang="ru-RU" sz="1100" dirty="0">
                          <a:effectLst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 dirty="0">
                          <a:effectLst/>
                        </a:rPr>
                        <a:t>2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года</a:t>
                      </a:r>
                      <a:endParaRPr lang="ru-RU" dirty="0"/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3</a:t>
                      </a:r>
                      <a:r>
                        <a:rPr lang="ru-RU" sz="1100" dirty="0">
                          <a:effectLst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 dirty="0">
                          <a:effectLst/>
                        </a:rPr>
                        <a:t>4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года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dirty="0">
                          <a:effectLst/>
                        </a:rPr>
                        <a:t>5</a:t>
                      </a:r>
                      <a:r>
                        <a:rPr lang="ru-RU" sz="1100" dirty="0">
                          <a:effectLst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 dirty="0">
                          <a:effectLst/>
                        </a:rPr>
                        <a:t>9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лет</a:t>
                      </a:r>
                      <a:endParaRPr lang="ru-RU" dirty="0"/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10</a:t>
                      </a:r>
                      <a:r>
                        <a:rPr lang="ru-RU" sz="1100" dirty="0">
                          <a:effectLst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 dirty="0">
                          <a:effectLst/>
                        </a:rPr>
                        <a:t>14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лет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15</a:t>
                      </a:r>
                      <a:r>
                        <a:rPr lang="ru-RU" sz="1100" dirty="0">
                          <a:effectLst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 dirty="0">
                          <a:effectLst/>
                        </a:rPr>
                        <a:t>17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лет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18–24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года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dirty="0">
                          <a:effectLst/>
                        </a:rPr>
                        <a:t>25–34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года</a:t>
                      </a:r>
                      <a:endParaRPr lang="ru-RU" dirty="0"/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 35–44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года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 45–49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лет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dirty="0">
                          <a:effectLst/>
                        </a:rPr>
                        <a:t> 50–59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лет</a:t>
                      </a:r>
                      <a:endParaRPr lang="ru-RU" dirty="0"/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dirty="0">
                          <a:effectLst/>
                        </a:rPr>
                        <a:t>60 лет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и</a:t>
                      </a:r>
                      <a:br>
                        <a:rPr lang="ru-RU" sz="1100" dirty="0">
                          <a:effectLst/>
                        </a:rPr>
                      </a:br>
                      <a:r>
                        <a:rPr lang="ru-RU" sz="1100" dirty="0">
                          <a:effectLst/>
                        </a:rPr>
                        <a:t>старше</a:t>
                      </a:r>
                      <a:endParaRPr lang="ru-RU" dirty="0"/>
                    </a:p>
                  </a:txBody>
                  <a:tcPr marL="7427" marR="7427" marT="0" marB="0" anchor="ctr"/>
                </a:tc>
                <a:tc>
                  <a:txBody>
                    <a:bodyPr/>
                    <a:lstStyle/>
                    <a:p>
                      <a:r>
                        <a:rPr lang="ru-RU" sz="400" dirty="0">
                          <a:effectLst/>
                        </a:rPr>
                        <a:t> </a:t>
                      </a:r>
                      <a:endParaRPr lang="ru-RU" sz="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xmlns="" val="3885213491"/>
                  </a:ext>
                </a:extLst>
              </a:tr>
              <a:tr h="163921"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2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3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4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5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6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7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8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9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10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11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12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13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14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15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16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17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400">
                          <a:effectLst/>
                        </a:rPr>
                        <a:t> </a:t>
                      </a:r>
                      <a:endParaRPr lang="ru-RU" sz="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xmlns="" val="2759822961"/>
                  </a:ext>
                </a:extLst>
              </a:tr>
              <a:tr h="163921">
                <a:tc rowSpan="2"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Зарегистрировано пациентов</a:t>
                      </a:r>
                      <a:br>
                        <a:rPr lang="ru-RU" sz="1100">
                          <a:effectLst/>
                        </a:rPr>
                      </a:br>
                      <a:r>
                        <a:rPr lang="ru-RU" sz="1100">
                          <a:effectLst/>
                        </a:rPr>
                        <a:t>с болезнью, вызванной ВИЧ, всего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М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 rowSpan="2"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В20-В24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 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400">
                          <a:effectLst/>
                        </a:rPr>
                        <a:t> </a:t>
                      </a:r>
                      <a:endParaRPr lang="ru-RU" sz="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xmlns="" val="245739526"/>
                  </a:ext>
                </a:extLst>
              </a:tr>
              <a:tr h="65568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Ж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2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 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400" dirty="0">
                          <a:effectLst/>
                        </a:rPr>
                        <a:t> </a:t>
                      </a:r>
                      <a:endParaRPr lang="ru-RU" sz="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xmlns="" val="2670410462"/>
                  </a:ext>
                </a:extLst>
              </a:tr>
              <a:tr h="163921">
                <a:tc rowSpan="2">
                  <a:txBody>
                    <a:bodyPr/>
                    <a:lstStyle/>
                    <a:p>
                      <a:pPr marL="90170" indent="-90170"/>
                      <a:r>
                        <a:rPr lang="ru-RU" sz="1100" dirty="0">
                          <a:effectLst/>
                        </a:rPr>
                        <a:t> проявляющейся в виде</a:t>
                      </a:r>
                    </a:p>
                    <a:p>
                      <a:pPr marL="90170" indent="-90170"/>
                      <a:r>
                        <a:rPr lang="ru-RU" sz="1100" dirty="0">
                          <a:effectLst/>
                        </a:rPr>
                        <a:t> злокачественных</a:t>
                      </a:r>
                    </a:p>
                    <a:p>
                      <a:pPr marL="90170" indent="-90170"/>
                      <a:r>
                        <a:rPr lang="ru-RU" sz="1100" dirty="0">
                          <a:effectLst/>
                        </a:rPr>
                        <a:t> новообразований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М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15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 rowSpan="2"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В21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 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400" dirty="0">
                          <a:effectLst/>
                        </a:rPr>
                        <a:t> </a:t>
                      </a:r>
                      <a:endParaRPr lang="ru-RU" sz="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xmlns="" val="1140950174"/>
                  </a:ext>
                </a:extLst>
              </a:tr>
              <a:tr h="49176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Ж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16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dirty="0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400" dirty="0">
                          <a:effectLst/>
                        </a:rPr>
                        <a:t> </a:t>
                      </a:r>
                      <a:endParaRPr lang="ru-RU" sz="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xmlns="" val="410357350"/>
                  </a:ext>
                </a:extLst>
              </a:tr>
              <a:tr h="163921">
                <a:tc rowSpan="2"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     с проявлениями лимфомы</a:t>
                      </a:r>
                    </a:p>
                    <a:p>
                      <a:r>
                        <a:rPr lang="ru-RU" sz="1100">
                          <a:effectLst/>
                        </a:rPr>
                        <a:t>     Беркитта 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М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19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 rowSpan="2"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    В21.1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 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400" dirty="0">
                          <a:effectLst/>
                        </a:rPr>
                        <a:t> </a:t>
                      </a:r>
                      <a:endParaRPr lang="ru-RU" sz="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xmlns="" val="1694334611"/>
                  </a:ext>
                </a:extLst>
              </a:tr>
              <a:tr h="32784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Ж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20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100">
                          <a:effectLst/>
                        </a:rPr>
                        <a:t> </a:t>
                      </a:r>
                      <a:endParaRPr lang="ru-RU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400" dirty="0">
                          <a:effectLst/>
                        </a:rPr>
                        <a:t> </a:t>
                      </a:r>
                      <a:endParaRPr lang="ru-RU" sz="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xmlns="" val="376597173"/>
                  </a:ext>
                </a:extLst>
              </a:tr>
              <a:tr h="655686">
                <a:tc>
                  <a:txBody>
                    <a:bodyPr/>
                    <a:lstStyle/>
                    <a:p>
                      <a:r>
                        <a:rPr lang="ru-RU" sz="1100" dirty="0">
                          <a:effectLst/>
                        </a:rPr>
                        <a:t>     с проявлениями других</a:t>
                      </a:r>
                    </a:p>
                    <a:p>
                      <a:r>
                        <a:rPr lang="ru-RU" sz="1100" dirty="0">
                          <a:effectLst/>
                        </a:rPr>
                        <a:t>     </a:t>
                      </a:r>
                      <a:r>
                        <a:rPr lang="ru-RU" sz="1100" dirty="0" err="1">
                          <a:effectLst/>
                        </a:rPr>
                        <a:t>неходжкинских</a:t>
                      </a:r>
                      <a:r>
                        <a:rPr lang="ru-RU" sz="1100" dirty="0">
                          <a:effectLst/>
                        </a:rPr>
                        <a:t> лимфом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М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21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dirty="0">
                          <a:effectLst/>
                        </a:rPr>
                        <a:t>    В21.2</a:t>
                      </a:r>
                      <a:endParaRPr lang="ru-RU" dirty="0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dirty="0"/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28645" marR="28645" marT="0" marB="0" anchor="ctr"/>
                </a:tc>
                <a:tc>
                  <a:txBody>
                    <a:bodyPr/>
                    <a:lstStyle/>
                    <a:p>
                      <a:r>
                        <a:rPr lang="ru-RU" sz="400" dirty="0">
                          <a:effectLst/>
                        </a:rPr>
                        <a:t> </a:t>
                      </a:r>
                      <a:endParaRPr lang="ru-RU" sz="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xmlns="" val="3254515332"/>
                  </a:ext>
                </a:extLst>
              </a:tr>
            </a:tbl>
          </a:graphicData>
        </a:graphic>
      </p:graphicFrame>
      <p:sp>
        <p:nvSpPr>
          <p:cNvPr id="7" name="Стрелка: вправо 6">
            <a:extLst>
              <a:ext uri="{FF2B5EF4-FFF2-40B4-BE49-F238E27FC236}">
                <a16:creationId xmlns:a16="http://schemas.microsoft.com/office/drawing/2014/main" xmlns="" id="{F25C772B-9ABF-46D5-A66A-E63EF7F58A89}"/>
              </a:ext>
            </a:extLst>
          </p:cNvPr>
          <p:cNvSpPr/>
          <p:nvPr/>
        </p:nvSpPr>
        <p:spPr>
          <a:xfrm rot="10800000">
            <a:off x="2729526" y="4885999"/>
            <a:ext cx="2479712" cy="216024"/>
          </a:xfrm>
          <a:prstGeom prst="rightArrow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Стрелка: вправо 12">
            <a:extLst>
              <a:ext uri="{FF2B5EF4-FFF2-40B4-BE49-F238E27FC236}">
                <a16:creationId xmlns:a16="http://schemas.microsoft.com/office/drawing/2014/main" xmlns="" id="{85D874E3-0915-437D-98E7-735111BE233E}"/>
              </a:ext>
            </a:extLst>
          </p:cNvPr>
          <p:cNvSpPr/>
          <p:nvPr/>
        </p:nvSpPr>
        <p:spPr>
          <a:xfrm rot="10800000">
            <a:off x="2716950" y="5493592"/>
            <a:ext cx="2479712" cy="216024"/>
          </a:xfrm>
          <a:prstGeom prst="rightArrow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Овал 10">
            <a:extLst>
              <a:ext uri="{FF2B5EF4-FFF2-40B4-BE49-F238E27FC236}">
                <a16:creationId xmlns:a16="http://schemas.microsoft.com/office/drawing/2014/main" xmlns="" id="{9C4D2549-AC30-4EB9-86DF-4854BE881BCD}"/>
              </a:ext>
            </a:extLst>
          </p:cNvPr>
          <p:cNvSpPr/>
          <p:nvPr/>
        </p:nvSpPr>
        <p:spPr>
          <a:xfrm>
            <a:off x="6995528" y="1896320"/>
            <a:ext cx="936104" cy="914400"/>
          </a:xfrm>
          <a:prstGeom prst="ellipse">
            <a:avLst/>
          </a:prstGeom>
          <a:noFill/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Овал 13">
            <a:extLst>
              <a:ext uri="{FF2B5EF4-FFF2-40B4-BE49-F238E27FC236}">
                <a16:creationId xmlns:a16="http://schemas.microsoft.com/office/drawing/2014/main" xmlns="" id="{9757A112-8C9F-4132-ACFB-2031D13D6F6F}"/>
              </a:ext>
            </a:extLst>
          </p:cNvPr>
          <p:cNvSpPr/>
          <p:nvPr/>
        </p:nvSpPr>
        <p:spPr>
          <a:xfrm>
            <a:off x="3443504" y="1941080"/>
            <a:ext cx="1656184" cy="704475"/>
          </a:xfrm>
          <a:prstGeom prst="ellipse">
            <a:avLst/>
          </a:prstGeom>
          <a:noFill/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586992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Таблица 5">
            <a:extLst>
              <a:ext uri="{FF2B5EF4-FFF2-40B4-BE49-F238E27FC236}">
                <a16:creationId xmlns:a16="http://schemas.microsoft.com/office/drawing/2014/main" xmlns="" id="{ED47451C-DFF0-4A88-858E-C7C02E45754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17833820"/>
              </p:ext>
            </p:extLst>
          </p:nvPr>
        </p:nvGraphicFramePr>
        <p:xfrm>
          <a:off x="251520" y="1286299"/>
          <a:ext cx="8688692" cy="4807001"/>
        </p:xfrm>
        <a:graphic>
          <a:graphicData uri="http://schemas.openxmlformats.org/drawingml/2006/table">
            <a:tbl>
              <a:tblPr firstRow="1" firstCol="1" bandRow="1"/>
              <a:tblGrid>
                <a:gridCol w="1551965">
                  <a:extLst>
                    <a:ext uri="{9D8B030D-6E8A-4147-A177-3AD203B41FA5}">
                      <a16:colId xmlns:a16="http://schemas.microsoft.com/office/drawing/2014/main" xmlns="" val="304665045"/>
                    </a:ext>
                  </a:extLst>
                </a:gridCol>
                <a:gridCol w="268327">
                  <a:extLst>
                    <a:ext uri="{9D8B030D-6E8A-4147-A177-3AD203B41FA5}">
                      <a16:colId xmlns:a16="http://schemas.microsoft.com/office/drawing/2014/main" xmlns="" val="2499361583"/>
                    </a:ext>
                  </a:extLst>
                </a:gridCol>
                <a:gridCol w="455713">
                  <a:extLst>
                    <a:ext uri="{9D8B030D-6E8A-4147-A177-3AD203B41FA5}">
                      <a16:colId xmlns:a16="http://schemas.microsoft.com/office/drawing/2014/main" xmlns="" val="4246777842"/>
                    </a:ext>
                  </a:extLst>
                </a:gridCol>
                <a:gridCol w="676323">
                  <a:extLst>
                    <a:ext uri="{9D8B030D-6E8A-4147-A177-3AD203B41FA5}">
                      <a16:colId xmlns:a16="http://schemas.microsoft.com/office/drawing/2014/main" xmlns="" val="3413034692"/>
                    </a:ext>
                  </a:extLst>
                </a:gridCol>
                <a:gridCol w="394213">
                  <a:extLst>
                    <a:ext uri="{9D8B030D-6E8A-4147-A177-3AD203B41FA5}">
                      <a16:colId xmlns:a16="http://schemas.microsoft.com/office/drawing/2014/main" xmlns="" val="1333650251"/>
                    </a:ext>
                  </a:extLst>
                </a:gridCol>
                <a:gridCol w="471790">
                  <a:extLst>
                    <a:ext uri="{9D8B030D-6E8A-4147-A177-3AD203B41FA5}">
                      <a16:colId xmlns:a16="http://schemas.microsoft.com/office/drawing/2014/main" xmlns="" val="3215359893"/>
                    </a:ext>
                  </a:extLst>
                </a:gridCol>
                <a:gridCol w="393066">
                  <a:extLst>
                    <a:ext uri="{9D8B030D-6E8A-4147-A177-3AD203B41FA5}">
                      <a16:colId xmlns:a16="http://schemas.microsoft.com/office/drawing/2014/main" xmlns="" val="3636991276"/>
                    </a:ext>
                  </a:extLst>
                </a:gridCol>
                <a:gridCol w="393066">
                  <a:extLst>
                    <a:ext uri="{9D8B030D-6E8A-4147-A177-3AD203B41FA5}">
                      <a16:colId xmlns:a16="http://schemas.microsoft.com/office/drawing/2014/main" xmlns="" val="769558454"/>
                    </a:ext>
                  </a:extLst>
                </a:gridCol>
                <a:gridCol w="471236">
                  <a:extLst>
                    <a:ext uri="{9D8B030D-6E8A-4147-A177-3AD203B41FA5}">
                      <a16:colId xmlns:a16="http://schemas.microsoft.com/office/drawing/2014/main" xmlns="" val="4031309286"/>
                    </a:ext>
                  </a:extLst>
                </a:gridCol>
                <a:gridCol w="471790">
                  <a:extLst>
                    <a:ext uri="{9D8B030D-6E8A-4147-A177-3AD203B41FA5}">
                      <a16:colId xmlns:a16="http://schemas.microsoft.com/office/drawing/2014/main" xmlns="" val="3639266333"/>
                    </a:ext>
                  </a:extLst>
                </a:gridCol>
                <a:gridCol w="471790">
                  <a:extLst>
                    <a:ext uri="{9D8B030D-6E8A-4147-A177-3AD203B41FA5}">
                      <a16:colId xmlns:a16="http://schemas.microsoft.com/office/drawing/2014/main" xmlns="" val="1033448406"/>
                    </a:ext>
                  </a:extLst>
                </a:gridCol>
                <a:gridCol w="469019">
                  <a:extLst>
                    <a:ext uri="{9D8B030D-6E8A-4147-A177-3AD203B41FA5}">
                      <a16:colId xmlns:a16="http://schemas.microsoft.com/office/drawing/2014/main" xmlns="" val="1896670042"/>
                    </a:ext>
                  </a:extLst>
                </a:gridCol>
                <a:gridCol w="435755">
                  <a:extLst>
                    <a:ext uri="{9D8B030D-6E8A-4147-A177-3AD203B41FA5}">
                      <a16:colId xmlns:a16="http://schemas.microsoft.com/office/drawing/2014/main" xmlns="" val="2887962353"/>
                    </a:ext>
                  </a:extLst>
                </a:gridCol>
                <a:gridCol w="435755">
                  <a:extLst>
                    <a:ext uri="{9D8B030D-6E8A-4147-A177-3AD203B41FA5}">
                      <a16:colId xmlns:a16="http://schemas.microsoft.com/office/drawing/2014/main" xmlns="" val="3196475238"/>
                    </a:ext>
                  </a:extLst>
                </a:gridCol>
                <a:gridCol w="393066">
                  <a:extLst>
                    <a:ext uri="{9D8B030D-6E8A-4147-A177-3AD203B41FA5}">
                      <a16:colId xmlns:a16="http://schemas.microsoft.com/office/drawing/2014/main" xmlns="" val="2774384175"/>
                    </a:ext>
                  </a:extLst>
                </a:gridCol>
                <a:gridCol w="467909">
                  <a:extLst>
                    <a:ext uri="{9D8B030D-6E8A-4147-A177-3AD203B41FA5}">
                      <a16:colId xmlns:a16="http://schemas.microsoft.com/office/drawing/2014/main" xmlns="" val="1887539600"/>
                    </a:ext>
                  </a:extLst>
                </a:gridCol>
                <a:gridCol w="467909">
                  <a:extLst>
                    <a:ext uri="{9D8B030D-6E8A-4147-A177-3AD203B41FA5}">
                      <a16:colId xmlns:a16="http://schemas.microsoft.com/office/drawing/2014/main" xmlns="" val="2635844002"/>
                    </a:ext>
                  </a:extLst>
                </a:gridCol>
              </a:tblGrid>
              <a:tr h="168126">
                <a:tc rowSpan="3"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Формы ВИЧ-инфекции,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контингенты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Пол</a:t>
                      </a:r>
                    </a:p>
                  </a:txBody>
                  <a:tcPr marL="68580" marR="68580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№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стро-ки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Код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по МКБ-10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3"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Число пациентов с впервые в жизни установленным диагнозом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550994849"/>
                  </a:ext>
                </a:extLst>
              </a:tr>
              <a:tr h="16812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Всего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2"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  том  числе  в  возрасте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530380866"/>
                  </a:ext>
                </a:extLst>
              </a:tr>
              <a:tr h="65718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до 1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года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года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года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лет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14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лет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15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17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лет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18–24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года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25–34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года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35–44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года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45–49</a:t>
                      </a:r>
                      <a:b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лет</a:t>
                      </a: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50–59</a:t>
                      </a:r>
                      <a:b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лет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60 лет</a:t>
                      </a:r>
                      <a:b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</a:t>
                      </a:r>
                      <a:b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</a:br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старше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17780" marR="177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218461326"/>
                  </a:ext>
                </a:extLst>
              </a:tr>
              <a:tr h="168126"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6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7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8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9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10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11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12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13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14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15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16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17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805893771"/>
                  </a:ext>
                </a:extLst>
              </a:tr>
              <a:tr h="540688">
                <a:tc rowSpan="2">
                  <a:txBody>
                    <a:bodyPr/>
                    <a:lstStyle/>
                    <a:p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болезнь, вызванная </a:t>
                      </a:r>
                    </a:p>
                    <a:p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ВИЧ, осложняющая </a:t>
                      </a:r>
                    </a:p>
                    <a:p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беременность, роды </a:t>
                      </a:r>
                    </a:p>
                    <a:p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и послеродовой</a:t>
                      </a:r>
                    </a:p>
                    <a:p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период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Ж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47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О98.7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768609104"/>
                  </a:ext>
                </a:extLst>
              </a:tr>
              <a:tr h="108640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680498136"/>
                  </a:ext>
                </a:extLst>
              </a:tr>
              <a:tr h="252606">
                <a:tc rowSpan="2">
                  <a:txBody>
                    <a:bodyPr/>
                    <a:lstStyle/>
                    <a:p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Из строк 1 и 2: пациентов </a:t>
                      </a:r>
                    </a:p>
                    <a:p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     с </a:t>
                      </a:r>
                      <a:r>
                        <a:rPr lang="en-US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CD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 &lt; </a:t>
                      </a:r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500/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 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48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В20</a:t>
                      </a:r>
                      <a:r>
                        <a:rPr lang="en-US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– </a:t>
                      </a:r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В24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770727791"/>
                  </a:ext>
                </a:extLst>
              </a:tr>
              <a:tr h="41989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Ж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49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70479120"/>
                  </a:ext>
                </a:extLst>
              </a:tr>
              <a:tr h="252606">
                <a:tc rowSpan="2">
                  <a:txBody>
                    <a:bodyPr/>
                    <a:lstStyle/>
                    <a:p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из них (из стр. 48 и 49): 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пациентов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  <a:p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        с </a:t>
                      </a:r>
                      <a:r>
                        <a:rPr lang="en-US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CD</a:t>
                      </a:r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 &lt; 350 /мкл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50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В20 – В24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873299389"/>
                  </a:ext>
                </a:extLst>
              </a:tr>
              <a:tr h="58802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Ж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51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117117971"/>
                  </a:ext>
                </a:extLst>
              </a:tr>
              <a:tr h="252606">
                <a:tc rowSpan="2"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пациентов</a:t>
                      </a:r>
                    </a:p>
                    <a:p>
                      <a:pPr algn="ctr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          с CD4 &lt; 200 /</a:t>
                      </a:r>
                      <a:r>
                        <a:rPr lang="ru-RU" sz="1100" dirty="0" err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мкл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М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52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В20 – В24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520009519"/>
                  </a:ext>
                </a:extLst>
              </a:tr>
              <a:tr h="25260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Ж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53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203860351"/>
                  </a:ext>
                </a:extLst>
              </a:tr>
            </a:tbl>
          </a:graphicData>
        </a:graphic>
      </p:graphicFrame>
      <p:sp>
        <p:nvSpPr>
          <p:cNvPr id="4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179512" y="700282"/>
            <a:ext cx="885698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Число пациентов с впервые в жизни установленным диагнозом </a:t>
            </a:r>
          </a:p>
          <a:p>
            <a:pPr algn="ctr"/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болезни, вызванной ВИЧ, число контактных лиц и лиц с бессимптомным инфекционным статусом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0" y="1009298"/>
            <a:ext cx="2016224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100" b="1" i="0" u="none" strike="noStrike" cap="none" normalizeH="0" baseline="0" dirty="0">
                <a:ln>
                  <a:noFill/>
                </a:ln>
                <a:solidFill>
                  <a:srgbClr val="0033CC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(</a:t>
            </a:r>
            <a:r>
              <a:rPr kumimoji="0" lang="ru-RU" altLang="ru-RU" sz="1100" b="1" i="0" u="none" strike="noStrike" cap="none" normalizeH="0" baseline="0" dirty="0">
                <a:ln>
                  <a:noFill/>
                </a:ln>
                <a:solidFill>
                  <a:srgbClr val="0033CC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1000) </a:t>
            </a:r>
            <a:r>
              <a:rPr kumimoji="0" lang="ru-RU" altLang="ru-RU" sz="1200" b="0" i="0" u="none" strike="noStrike" cap="none" normalizeH="0" baseline="0" dirty="0">
                <a:ln>
                  <a:noFill/>
                </a:ln>
                <a:solidFill>
                  <a:srgbClr val="0033CC"/>
                </a:solidFill>
                <a:effectLst/>
                <a:ea typeface="Times New Roman" pitchFamily="18" charset="0"/>
                <a:cs typeface="Arial" pitchFamily="34" charset="0"/>
              </a:rPr>
              <a:t>	</a:t>
            </a:r>
            <a:endParaRPr kumimoji="0" lang="ru-RU" altLang="ru-RU" sz="1200" b="0" i="0" u="none" strike="noStrike" cap="none" normalizeH="0" baseline="0" dirty="0">
              <a:ln>
                <a:noFill/>
              </a:ln>
              <a:solidFill>
                <a:srgbClr val="0033CC"/>
              </a:solidFill>
              <a:effectLst/>
              <a:latin typeface="Times New Roman" pitchFamily="18" charset="0"/>
              <a:ea typeface="Times New Roman" pitchFamily="18" charset="0"/>
              <a:cs typeface="Arial" pitchFamily="34" charset="0"/>
              <a:sym typeface="Symbol" pitchFamily="18" charset="2"/>
            </a:endParaRP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10" name="Стрелка вниз 9"/>
          <p:cNvSpPr/>
          <p:nvPr/>
        </p:nvSpPr>
        <p:spPr>
          <a:xfrm rot="5400000">
            <a:off x="4727941" y="1952836"/>
            <a:ext cx="337628" cy="2952328"/>
          </a:xfrm>
          <a:prstGeom prst="downArrow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трелка вниз 11"/>
          <p:cNvSpPr/>
          <p:nvPr/>
        </p:nvSpPr>
        <p:spPr>
          <a:xfrm rot="5400000">
            <a:off x="4761749" y="3018780"/>
            <a:ext cx="310444" cy="2952328"/>
          </a:xfrm>
          <a:prstGeom prst="downArrow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Стрелка вниз 15"/>
          <p:cNvSpPr/>
          <p:nvPr/>
        </p:nvSpPr>
        <p:spPr>
          <a:xfrm rot="5400000">
            <a:off x="4740814" y="4334367"/>
            <a:ext cx="310444" cy="2952328"/>
          </a:xfrm>
          <a:prstGeom prst="downArrow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7" name="Стрелка вниз 16"/>
          <p:cNvSpPr/>
          <p:nvPr/>
        </p:nvSpPr>
        <p:spPr>
          <a:xfrm rot="5400000">
            <a:off x="4743840" y="3685557"/>
            <a:ext cx="310444" cy="2952328"/>
          </a:xfrm>
          <a:prstGeom prst="downArrow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070765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262103" y="980728"/>
            <a:ext cx="8558369" cy="4968552"/>
          </a:xfrm>
          <a:prstGeom prst="rect">
            <a:avLst/>
          </a:prstGeom>
          <a:solidFill>
            <a:srgbClr val="FFFF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262103" y="980728"/>
            <a:ext cx="855424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b="1" dirty="0">
                <a:solidFill>
                  <a:srgbClr val="0033CC"/>
                </a:solidFill>
              </a:rPr>
              <a:t>НЕКОТОРЫЕ УСЛОВИЯ ВНУТРИТАБЛИЧНОГО КОНТРОЛЯ ДЛЯ ТАБЛИЦЫ 1000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62103" y="1268760"/>
            <a:ext cx="8414353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endParaRPr lang="ru-RU" u="sng" dirty="0"/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Сумма строк ф.61,таб.1000,</a:t>
            </a:r>
            <a:r>
              <a:rPr kumimoji="0" lang="ru-RU" b="1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стр.1:60,гр.05</a:t>
            </a:r>
            <a:r>
              <a:rPr kumimoji="0" lang="ru-RU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должна быть </a:t>
            </a:r>
            <a:r>
              <a:rPr kumimoji="0" lang="ru-RU" b="1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равна</a:t>
            </a:r>
            <a:r>
              <a:rPr kumimoji="0" lang="ru-RU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сумме строк по графам ф.61,таб.1000,стр.1:60,</a:t>
            </a:r>
            <a:r>
              <a:rPr kumimoji="0" lang="ru-RU" b="1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гр.06</a:t>
            </a:r>
            <a:r>
              <a:rPr lang="ru-RU" b="1" dirty="0">
                <a:solidFill>
                  <a:prstClr val="black"/>
                </a:solidFill>
                <a:latin typeface="Calibri"/>
              </a:rPr>
              <a:t> – </a:t>
            </a:r>
            <a:r>
              <a:rPr kumimoji="0" lang="ru-RU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стр.1:60,</a:t>
            </a:r>
            <a:r>
              <a:rPr kumimoji="0" lang="ru-RU" b="1" i="0" u="none" strike="noStrike" kern="1200" cap="none" spc="0" normalizeH="0" baseline="0" noProof="0" dirty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гр.17</a:t>
            </a:r>
          </a:p>
          <a:p>
            <a:endParaRPr lang="ru-RU" u="sng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2000" u="sng" dirty="0"/>
              <a:t>Для мужского населения, всего (В20-В24):</a:t>
            </a:r>
          </a:p>
          <a:p>
            <a:pPr algn="just"/>
            <a:r>
              <a:rPr lang="ru-RU" sz="2000" dirty="0"/>
              <a:t>Сумма граф ф.61,таб.1000, </a:t>
            </a:r>
            <a:r>
              <a:rPr lang="ru-RU" sz="2000" dirty="0">
                <a:solidFill>
                  <a:srgbClr val="C00000"/>
                </a:solidFill>
              </a:rPr>
              <a:t>стр.1</a:t>
            </a:r>
            <a:r>
              <a:rPr lang="ru-RU" sz="2000" dirty="0"/>
              <a:t>, гр.05:17</a:t>
            </a:r>
            <a:r>
              <a:rPr lang="ru-RU" sz="2000" dirty="0">
                <a:solidFill>
                  <a:srgbClr val="C00000"/>
                </a:solidFill>
              </a:rPr>
              <a:t> </a:t>
            </a:r>
            <a:r>
              <a:rPr lang="ru-RU" sz="2000" dirty="0"/>
              <a:t>должна быть </a:t>
            </a:r>
            <a:r>
              <a:rPr lang="ru-RU" sz="2000" u="sng" dirty="0"/>
              <a:t>равна</a:t>
            </a:r>
            <a:r>
              <a:rPr lang="ru-RU" sz="2000" dirty="0"/>
              <a:t> сумме граф в строках</a:t>
            </a:r>
          </a:p>
          <a:p>
            <a:pPr algn="just"/>
            <a:r>
              <a:rPr lang="ru-RU" sz="2000" dirty="0"/>
              <a:t>                     из ф.61,таб.1000, </a:t>
            </a:r>
            <a:r>
              <a:rPr lang="ru-RU" sz="2000" dirty="0">
                <a:solidFill>
                  <a:srgbClr val="C00000"/>
                </a:solidFill>
              </a:rPr>
              <a:t>стр.3+15+23+31+41</a:t>
            </a:r>
            <a:r>
              <a:rPr lang="ru-RU" sz="2000" dirty="0"/>
              <a:t>, гр.05:17</a:t>
            </a:r>
          </a:p>
          <a:p>
            <a:pPr algn="just"/>
            <a:endParaRPr lang="ru-RU" sz="2000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000" u="sng" dirty="0"/>
              <a:t>Для женского населения, всего (В20-В24):</a:t>
            </a:r>
          </a:p>
          <a:p>
            <a:pPr algn="just"/>
            <a:r>
              <a:rPr lang="ru-RU" sz="2000" dirty="0"/>
              <a:t>Сумма граф ф.61,таб.1000, </a:t>
            </a:r>
            <a:r>
              <a:rPr lang="ru-RU" sz="2000" dirty="0">
                <a:solidFill>
                  <a:srgbClr val="C00000"/>
                </a:solidFill>
              </a:rPr>
              <a:t>стр.2, </a:t>
            </a:r>
            <a:r>
              <a:rPr lang="ru-RU" sz="2000" dirty="0"/>
              <a:t>гр.05:17 должна быть </a:t>
            </a:r>
            <a:r>
              <a:rPr lang="ru-RU" sz="2000" u="sng" dirty="0"/>
              <a:t>равна</a:t>
            </a:r>
            <a:r>
              <a:rPr lang="ru-RU" sz="2000" dirty="0"/>
              <a:t> сумме граф в строках</a:t>
            </a:r>
          </a:p>
          <a:p>
            <a:pPr algn="just"/>
            <a:r>
              <a:rPr lang="ru-RU" sz="2000" dirty="0"/>
              <a:t>                     из ф.61,таб.1000, </a:t>
            </a:r>
            <a:r>
              <a:rPr lang="ru-RU" sz="2000" dirty="0">
                <a:solidFill>
                  <a:srgbClr val="C00000"/>
                </a:solidFill>
              </a:rPr>
              <a:t>стр.4+16+24+32+42</a:t>
            </a:r>
            <a:r>
              <a:rPr lang="ru-RU" sz="2000" dirty="0"/>
              <a:t>, гр.05:17</a:t>
            </a:r>
          </a:p>
          <a:p>
            <a:pPr algn="just"/>
            <a:endParaRPr lang="ru-RU" b="1" dirty="0"/>
          </a:p>
          <a:p>
            <a:pPr algn="just"/>
            <a:endParaRPr lang="ru-RU" b="1" dirty="0"/>
          </a:p>
          <a:p>
            <a:endParaRPr lang="ru-RU" dirty="0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94622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262103" y="980728"/>
            <a:ext cx="8558369" cy="4968552"/>
          </a:xfrm>
          <a:prstGeom prst="rect">
            <a:avLst/>
          </a:prstGeom>
          <a:solidFill>
            <a:srgbClr val="FFFF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262103" y="980728"/>
            <a:ext cx="855424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b="1" dirty="0">
                <a:solidFill>
                  <a:srgbClr val="0033CC"/>
                </a:solidFill>
              </a:rPr>
              <a:t>НЕКОТОРЫЕ УСЛОВИЯ ВНУТРИТАБЛИЧНОГО КОНТРОЛЯ ДЛЯ ТАБЛИЦЫ 1000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78581" y="1164752"/>
            <a:ext cx="8414353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endParaRPr lang="ru-RU" b="1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u="sng" dirty="0"/>
              <a:t>Для ВИЧ с проявлениями в виде инфекционных и паразитарных болезней</a:t>
            </a:r>
          </a:p>
          <a:p>
            <a:pPr algn="just"/>
            <a:r>
              <a:rPr lang="ru-RU" u="sng" dirty="0"/>
              <a:t>(В20):</a:t>
            </a:r>
          </a:p>
          <a:p>
            <a:pPr algn="just"/>
            <a:r>
              <a:rPr lang="ru-RU" dirty="0"/>
              <a:t>Сумма строк ф.61, таб.1000, </a:t>
            </a:r>
            <a:r>
              <a:rPr lang="ru-RU" dirty="0">
                <a:solidFill>
                  <a:srgbClr val="C00000"/>
                </a:solidFill>
              </a:rPr>
              <a:t>стр.3+4, </a:t>
            </a:r>
            <a:r>
              <a:rPr lang="ru-RU" dirty="0"/>
              <a:t>гр.05:17</a:t>
            </a:r>
            <a:r>
              <a:rPr lang="ru-RU" dirty="0">
                <a:solidFill>
                  <a:srgbClr val="C00000"/>
                </a:solidFill>
              </a:rPr>
              <a:t> </a:t>
            </a:r>
            <a:r>
              <a:rPr lang="ru-RU" dirty="0"/>
              <a:t>должна быть </a:t>
            </a:r>
            <a:r>
              <a:rPr lang="ru-RU" u="sng" dirty="0"/>
              <a:t>больше или равна</a:t>
            </a:r>
            <a:r>
              <a:rPr lang="ru-RU" dirty="0"/>
              <a:t> </a:t>
            </a:r>
          </a:p>
          <a:p>
            <a:pPr algn="just"/>
            <a:r>
              <a:rPr lang="ru-RU" dirty="0"/>
              <a:t>сумме   строк из ф.61,таб.1000,</a:t>
            </a:r>
            <a:r>
              <a:rPr lang="ru-RU" dirty="0">
                <a:solidFill>
                  <a:srgbClr val="C00000"/>
                </a:solidFill>
              </a:rPr>
              <a:t>стр.5:14</a:t>
            </a:r>
            <a:r>
              <a:rPr lang="ru-RU" dirty="0"/>
              <a:t>,гр.05:17</a:t>
            </a:r>
          </a:p>
          <a:p>
            <a:pPr algn="just"/>
            <a:endParaRPr lang="ru-RU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dirty="0"/>
              <a:t> </a:t>
            </a:r>
            <a:r>
              <a:rPr lang="ru-RU" u="sng" dirty="0"/>
              <a:t>Для ВИЧ с проявлениями в виде злокачественных новообразований (В21):</a:t>
            </a:r>
          </a:p>
          <a:p>
            <a:pPr algn="just"/>
            <a:r>
              <a:rPr lang="ru-RU" dirty="0"/>
              <a:t>Сумма строк ф.61,таб.1000, </a:t>
            </a:r>
            <a:r>
              <a:rPr lang="ru-RU" dirty="0">
                <a:solidFill>
                  <a:srgbClr val="C00000"/>
                </a:solidFill>
              </a:rPr>
              <a:t>стр.15+16, </a:t>
            </a:r>
            <a:r>
              <a:rPr lang="ru-RU" dirty="0"/>
              <a:t>гр.05:17</a:t>
            </a:r>
            <a:r>
              <a:rPr lang="ru-RU" dirty="0">
                <a:solidFill>
                  <a:srgbClr val="C00000"/>
                </a:solidFill>
              </a:rPr>
              <a:t> </a:t>
            </a:r>
            <a:r>
              <a:rPr lang="ru-RU" dirty="0"/>
              <a:t>должна быть </a:t>
            </a:r>
            <a:r>
              <a:rPr lang="ru-RU" u="sng" dirty="0"/>
              <a:t>больше или равна</a:t>
            </a:r>
            <a:r>
              <a:rPr lang="ru-RU" dirty="0"/>
              <a:t> сумме строк из ф.61,таб.1000, </a:t>
            </a:r>
            <a:r>
              <a:rPr lang="ru-RU" dirty="0">
                <a:solidFill>
                  <a:srgbClr val="C00000"/>
                </a:solidFill>
              </a:rPr>
              <a:t>стр.17:22</a:t>
            </a:r>
            <a:r>
              <a:rPr lang="ru-RU" dirty="0"/>
              <a:t>, гр.05:17</a:t>
            </a:r>
          </a:p>
          <a:p>
            <a:pPr algn="just"/>
            <a:endParaRPr lang="ru-RU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u="sng" dirty="0"/>
              <a:t>Для ВИЧ с проявлениями в виде других уточненных болезней (В22):</a:t>
            </a:r>
          </a:p>
          <a:p>
            <a:pPr algn="just"/>
            <a:r>
              <a:rPr lang="ru-RU" dirty="0"/>
              <a:t>Сумма строк ф.61,таб.1000,</a:t>
            </a:r>
            <a:r>
              <a:rPr lang="ru-RU" dirty="0">
                <a:solidFill>
                  <a:srgbClr val="C00000"/>
                </a:solidFill>
              </a:rPr>
              <a:t>стр.23+24,</a:t>
            </a:r>
            <a:r>
              <a:rPr lang="ru-RU" dirty="0"/>
              <a:t>гр.05:17</a:t>
            </a:r>
            <a:r>
              <a:rPr lang="ru-RU" dirty="0">
                <a:solidFill>
                  <a:srgbClr val="C00000"/>
                </a:solidFill>
              </a:rPr>
              <a:t> </a:t>
            </a:r>
            <a:r>
              <a:rPr lang="ru-RU" dirty="0"/>
              <a:t>должна быть </a:t>
            </a:r>
            <a:r>
              <a:rPr lang="ru-RU" u="sng" dirty="0"/>
              <a:t>равна</a:t>
            </a:r>
            <a:r>
              <a:rPr lang="ru-RU" dirty="0"/>
              <a:t> сумме </a:t>
            </a:r>
          </a:p>
          <a:p>
            <a:pPr algn="just"/>
            <a:r>
              <a:rPr lang="ru-RU" dirty="0"/>
              <a:t>         строк из ф.61,таб.1000,</a:t>
            </a:r>
            <a:r>
              <a:rPr lang="ru-RU" dirty="0">
                <a:solidFill>
                  <a:srgbClr val="C00000"/>
                </a:solidFill>
              </a:rPr>
              <a:t>стр.25:30</a:t>
            </a:r>
            <a:r>
              <a:rPr lang="ru-RU" dirty="0"/>
              <a:t>,гр.05:17</a:t>
            </a:r>
          </a:p>
          <a:p>
            <a:pPr algn="just"/>
            <a:endParaRPr lang="ru-RU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u="sng" dirty="0"/>
              <a:t>Для ВИЧ с проявлениями в виде других состояний (В23):</a:t>
            </a:r>
          </a:p>
          <a:p>
            <a:pPr algn="just"/>
            <a:r>
              <a:rPr lang="ru-RU" dirty="0"/>
              <a:t>Сумма строк ф.61, таб.1000, </a:t>
            </a:r>
            <a:r>
              <a:rPr lang="ru-RU" dirty="0">
                <a:solidFill>
                  <a:srgbClr val="C00000"/>
                </a:solidFill>
              </a:rPr>
              <a:t>стр.31+32, </a:t>
            </a:r>
            <a:r>
              <a:rPr lang="ru-RU" dirty="0"/>
              <a:t>гр.05:17 должна быть </a:t>
            </a:r>
            <a:r>
              <a:rPr lang="ru-RU" u="sng" dirty="0"/>
              <a:t>равна</a:t>
            </a:r>
            <a:r>
              <a:rPr lang="ru-RU" dirty="0"/>
              <a:t> сумме </a:t>
            </a:r>
          </a:p>
          <a:p>
            <a:pPr algn="just"/>
            <a:r>
              <a:rPr lang="ru-RU" dirty="0"/>
              <a:t>          строк из ф.61, таб.1000, </a:t>
            </a:r>
            <a:r>
              <a:rPr lang="ru-RU" dirty="0">
                <a:solidFill>
                  <a:srgbClr val="C00000"/>
                </a:solidFill>
              </a:rPr>
              <a:t>стр.33:40</a:t>
            </a:r>
            <a:r>
              <a:rPr lang="ru-RU" dirty="0"/>
              <a:t>, гр.05:17</a:t>
            </a:r>
          </a:p>
          <a:p>
            <a:pPr algn="just"/>
            <a:endParaRPr lang="ru-RU" b="1" dirty="0"/>
          </a:p>
          <a:p>
            <a:endParaRPr lang="ru-RU" dirty="0"/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455404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262103" y="980728"/>
            <a:ext cx="8558369" cy="4968552"/>
          </a:xfrm>
          <a:prstGeom prst="rect">
            <a:avLst/>
          </a:prstGeom>
          <a:solidFill>
            <a:srgbClr val="FFFF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262103" y="1168425"/>
            <a:ext cx="8342346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endParaRPr lang="ru-RU" b="1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u="sng" dirty="0"/>
              <a:t>Для пациентов с </a:t>
            </a:r>
            <a:r>
              <a:rPr lang="en-US" u="sng" dirty="0"/>
              <a:t>CD4&lt;500</a:t>
            </a:r>
            <a:r>
              <a:rPr lang="ru-RU" u="sng" dirty="0"/>
              <a:t>(мужчины) (В20-В24):</a:t>
            </a:r>
          </a:p>
          <a:p>
            <a:pPr algn="just"/>
            <a:r>
              <a:rPr lang="ru-RU" dirty="0"/>
              <a:t>Строка ф.61, таб.1000, </a:t>
            </a:r>
            <a:r>
              <a:rPr lang="ru-RU" dirty="0">
                <a:solidFill>
                  <a:srgbClr val="C00000"/>
                </a:solidFill>
              </a:rPr>
              <a:t>стр.1, </a:t>
            </a:r>
            <a:r>
              <a:rPr lang="ru-RU" dirty="0"/>
              <a:t>гр.05:17</a:t>
            </a:r>
            <a:r>
              <a:rPr lang="ru-RU" dirty="0">
                <a:solidFill>
                  <a:srgbClr val="C00000"/>
                </a:solidFill>
              </a:rPr>
              <a:t> </a:t>
            </a:r>
            <a:r>
              <a:rPr lang="ru-RU" dirty="0"/>
              <a:t>должна быть </a:t>
            </a:r>
            <a:r>
              <a:rPr lang="ru-RU" u="sng" dirty="0"/>
              <a:t>больше</a:t>
            </a:r>
            <a:r>
              <a:rPr lang="ru-RU" dirty="0"/>
              <a:t> строки </a:t>
            </a:r>
          </a:p>
          <a:p>
            <a:pPr algn="just"/>
            <a:r>
              <a:rPr lang="ru-RU" dirty="0"/>
              <a:t>          из ф.61,таб.1000,</a:t>
            </a:r>
            <a:r>
              <a:rPr lang="ru-RU" dirty="0">
                <a:solidFill>
                  <a:srgbClr val="C00000"/>
                </a:solidFill>
              </a:rPr>
              <a:t>стр.4</a:t>
            </a:r>
            <a:r>
              <a:rPr lang="en-US" dirty="0">
                <a:solidFill>
                  <a:srgbClr val="C00000"/>
                </a:solidFill>
              </a:rPr>
              <a:t>8</a:t>
            </a:r>
            <a:r>
              <a:rPr lang="ru-RU" dirty="0"/>
              <a:t>, гр.05:17</a:t>
            </a:r>
          </a:p>
          <a:p>
            <a:pPr algn="just"/>
            <a:endParaRPr lang="ru-RU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u="sng" dirty="0"/>
              <a:t>Для пациентов с </a:t>
            </a:r>
            <a:r>
              <a:rPr lang="en-US" u="sng" dirty="0"/>
              <a:t>CD4&lt;500 </a:t>
            </a:r>
            <a:r>
              <a:rPr lang="ru-RU" u="sng" dirty="0"/>
              <a:t>(женщины) (В20-В24):</a:t>
            </a:r>
          </a:p>
          <a:p>
            <a:pPr algn="just"/>
            <a:r>
              <a:rPr lang="ru-RU" dirty="0"/>
              <a:t>Строка ф.61, таб.1000, </a:t>
            </a:r>
            <a:r>
              <a:rPr lang="ru-RU" dirty="0">
                <a:solidFill>
                  <a:srgbClr val="C00000"/>
                </a:solidFill>
              </a:rPr>
              <a:t>стр.2, </a:t>
            </a:r>
            <a:r>
              <a:rPr lang="ru-RU" dirty="0"/>
              <a:t>гр.05:17</a:t>
            </a:r>
            <a:r>
              <a:rPr lang="ru-RU" dirty="0">
                <a:solidFill>
                  <a:srgbClr val="C00000"/>
                </a:solidFill>
              </a:rPr>
              <a:t> </a:t>
            </a:r>
            <a:r>
              <a:rPr lang="ru-RU" dirty="0"/>
              <a:t>должна быть </a:t>
            </a:r>
            <a:r>
              <a:rPr lang="ru-RU" u="sng" dirty="0"/>
              <a:t>больше</a:t>
            </a:r>
            <a:r>
              <a:rPr lang="ru-RU" dirty="0"/>
              <a:t> строки </a:t>
            </a:r>
          </a:p>
          <a:p>
            <a:pPr algn="just"/>
            <a:r>
              <a:rPr lang="ru-RU" dirty="0"/>
              <a:t>      из ф.61, таб.1000, </a:t>
            </a:r>
            <a:r>
              <a:rPr lang="ru-RU" dirty="0">
                <a:solidFill>
                  <a:srgbClr val="C00000"/>
                </a:solidFill>
              </a:rPr>
              <a:t>стр.4</a:t>
            </a:r>
            <a:r>
              <a:rPr lang="en-US" dirty="0">
                <a:solidFill>
                  <a:srgbClr val="C00000"/>
                </a:solidFill>
              </a:rPr>
              <a:t>9</a:t>
            </a:r>
            <a:r>
              <a:rPr lang="ru-RU" dirty="0"/>
              <a:t>, гр.05:17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endParaRPr lang="ru-RU" u="sng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u="sng" dirty="0"/>
              <a:t>Для </a:t>
            </a:r>
            <a:r>
              <a:rPr kumimoji="0" lang="ru-RU" sz="18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пациентов с </a:t>
            </a:r>
            <a:r>
              <a:rPr kumimoji="0" lang="en-US" sz="18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CD4&lt;350</a:t>
            </a:r>
            <a:r>
              <a:rPr lang="ru-RU" u="sng" dirty="0"/>
              <a:t>(мужчины) (В20-В24):</a:t>
            </a:r>
          </a:p>
          <a:p>
            <a:pPr algn="just"/>
            <a:r>
              <a:rPr lang="ru-RU" dirty="0"/>
              <a:t>Строка ф.61, таб.1000, </a:t>
            </a:r>
            <a:r>
              <a:rPr lang="ru-RU" dirty="0">
                <a:solidFill>
                  <a:srgbClr val="C00000"/>
                </a:solidFill>
              </a:rPr>
              <a:t>стр.</a:t>
            </a:r>
            <a:r>
              <a:rPr lang="en-US" dirty="0">
                <a:solidFill>
                  <a:srgbClr val="C00000"/>
                </a:solidFill>
              </a:rPr>
              <a:t>48</a:t>
            </a:r>
            <a:r>
              <a:rPr lang="ru-RU" dirty="0">
                <a:solidFill>
                  <a:srgbClr val="C00000"/>
                </a:solidFill>
              </a:rPr>
              <a:t>, </a:t>
            </a:r>
            <a:r>
              <a:rPr lang="ru-RU" dirty="0"/>
              <a:t>гр.05:17</a:t>
            </a:r>
            <a:r>
              <a:rPr lang="ru-RU" dirty="0">
                <a:solidFill>
                  <a:srgbClr val="C00000"/>
                </a:solidFill>
              </a:rPr>
              <a:t> </a:t>
            </a:r>
            <a:r>
              <a:rPr lang="ru-RU" dirty="0"/>
              <a:t>должна быть </a:t>
            </a:r>
            <a:r>
              <a:rPr lang="ru-RU" u="sng" dirty="0"/>
              <a:t>больше</a:t>
            </a:r>
            <a:r>
              <a:rPr lang="ru-RU" dirty="0"/>
              <a:t> строки </a:t>
            </a:r>
          </a:p>
          <a:p>
            <a:pPr algn="just"/>
            <a:r>
              <a:rPr lang="ru-RU" dirty="0"/>
              <a:t>        из ф.61, таб.1000, </a:t>
            </a:r>
            <a:r>
              <a:rPr lang="ru-RU" dirty="0">
                <a:solidFill>
                  <a:srgbClr val="C00000"/>
                </a:solidFill>
              </a:rPr>
              <a:t>стр.</a:t>
            </a:r>
            <a:r>
              <a:rPr lang="en-US" dirty="0">
                <a:solidFill>
                  <a:srgbClr val="C00000"/>
                </a:solidFill>
              </a:rPr>
              <a:t>50</a:t>
            </a:r>
            <a:r>
              <a:rPr lang="ru-RU" dirty="0"/>
              <a:t>, гр.05:17</a:t>
            </a:r>
          </a:p>
          <a:p>
            <a:pPr algn="just"/>
            <a:endParaRPr lang="ru-RU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u="sng" dirty="0"/>
              <a:t>Для </a:t>
            </a:r>
            <a:r>
              <a:rPr kumimoji="0" lang="ru-RU" sz="18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пациентов с </a:t>
            </a:r>
            <a:r>
              <a:rPr kumimoji="0" lang="en-US" sz="1800" b="0" i="0" u="sng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CD4&lt;350</a:t>
            </a:r>
            <a:r>
              <a:rPr lang="ru-RU" u="sng" dirty="0"/>
              <a:t>(женщины) (В20-В24):</a:t>
            </a:r>
          </a:p>
          <a:p>
            <a:pPr algn="just"/>
            <a:r>
              <a:rPr lang="ru-RU" dirty="0"/>
              <a:t>Строка ф.61,таб.1000,</a:t>
            </a:r>
            <a:r>
              <a:rPr lang="ru-RU" dirty="0">
                <a:solidFill>
                  <a:srgbClr val="C00000"/>
                </a:solidFill>
              </a:rPr>
              <a:t>стр.</a:t>
            </a:r>
            <a:r>
              <a:rPr lang="en-US" dirty="0">
                <a:solidFill>
                  <a:srgbClr val="C00000"/>
                </a:solidFill>
              </a:rPr>
              <a:t>49</a:t>
            </a:r>
            <a:r>
              <a:rPr lang="ru-RU" dirty="0">
                <a:solidFill>
                  <a:srgbClr val="C00000"/>
                </a:solidFill>
              </a:rPr>
              <a:t>,</a:t>
            </a:r>
            <a:r>
              <a:rPr lang="ru-RU" dirty="0"/>
              <a:t>гр.05:17</a:t>
            </a:r>
            <a:r>
              <a:rPr lang="ru-RU" dirty="0">
                <a:solidFill>
                  <a:srgbClr val="C00000"/>
                </a:solidFill>
              </a:rPr>
              <a:t> </a:t>
            </a:r>
            <a:r>
              <a:rPr lang="ru-RU" dirty="0"/>
              <a:t>должна быть </a:t>
            </a:r>
            <a:r>
              <a:rPr lang="ru-RU" u="sng" dirty="0"/>
              <a:t>больше</a:t>
            </a:r>
            <a:r>
              <a:rPr lang="ru-RU" dirty="0"/>
              <a:t> строки </a:t>
            </a:r>
          </a:p>
          <a:p>
            <a:pPr algn="just"/>
            <a:r>
              <a:rPr lang="ru-RU" dirty="0"/>
              <a:t>        из ф.61,таб.1000,</a:t>
            </a:r>
            <a:r>
              <a:rPr lang="ru-RU" dirty="0">
                <a:solidFill>
                  <a:srgbClr val="C00000"/>
                </a:solidFill>
              </a:rPr>
              <a:t>стр.</a:t>
            </a:r>
            <a:r>
              <a:rPr lang="en-US" dirty="0">
                <a:solidFill>
                  <a:srgbClr val="C00000"/>
                </a:solidFill>
              </a:rPr>
              <a:t>51</a:t>
            </a:r>
            <a:r>
              <a:rPr lang="ru-RU" dirty="0"/>
              <a:t>,гр.05:17</a:t>
            </a:r>
          </a:p>
          <a:p>
            <a:pPr algn="just"/>
            <a:endParaRPr lang="ru-RU" b="1" dirty="0"/>
          </a:p>
          <a:p>
            <a:pPr algn="just"/>
            <a:endParaRPr lang="ru-RU" b="1" dirty="0"/>
          </a:p>
          <a:p>
            <a:pPr algn="just"/>
            <a:endParaRPr lang="ru-RU" b="1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262103" y="980728"/>
            <a:ext cx="855424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altLang="ru-RU" b="1" dirty="0">
                <a:solidFill>
                  <a:srgbClr val="0033CC"/>
                </a:solidFill>
              </a:rPr>
              <a:t>НЕКОТОРЫЕ УСЛОВИЯ ВНУТРИТАБЛИЧНОГО КОНТРОЛЯ ДЛЯ ТАБЛИЦЫ 1000</a:t>
            </a: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26422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13"/>
          <p:cNvSpPr txBox="1">
            <a:spLocks noChangeArrowheads="1"/>
          </p:cNvSpPr>
          <p:nvPr/>
        </p:nvSpPr>
        <p:spPr bwMode="auto">
          <a:xfrm>
            <a:off x="1" y="0"/>
            <a:ext cx="9162562" cy="70028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1pPr>
            <a:lvl2pPr marL="742950" indent="-28575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2pPr>
            <a:lvl3pPr marL="11430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3pPr>
            <a:lvl4pPr marL="16002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4pPr>
            <a:lvl5pPr marL="2057400" indent="-228600" algn="l"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Форма федерального статистического наблюдения № 61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altLang="ru-RU" b="1" dirty="0">
                <a:solidFill>
                  <a:schemeClr val="bg1"/>
                </a:solidFill>
              </a:rPr>
              <a:t> «Сведения о болезни, вызванной вирусом  иммунодефицита человека» 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179512" y="836712"/>
            <a:ext cx="8784976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b="1" dirty="0"/>
              <a:t>Для медицинских подразделений (организаций), находящихся в ведении управления организации медико-санитарного обеспечения ФСИН</a:t>
            </a:r>
          </a:p>
          <a:p>
            <a:pPr algn="ctr"/>
            <a:r>
              <a:rPr lang="ru-RU" i="1" dirty="0"/>
              <a:t>(письмо Департамента мониторинга, анализа и стратегического развития здравоохранения Министерства здравоохранения Российской Федерации от 01.12.2017 г. №13-2/2-407).</a:t>
            </a:r>
            <a:endParaRPr lang="en-US" i="1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405880" y="2450470"/>
            <a:ext cx="8280920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US" b="1" dirty="0"/>
              <a:t>	</a:t>
            </a:r>
            <a:r>
              <a:rPr lang="ru-RU" b="1" dirty="0"/>
              <a:t>«С целью обеспечения полноты учета контингентов и формирования статистической отчетности сведений о болезни, вызванной ВИЧ, медицинскими подразделениями (организациями), находящимися в ведении управления организации медико-санитарного обеспечения ФСИН, планируется, что данными учреждениями в срок до 20 января года, следующего за отчетным периодом, будет предоставляться сводный отчет по форме №61, заполненный по всем графам и полям, для проведения сверки в центр профилактики и борьбы со СПИД органа исполнительной власти субъекта Российской Федерации в сфере охраны здоровья».</a:t>
            </a:r>
            <a:endParaRPr lang="en-US" b="1" dirty="0"/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078070-8EDD-4CBE-BA1D-D4E3024E1807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5489670"/>
      </p:ext>
    </p:extLst>
  </p:cSld>
  <p:clrMapOvr>
    <a:masterClrMapping/>
  </p:clrMapOvr>
</p:sld>
</file>

<file path=ppt/theme/theme1.xml><?xml version="1.0" encoding="utf-8"?>
<a:theme xmlns:a="http://schemas.openxmlformats.org/drawingml/2006/main" name="Шаблон презентации ЦНИИОИЗ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Шаблон презентации ЦНИИОИЗ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4185</TotalTime>
  <Words>3138</Words>
  <Application>Microsoft Office PowerPoint</Application>
  <PresentationFormat>Экран (4:3)</PresentationFormat>
  <Paragraphs>1156</Paragraphs>
  <Slides>21</Slides>
  <Notes>2</Notes>
  <HiddenSlides>0</HiddenSlides>
  <MMClips>0</MMClips>
  <ScaleCrop>false</ScaleCrop>
  <HeadingPairs>
    <vt:vector size="4" baseType="variant">
      <vt:variant>
        <vt:lpstr>Тема</vt:lpstr>
      </vt:variant>
      <vt:variant>
        <vt:i4>2</vt:i4>
      </vt:variant>
      <vt:variant>
        <vt:lpstr>Заголовки слайдов</vt:lpstr>
      </vt:variant>
      <vt:variant>
        <vt:i4>21</vt:i4>
      </vt:variant>
    </vt:vector>
  </HeadingPairs>
  <TitlesOfParts>
    <vt:vector size="23" baseType="lpstr">
      <vt:lpstr>Шаблон презентации ЦНИИОИЗ</vt:lpstr>
      <vt:lpstr>1_Шаблон презентации ЦНИИОИЗ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Обследование пациентов с ВИЧ-инфекцией  (3000)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stat</dc:creator>
  <cp:lastModifiedBy>Елена Александровна Бронникова</cp:lastModifiedBy>
  <cp:revision>276</cp:revision>
  <cp:lastPrinted>2019-12-09T09:28:59Z</cp:lastPrinted>
  <dcterms:created xsi:type="dcterms:W3CDTF">2017-12-06T11:47:10Z</dcterms:created>
  <dcterms:modified xsi:type="dcterms:W3CDTF">2020-12-09T02:10:10Z</dcterms:modified>
</cp:coreProperties>
</file>

<file path=docProps/thumbnail.jpeg>
</file>