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48" r:id="rId1"/>
  </p:sldMasterIdLst>
  <p:sldIdLst>
    <p:sldId id="256" r:id="rId2"/>
    <p:sldId id="258" r:id="rId3"/>
    <p:sldId id="265" r:id="rId4"/>
    <p:sldId id="266" r:id="rId5"/>
    <p:sldId id="267" r:id="rId6"/>
    <p:sldId id="268" r:id="rId7"/>
    <p:sldId id="269" r:id="rId8"/>
    <p:sldId id="270" r:id="rId9"/>
    <p:sldId id="271" r:id="rId10"/>
    <p:sldId id="272" r:id="rId11"/>
    <p:sldId id="273" r:id="rId12"/>
    <p:sldId id="274" r:id="rId13"/>
    <p:sldId id="259" r:id="rId14"/>
    <p:sldId id="260" r:id="rId15"/>
    <p:sldId id="261" r:id="rId16"/>
    <p:sldId id="262" r:id="rId17"/>
    <p:sldId id="263" r:id="rId18"/>
    <p:sldId id="264" r:id="rId19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6" d="100"/>
          <a:sy n="106" d="100"/>
        </p:scale>
        <p:origin x="-108" y="-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AD245290-63B7-42EE-BD28-D16598E2A69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xmlns="" id="{AF411F28-443A-445D-95FD-DB4F626001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E4EAAB0F-048C-4F0A-B5EC-81D105A499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A0B88D6D-4A05-4EB9-8527-A6A051F22E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8DD705F3-0C52-459D-84CE-C004F54A72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694904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C9D61CE7-807B-4B5A-AC62-CA5AD9CB5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xmlns="" id="{30B9DFCE-A8B6-465A-AE4A-1D95AF51737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AED4DB92-24B4-40C2-9BDB-F7EE8BB057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40BDD270-9243-4EC7-BF7C-00F18CDB09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D86B82FC-6071-4AEF-9A0D-17BDE71273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107656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xmlns="" id="{C98EF384-9AB1-4CEB-B74B-C7CFF2626C2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xmlns="" id="{C9CF13EF-50B8-4E29-9740-A824753553A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AA460DB5-0948-48CF-9DF6-58FFC3F8C6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358614D5-FCFE-4B4A-BE5F-E22B37FA6C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C65B013C-5062-4774-A78A-0F099C825A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955164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A5095B1E-5DC7-4F85-A95B-2F85BA7A90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E9E0761E-A59E-4FFF-9F22-412D0799A27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C4182808-3987-4DBA-93E4-52FA99AA1F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ABA2F5C5-F56B-4EBD-AC6E-E1090AADCD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DADC5238-A431-4561-815B-96EA758538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459368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46B0F262-0926-45D0-AB94-4DA08EB1DA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E36979EC-2352-4285-A2ED-F6C8DACE66A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6B82B8EA-BFE5-4FF9-B223-44587C4BEF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23198788-9EFB-459F-BB96-1A121A29D6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498A6F8D-6009-4D8D-B03F-7FFDB80D11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036847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44C77F0E-7547-48B7-85B3-F8A5D7215F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69D66DE6-A78B-4C31-BCC3-679818FE0F5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xmlns="" id="{432ADBF5-7E34-4ED0-B570-F541CE885E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935D0FC3-D3A0-4B17-A6CB-59FD6D6C84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1637C548-2912-4C1A-A8D9-C53387AB38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AB15B711-709E-4949-A986-4013BA926B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635118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206957EA-9D78-41CE-A3BA-D48F07CD14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C6E4DEEE-4658-404F-B04D-924EE4E68ED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xmlns="" id="{9E488399-258B-4997-B68D-8914F1E2870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xmlns="" id="{27AF7B8F-BD76-4A37-B57D-2A22E255163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xmlns="" id="{4CE7DE3C-435D-4FFD-B83D-4D2EF04C082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xmlns="" id="{6C412F34-67C2-40F1-94B2-49D497B797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xmlns="" id="{6E9B65F6-2EAA-4983-B8F0-30822CF19B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xmlns="" id="{A95CEE11-D090-4594-AB4E-4C07D38C51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383470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AC9FD3BB-C4A8-4F5A-AB22-7578953601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xmlns="" id="{55686E21-2244-497E-80A4-8B044D453F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xmlns="" id="{DA6ACE2C-0878-4BFE-809B-7D1077606C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37DA523A-B6B3-4CB4-99DE-E3EED4B1B1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45660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xmlns="" id="{99A5C1FD-F6C7-4B34-B912-A8E3B60A2B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xmlns="" id="{B4E03FAE-EC52-4E59-9DE5-F21F778F36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xmlns="" id="{8B34FD48-F91C-4EE6-B0E4-C0C93E8B5A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024233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861D3865-5B04-48D9-972C-70D7C91CD8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E7F3393F-A38C-4BBB-BE95-CD7B41FEBBD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xmlns="" id="{5B7DAE9B-B446-4FA5-9108-325CBD9DEC4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3A89B0E6-CEA4-487E-9E12-D55BFBC2E3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511BCC82-1399-4956-888C-2621E24169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1684E570-2E5C-44E0-91A6-C8F88A8695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891099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F692ED1D-E416-4ED1-B4FB-7942C391BA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xmlns="" id="{6E047853-0CEF-4854-86C0-85E3BE207CD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xmlns="" id="{4A0C97E6-92D1-45D5-BF96-E60188E871D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D52BF711-02E7-4E8C-8BCA-FCACF2BF86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62EA4989-D40B-4499-BB39-7139EA17DE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9AD7E3BB-067D-498F-B72D-6895D468D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294862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3B7537D4-0575-464A-893F-3C1002C831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DD13EFFE-E34F-4500-BA84-B5BF01B777D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62DC919F-C9C4-403A-AD55-89F3B58C90A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3EB185-65B5-404F-81C7-C1328C2C76D9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6F516A90-4E80-4458-9CA7-FF1E9913E7C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EFA33250-EA3E-47ED-8EB1-0A0DB35195F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B2E7E0-1C50-4735-83E3-C377484D266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836560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2043403"/>
            <a:ext cx="9144000" cy="1466559"/>
          </a:xfrm>
        </p:spPr>
        <p:txBody>
          <a:bodyPr>
            <a:norm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Годовой отчет 2020</a:t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4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95022" y="3509963"/>
            <a:ext cx="9144000" cy="495935"/>
          </a:xfrm>
        </p:spPr>
        <p:txBody>
          <a:bodyPr>
            <a:noAutofit/>
          </a:bodyPr>
          <a:lstStyle/>
          <a:p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Статистические формы №57 «Сведения о травмах, отравлениях и некоторых других последствиях внешних причин»  и №</a:t>
            </a:r>
            <a:r>
              <a:rPr lang="en-US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7-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травматизм</a:t>
            </a:r>
          </a:p>
        </p:txBody>
      </p:sp>
    </p:spTree>
    <p:extLst>
      <p:ext uri="{BB962C8B-B14F-4D97-AF65-F5344CB8AC3E}">
        <p14:creationId xmlns:p14="http://schemas.microsoft.com/office/powerpoint/2010/main" val="422941876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23579168-4C54-42F9-B0C0-4DBFF9DEFA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3600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N 57 "Сведения о травмах, отравлениях и некоторых других последствиях внешних причин" 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1846E868-1E50-4278-B2B1-AE348D1A14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algn="just" fontAlgn="base"/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Сведения о травмах и отравлениях, которые послужили причиной смерти, также включаются в данный отчет. Умершие на догоспитальном этапе и погибшие на месте происшествия 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регистрируются бюро судебно-медицинской экспертизы и включаются в Форму.</a:t>
            </a:r>
          </a:p>
          <a:p>
            <a:pPr algn="just" fontAlgn="base"/>
            <a:r>
              <a:rPr lang="ru-RU" b="0" i="0" dirty="0">
                <a:effectLst/>
                <a:latin typeface="Palatino Linotype" panose="02040502050505030304" pitchFamily="18" charset="0"/>
              </a:rPr>
              <a:t>Во всех таблицах Формы в соответствующих строках графы 2 перечислены коды блоков </a:t>
            </a:r>
            <a:r>
              <a:rPr lang="ru-RU" b="0" i="0" u="none" strike="noStrike" dirty="0">
                <a:effectLst/>
                <a:latin typeface="Palatino Linotype" panose="02040502050505030304" pitchFamily="18" charset="0"/>
              </a:rPr>
              <a:t>XIX класса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 МКБ-10, в которых выделены некоторые наиболее часто встречающиеся </a:t>
            </a: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нозологии. В графах 4 - 20 таблиц 1000, 2000, 3000 указаны внешние причины заболеваемости и смертности.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051365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3634DD1B-60D4-4325-907F-55B8800B15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3600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N 57 "Сведения о травмах, отравлениях и некоторых других последствиях внешних причин" 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6419FAEA-4530-4524-B2F3-4F06D4147D8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 fontAlgn="base"/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Необходимо обращать внимание на соответствие характера травмы или отравления внешней причине (письмо Минздравсоцразвития России от 30.09.2011 N 14-9/10/2-9696).</a:t>
            </a:r>
          </a:p>
          <a:p>
            <a:pPr algn="just" fontAlgn="base"/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Для сопоставления с данными ГИБДД используются данные графы 6 (дорожно-транспортные несчастные случаи, или ДТП), коды состояний которых приведены </a:t>
            </a:r>
            <a:b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в примечании.</a:t>
            </a:r>
          </a:p>
          <a:p>
            <a:pPr algn="just" fontAlgn="base"/>
            <a:r>
              <a:rPr lang="ru-RU" b="0" i="0" dirty="0" err="1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Графоклетки</a:t>
            </a: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, в случаях, когда коды характера травмы или отравления не соответствуют внешней причине, закрещены и не заполняются.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6162764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D836EE1D-F435-46BB-84CE-B3DDF6DAF9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3600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N 57 "Сведения о травмах, отравлениях и некоторых других последствиях внешних причин" 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5DE36E72-719F-4086-9271-BFEEF5DD279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 fontAlgn="base"/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Данные графы 4 таблиц Формы должны соответствовать соответствующим строкам графы 7 "с впервые в жизни установленным диагнозом" таблиц формы федерального статистического наблюдения N 12 (1000, 2000, 3000).</a:t>
            </a:r>
          </a:p>
          <a:p>
            <a:pPr algn="just" fontAlgn="base"/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В таблицах 1000, 2000 и 3000 Формы сумма строк, соответствующих названиям блоков травм и отравлений (выделены жирным шрифтом) по всем графам должна равняться строке 1, или быть меньше ее за счет наличия сведений по блоку T79 "Некоторые ранние осложнения травм", не включенному в таблицы 1000, 2000 и 3000 Формы.</a:t>
            </a:r>
          </a:p>
          <a:p>
            <a:pPr algn="just" fontAlgn="base"/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Данные каждой строки по графе 4 должны равняться сумме соответствующих строк по графам 5, 7, 13, 16 - 20.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6776671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706FD6B9-3DFA-4169-A0EA-40B9B557B1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681037"/>
            <a:ext cx="10515600" cy="695479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Форма </a:t>
            </a:r>
            <a:r>
              <a:rPr lang="en-US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N 7-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травматизм</a:t>
            </a:r>
            <a:r>
              <a:rPr lang="ru-RU" b="1" i="0" dirty="0">
                <a:solidFill>
                  <a:srgbClr val="000000"/>
                </a:solidFill>
                <a:effectLst/>
                <a:latin typeface="PT Serif"/>
              </a:rPr>
              <a:t/>
            </a:r>
            <a:br>
              <a:rPr lang="ru-RU" b="1" i="0" dirty="0">
                <a:solidFill>
                  <a:srgbClr val="000000"/>
                </a:solidFill>
                <a:effectLst/>
                <a:latin typeface="PT Serif"/>
              </a:rPr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224F4C6D-0BFD-441D-80CF-A498BB5EB37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just"/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При составлении формы должна быть обеспечена полнота заполнения и достоверность содержащихся в ней статистических данных. </a:t>
            </a:r>
          </a:p>
          <a:p>
            <a:pPr algn="just"/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Раздел “</a:t>
            </a:r>
            <a:r>
              <a:rPr lang="ru-RU" b="0" i="0" dirty="0" err="1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Справочно</a:t>
            </a: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" должен быть заполнен в обязательном порядке.</a:t>
            </a:r>
          </a:p>
          <a:p>
            <a:pPr algn="just"/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В форме 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отражаются сведения о пострадавших при несчастных случаях на производстве в соответствии с Актом о несчастном случае на производстве по </a:t>
            </a:r>
            <a:r>
              <a:rPr lang="ru-RU" b="0" i="0" u="none" strike="noStrike" dirty="0">
                <a:effectLst/>
                <a:latin typeface="Palatino Linotype" panose="02040502050505030304" pitchFamily="18" charset="0"/>
              </a:rPr>
              <a:t>форме Н-1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, утвержденным постановлением Минтруда России от 24.10.2002 N 73 "Об утверждении форм документов, необходимых для расследования и учета несчастных случаев на производстве, и положения об особенностях расследования несчастных случаев на производстве в отдельных отраслях и организациях" (Зарегистрировано Минюстом России 05.12.2002 N 3999), статьями </a:t>
            </a:r>
            <a:r>
              <a:rPr lang="ru-RU" b="0" i="0" u="none" strike="noStrike" dirty="0">
                <a:effectLst/>
                <a:latin typeface="Palatino Linotype" panose="02040502050505030304" pitchFamily="18" charset="0"/>
              </a:rPr>
              <a:t>227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 - </a:t>
            </a:r>
            <a:r>
              <a:rPr lang="ru-RU" b="0" i="0" u="none" strike="noStrike" dirty="0">
                <a:effectLst/>
                <a:latin typeface="Palatino Linotype" panose="02040502050505030304" pitchFamily="18" charset="0"/>
              </a:rPr>
              <a:t>231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 Трудового </a:t>
            </a: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кодекса Российской Федерации.</a:t>
            </a:r>
            <a:endParaRPr lang="ru-RU" dirty="0">
              <a:latin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088513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F3B7FAD5-C54F-4669-B11F-DECED909D2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Форма </a:t>
            </a:r>
            <a:r>
              <a:rPr lang="en-US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N 7-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травматизм</a:t>
            </a:r>
            <a:endParaRPr lang="ru-RU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851A3527-36DE-437C-8343-C25816274EF0}"/>
              </a:ext>
            </a:extLst>
          </p:cNvPr>
          <p:cNvSpPr txBox="1"/>
          <p:nvPr/>
        </p:nvSpPr>
        <p:spPr>
          <a:xfrm>
            <a:off x="838201" y="1690688"/>
            <a:ext cx="10515599" cy="440120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 fontAlgn="base">
              <a:buFont typeface="+mj-lt"/>
              <a:buAutoNum type="arabicPeriod" startAt="4"/>
            </a:pPr>
            <a:r>
              <a:rPr lang="ru-RU" sz="20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    Сведения о затратах на мероприятия по охране труда показываются по данным бухгалтерского учета.</a:t>
            </a:r>
          </a:p>
          <a:p>
            <a:pPr algn="just" fontAlgn="base">
              <a:buFont typeface="+mj-lt"/>
              <a:buAutoNum type="arabicPeriod" startAt="4"/>
              <a:tabLst>
                <a:tab pos="452438" algn="l"/>
              </a:tabLst>
            </a:pPr>
            <a:r>
              <a:rPr lang="ru-RU" sz="20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    По строке 01 показывают численность пострадавших с утратой трудоспособности на 1 рабочий день и более, включая пострадавших со смертельным исходом. По строкам 02 - 04 - соответственно численность пострадавших женщин, лиц в возрасте до 18 лет, иностранных граждан.</a:t>
            </a:r>
          </a:p>
          <a:p>
            <a:pPr algn="just" fontAlgn="base">
              <a:buFont typeface="+mj-lt"/>
              <a:buAutoNum type="arabicPeriod" startAt="4"/>
              <a:tabLst>
                <a:tab pos="452438" algn="l"/>
              </a:tabLst>
            </a:pPr>
            <a:r>
              <a:rPr lang="ru-RU" sz="20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    По строке 05 отражается численность пострадавших, смерть которых наступила </a:t>
            </a:r>
            <a:br>
              <a:rPr lang="ru-RU" sz="20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sz="20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в отчетном году, независимо от времени происшествия несчастного случая. По строкам 06 - 08 - соответственно численность пострадавших женщин, лиц в возрасте до 18 лет, иностранных граждан.</a:t>
            </a:r>
          </a:p>
          <a:p>
            <a:pPr indent="452438" algn="just" fontAlgn="base"/>
            <a:r>
              <a:rPr lang="ru-RU" sz="20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При наступлении смерти в отчетном году после несчастного случая, который произошел в году, предшествующем отчетному, по строке 01 данного отчета этот случай не отражается, поскольку он должен быть уже учтен по этой строке в отчете за предыдущий год.   </a:t>
            </a:r>
          </a:p>
        </p:txBody>
      </p:sp>
    </p:spTree>
    <p:extLst>
      <p:ext uri="{BB962C8B-B14F-4D97-AF65-F5344CB8AC3E}">
        <p14:creationId xmlns:p14="http://schemas.microsoft.com/office/powerpoint/2010/main" val="273180912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C6CB14D1-529E-4A2A-AB82-4879EEAFF1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Форма </a:t>
            </a:r>
            <a:r>
              <a:rPr lang="en-US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N 7-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травматизм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4DB247B4-33B2-42EB-85F9-9AF5CCA4E1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anchor="ctr">
            <a:normAutofit fontScale="70000" lnSpcReduction="20000"/>
          </a:bodyPr>
          <a:lstStyle/>
          <a:p>
            <a:pPr marL="0" indent="0" algn="just" fontAlgn="base">
              <a:buNone/>
            </a:pP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7.   </a:t>
            </a:r>
            <a:r>
              <a:rPr lang="ru-RU" sz="29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По строке 09 отражается число рабочих человеко-дней нетрудоспособности </a:t>
            </a:r>
            <a:br>
              <a:rPr lang="ru-RU" sz="29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sz="29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у пострадавших с утратой трудоспособности на один рабочий день и более, временная нетрудоспособность которых закончилась в отчетном году. Число дней временной нетрудоспособности отражается суммарно по всем листкам нетрудоспособности, выданным лечебно-профилактическими организациями. </a:t>
            </a:r>
            <a:br>
              <a:rPr lang="ru-RU" sz="29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sz="29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В случае, когда пострадавший получил травму в году, предшествующем отчетному, </a:t>
            </a:r>
            <a:br>
              <a:rPr lang="ru-RU" sz="29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sz="29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а временная нетрудоспособность его закончилась в отчетном году, общее число человеко-дней нетрудоспособности показывается по строке 09 в отчете за отчетный год. В строке 01 этот случай не отражается, как уже учтенный в отчете за предыдущий год.</a:t>
            </a:r>
          </a:p>
          <a:p>
            <a:pPr marL="0" indent="0" algn="just" fontAlgn="base">
              <a:buNone/>
            </a:pPr>
            <a:r>
              <a:rPr lang="ru-RU" sz="2900" b="0" i="0" dirty="0">
                <a:effectLst/>
                <a:latin typeface="Palatino Linotype" panose="02040502050505030304" pitchFamily="18" charset="0"/>
              </a:rPr>
              <a:t>8.   </a:t>
            </a:r>
            <a:r>
              <a:rPr lang="ru-RU" sz="29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По строке 10 показывается численность пострадавших, частично утративших трудоспособность и переведенных с основной работы на другую на 1 рабочий день </a:t>
            </a:r>
            <a:br>
              <a:rPr lang="ru-RU" sz="29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sz="29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и более в соответствии с медицинским заключением, но без выдачи листка нетрудоспособности. Если листок нетрудоспособности был выдан пострадавшему, то эта строка не заполняется. По строке 11 отражается соответственно численность женщин, частично утративших трудоспособность</a:t>
            </a:r>
            <a:r>
              <a:rPr lang="ru-RU" sz="2900" b="0" i="0" dirty="0">
                <a:solidFill>
                  <a:srgbClr val="000000"/>
                </a:solidFill>
                <a:effectLst/>
                <a:latin typeface="PT Serif"/>
              </a:rPr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3813361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DEEF7F8C-5F12-410E-A953-A781E3EEAD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Форма </a:t>
            </a:r>
            <a:r>
              <a:rPr lang="en-US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N 7-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травматизм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834C895F-101F-4E2F-9738-D5655BA6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 algn="just" fontAlgn="base">
              <a:buNone/>
            </a:pPr>
            <a:r>
              <a:rPr lang="ru-RU" b="0" i="0" dirty="0">
                <a:effectLst/>
                <a:latin typeface="PT Serif"/>
              </a:rPr>
              <a:t>9.   </a:t>
            </a: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По строке 12 показывают численность лиц, с впервые установленным профессиональным заболеванием в отчетном году на основании заключения, выданного соответствующей лечебно-профилактической организацией и оформленного внутренним распоряжением по организации (приказ и т.п.).</a:t>
            </a:r>
          </a:p>
          <a:p>
            <a:pPr marL="0" indent="0" algn="just" fontAlgn="base">
              <a:buNone/>
            </a:pPr>
            <a:r>
              <a:rPr lang="ru-RU" b="0" i="0" dirty="0">
                <a:effectLst/>
                <a:latin typeface="Palatino Linotype" panose="02040502050505030304" pitchFamily="18" charset="0"/>
              </a:rPr>
              <a:t>10.      </a:t>
            </a: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По строке 13 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отражаются затраты на мероприятия по охране труда, в том числе затраты на улучшение условий и охраны труда на производстве, за счет всех источников финансирования в соответствии </a:t>
            </a:r>
            <a:br>
              <a:rPr lang="ru-RU" b="0" i="0" dirty="0">
                <a:effectLst/>
                <a:latin typeface="Palatino Linotype" panose="02040502050505030304" pitchFamily="18" charset="0"/>
              </a:rPr>
            </a:br>
            <a:r>
              <a:rPr lang="ru-RU" b="0" i="0" dirty="0">
                <a:effectLst/>
                <a:latin typeface="Palatino Linotype" panose="02040502050505030304" pitchFamily="18" charset="0"/>
              </a:rPr>
              <a:t>с коллективным договором и планом мероприятий по охране труда, (см. приказ Минздравсоцразвития России </a:t>
            </a:r>
            <a:r>
              <a:rPr lang="ru-RU" b="0" i="0" u="none" strike="noStrike" dirty="0">
                <a:effectLst/>
                <a:latin typeface="Palatino Linotype" panose="02040502050505030304" pitchFamily="18" charset="0"/>
              </a:rPr>
              <a:t>от 01.03.2012 N 181н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 "Об утверждении Типового перечня ежегодно реализуемых работодателем мероприятий по улучшению условий и охраны труда и снижению уровней профессиональных рисков" (Зарегистрирован Минюстом России 19.03.2012 N 23513)). Финансирование мероприятий по охране труда прописано в </a:t>
            </a:r>
            <a:r>
              <a:rPr lang="ru-RU" b="0" i="0" u="none" strike="noStrike" dirty="0">
                <a:effectLst/>
                <a:latin typeface="Palatino Linotype" panose="02040502050505030304" pitchFamily="18" charset="0"/>
              </a:rPr>
              <a:t>ст. 226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 Трудового кодекса Российской </a:t>
            </a:r>
            <a:r>
              <a:rPr lang="ru-RU" b="0" i="0" dirty="0">
                <a:effectLst/>
                <a:latin typeface="PT Serif"/>
              </a:rPr>
              <a:t>Федерации.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224425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8430BBB5-4F43-4EAC-9BB2-346B93E3E3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Форма </a:t>
            </a:r>
            <a:r>
              <a:rPr lang="en-US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N 7-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травматизм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7224B863-5D04-4DFA-8EB9-ADC3C193BE7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just" fontAlgn="base">
              <a:buNone/>
            </a:pPr>
            <a:r>
              <a:rPr lang="ru-RU" b="0" i="0" dirty="0">
                <a:effectLst/>
                <a:latin typeface="Palatino Linotype" panose="02040502050505030304" pitchFamily="18" charset="0"/>
              </a:rPr>
              <a:t>11.   По строке 14 проставляется средняя численность работников, состоящая из работников списочного состава и внешних совместителей, на основании отчетности по труду.</a:t>
            </a:r>
          </a:p>
          <a:p>
            <a:pPr marL="0" indent="0" algn="just" fontAlgn="base">
              <a:buNone/>
            </a:pPr>
            <a:r>
              <a:rPr lang="ru-RU" b="0" i="0" dirty="0">
                <a:effectLst/>
                <a:latin typeface="Palatino Linotype" panose="02040502050505030304" pitchFamily="18" charset="0"/>
              </a:rPr>
              <a:t>12.   По строке 15 проставляется средняя численность работающих женщин, состоящая из работников списочного состава и внешних совместителей (без женщин, находящихся в отпуске по беременности и родам и дополнительном отпуске по уходу за ребенком). Работники, заключившие гражданско-правовой договор с отчитывающейся организацией, в строки 14, 15 не включаются.</a:t>
            </a:r>
          </a:p>
          <a:p>
            <a:pPr marL="0" indent="0" algn="just" fontAlgn="base">
              <a:buNone/>
            </a:pPr>
            <a:r>
              <a:rPr lang="ru-RU" b="0" i="0" dirty="0">
                <a:effectLst/>
                <a:latin typeface="Palatino Linotype" panose="02040502050505030304" pitchFamily="18" charset="0"/>
              </a:rPr>
              <a:t>13.   Строку 16 заполняют учреждения, организации (в том числе лечебно-профилактические организации), имеющие в штатном расписании врачей, которые могут оказать первичную неотложную помощь, отмечая это как наличие здравпункта.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7941516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9BC31A1B-687B-41A0-9320-84E569ADEA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Форма </a:t>
            </a:r>
            <a:r>
              <a:rPr lang="en-US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N 7-</a:t>
            </a: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травматизм. </a:t>
            </a:r>
            <a:b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Логический контроль:</a:t>
            </a:r>
            <a:endParaRPr lang="ru-RU" sz="4000" dirty="0"/>
          </a:p>
        </p:txBody>
      </p:sp>
      <p:graphicFrame>
        <p:nvGraphicFramePr>
          <p:cNvPr id="6" name="Объект 5">
            <a:extLst>
              <a:ext uri="{FF2B5EF4-FFF2-40B4-BE49-F238E27FC236}">
                <a16:creationId xmlns:a16="http://schemas.microsoft.com/office/drawing/2014/main" xmlns="" id="{4E17A1CA-FD85-470C-BBBF-97FAB50B67C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85509215"/>
              </p:ext>
            </p:extLst>
          </p:nvPr>
        </p:nvGraphicFramePr>
        <p:xfrm>
          <a:off x="838200" y="1974373"/>
          <a:ext cx="10515600" cy="4101960"/>
        </p:xfrm>
        <a:graphic>
          <a:graphicData uri="http://schemas.openxmlformats.org/drawingml/2006/table">
            <a:tbl>
              <a:tblPr>
                <a:tableStyleId>{2D5ABB26-0587-4C30-8999-92F81FD0307C}</a:tableStyleId>
              </a:tblPr>
              <a:tblGrid>
                <a:gridCol w="5336458">
                  <a:extLst>
                    <a:ext uri="{9D8B030D-6E8A-4147-A177-3AD203B41FA5}">
                      <a16:colId xmlns:a16="http://schemas.microsoft.com/office/drawing/2014/main" xmlns="" val="2664878094"/>
                    </a:ext>
                  </a:extLst>
                </a:gridCol>
                <a:gridCol w="5179142">
                  <a:extLst>
                    <a:ext uri="{9D8B030D-6E8A-4147-A177-3AD203B41FA5}">
                      <a16:colId xmlns:a16="http://schemas.microsoft.com/office/drawing/2014/main" xmlns="" val="2727403866"/>
                    </a:ext>
                  </a:extLst>
                </a:gridCol>
              </a:tblGrid>
              <a:tr h="507459"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Строка 01  ≥  строке 02</a:t>
                      </a:r>
                    </a:p>
                  </a:txBody>
                  <a:tcPr marL="60960" marR="60960" marT="30480" marB="3048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Строка 02  ≥  строке 06</a:t>
                      </a:r>
                    </a:p>
                  </a:txBody>
                  <a:tcPr marL="60960" marR="60960" marT="30480" marB="30480"/>
                </a:tc>
                <a:extLst>
                  <a:ext uri="{0D108BD9-81ED-4DB2-BD59-A6C34878D82A}">
                    <a16:rowId xmlns:a16="http://schemas.microsoft.com/office/drawing/2014/main" xmlns="" val="3146810459"/>
                  </a:ext>
                </a:extLst>
              </a:tr>
              <a:tr h="507459"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Строка 01  ≥  строке 03</a:t>
                      </a:r>
                    </a:p>
                  </a:txBody>
                  <a:tcPr marL="60960" marR="60960" marT="30480" marB="3048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Строка 03  ≥  строке 07</a:t>
                      </a:r>
                    </a:p>
                  </a:txBody>
                  <a:tcPr marL="60960" marR="60960" marT="30480" marB="30480"/>
                </a:tc>
                <a:extLst>
                  <a:ext uri="{0D108BD9-81ED-4DB2-BD59-A6C34878D82A}">
                    <a16:rowId xmlns:a16="http://schemas.microsoft.com/office/drawing/2014/main" xmlns="" val="210364189"/>
                  </a:ext>
                </a:extLst>
              </a:tr>
              <a:tr h="507459"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Строка 01  ≥  строке 04</a:t>
                      </a:r>
                    </a:p>
                  </a:txBody>
                  <a:tcPr marL="60960" marR="60960" marT="30480" marB="3048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Строка 04  ≥  строке 08</a:t>
                      </a:r>
                    </a:p>
                  </a:txBody>
                  <a:tcPr marL="60960" marR="60960" marT="30480" marB="30480"/>
                </a:tc>
                <a:extLst>
                  <a:ext uri="{0D108BD9-81ED-4DB2-BD59-A6C34878D82A}">
                    <a16:rowId xmlns:a16="http://schemas.microsoft.com/office/drawing/2014/main" xmlns="" val="3373949699"/>
                  </a:ext>
                </a:extLst>
              </a:tr>
              <a:tr h="507459"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Строка 01  ≥  строке 05</a:t>
                      </a:r>
                    </a:p>
                  </a:txBody>
                  <a:tcPr marL="60960" marR="60960" marT="30480" marB="30480"/>
                </a:tc>
                <a:tc>
                  <a:txBody>
                    <a:bodyPr/>
                    <a:lstStyle/>
                    <a:p>
                      <a:pPr algn="l" fontAlgn="t"/>
                      <a:endParaRPr lang="ru-RU" sz="2000" b="0" dirty="0">
                        <a:effectLst/>
                        <a:latin typeface="Palatino Linotype" panose="02040502050505030304" pitchFamily="18" charset="0"/>
                      </a:endParaRPr>
                    </a:p>
                  </a:txBody>
                  <a:tcPr marL="60960" marR="60960" marT="30480" marB="30480"/>
                </a:tc>
                <a:extLst>
                  <a:ext uri="{0D108BD9-81ED-4DB2-BD59-A6C34878D82A}">
                    <a16:rowId xmlns:a16="http://schemas.microsoft.com/office/drawing/2014/main" xmlns="" val="2833247647"/>
                  </a:ext>
                </a:extLst>
              </a:tr>
              <a:tr h="507459"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Если строка 02  ≠  0, то строка 01  ≠  0</a:t>
                      </a:r>
                    </a:p>
                  </a:txBody>
                  <a:tcPr marL="60960" marR="60960" marT="30480" marB="3048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Если строка 06  ≠  0, то строка 02  ≠  0</a:t>
                      </a:r>
                    </a:p>
                  </a:txBody>
                  <a:tcPr marL="60960" marR="60960" marT="30480" marB="30480"/>
                </a:tc>
                <a:extLst>
                  <a:ext uri="{0D108BD9-81ED-4DB2-BD59-A6C34878D82A}">
                    <a16:rowId xmlns:a16="http://schemas.microsoft.com/office/drawing/2014/main" xmlns="" val="1889971044"/>
                  </a:ext>
                </a:extLst>
              </a:tr>
              <a:tr h="507459"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Если строка 03  ≠  0, то строка 01  ≠  0</a:t>
                      </a:r>
                    </a:p>
                  </a:txBody>
                  <a:tcPr marL="60960" marR="60960" marT="30480" marB="3048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Если строка 07  ≠  0, то строка 02  ≠  0</a:t>
                      </a:r>
                    </a:p>
                  </a:txBody>
                  <a:tcPr marL="60960" marR="60960" marT="30480" marB="30480"/>
                </a:tc>
                <a:extLst>
                  <a:ext uri="{0D108BD9-81ED-4DB2-BD59-A6C34878D82A}">
                    <a16:rowId xmlns:a16="http://schemas.microsoft.com/office/drawing/2014/main" xmlns="" val="1031545071"/>
                  </a:ext>
                </a:extLst>
              </a:tr>
              <a:tr h="507459"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Если строка 04  ≠  0, то строка 01  ≠  0</a:t>
                      </a:r>
                    </a:p>
                  </a:txBody>
                  <a:tcPr marL="60960" marR="60960" marT="30480" marB="3048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Если строка 08  ≠  0, то строка 02  ≠  0</a:t>
                      </a:r>
                    </a:p>
                  </a:txBody>
                  <a:tcPr marL="60960" marR="60960" marT="30480" marB="30480"/>
                </a:tc>
                <a:extLst>
                  <a:ext uri="{0D108BD9-81ED-4DB2-BD59-A6C34878D82A}">
                    <a16:rowId xmlns:a16="http://schemas.microsoft.com/office/drawing/2014/main" xmlns="" val="4154839449"/>
                  </a:ext>
                </a:extLst>
              </a:tr>
              <a:tr h="549747">
                <a:tc>
                  <a:txBody>
                    <a:bodyPr/>
                    <a:lstStyle/>
                    <a:p>
                      <a:pPr algn="l" fontAlgn="t"/>
                      <a:r>
                        <a:rPr lang="ru-RU" sz="2000" b="0" dirty="0">
                          <a:effectLst/>
                          <a:latin typeface="Palatino Linotype" panose="02040502050505030304" pitchFamily="18" charset="0"/>
                        </a:rPr>
                        <a:t>Если строка 05  ≠  0, то строка 01  ≠  0</a:t>
                      </a:r>
                    </a:p>
                  </a:txBody>
                  <a:tcPr marL="60960" marR="60960" marT="30480" marB="30480"/>
                </a:tc>
                <a:tc>
                  <a:txBody>
                    <a:bodyPr/>
                    <a:lstStyle/>
                    <a:p>
                      <a:endParaRPr lang="ru-RU" sz="2000" dirty="0">
                        <a:latin typeface="Palatino Linotype" panose="0204050205050503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287027610"/>
                  </a:ext>
                </a:extLst>
              </a:tr>
            </a:tbl>
          </a:graphicData>
        </a:graphic>
      </p:graphicFrame>
      <p:graphicFrame>
        <p:nvGraphicFramePr>
          <p:cNvPr id="7" name="Таблица 6">
            <a:extLst>
              <a:ext uri="{FF2B5EF4-FFF2-40B4-BE49-F238E27FC236}">
                <a16:creationId xmlns:a16="http://schemas.microsoft.com/office/drawing/2014/main" xmlns="" id="{984D4E81-5148-4B00-865D-D0DEEA83D13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80405894"/>
              </p:ext>
            </p:extLst>
          </p:nvPr>
        </p:nvGraphicFramePr>
        <p:xfrm>
          <a:off x="7649497" y="6086168"/>
          <a:ext cx="208280" cy="365760"/>
        </p:xfrm>
        <a:graphic>
          <a:graphicData uri="http://schemas.openxmlformats.org/drawingml/2006/table">
            <a:tbl>
              <a:tblPr/>
              <a:tblGrid>
                <a:gridCol w="208280">
                  <a:extLst>
                    <a:ext uri="{9D8B030D-6E8A-4147-A177-3AD203B41FA5}">
                      <a16:colId xmlns:a16="http://schemas.microsoft.com/office/drawing/2014/main" xmlns="" val="4123886573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739488876"/>
                  </a:ext>
                </a:extLst>
              </a:tr>
            </a:tbl>
          </a:graphicData>
        </a:graphic>
      </p:graphicFrame>
      <p:graphicFrame>
        <p:nvGraphicFramePr>
          <p:cNvPr id="8" name="Таблица 7">
            <a:extLst>
              <a:ext uri="{FF2B5EF4-FFF2-40B4-BE49-F238E27FC236}">
                <a16:creationId xmlns:a16="http://schemas.microsoft.com/office/drawing/2014/main" xmlns="" id="{721DF963-1097-45D1-A87A-B55F2C02A8BB}"/>
              </a:ext>
            </a:extLst>
          </p:cNvPr>
          <p:cNvGraphicFramePr>
            <a:graphicFrameLocks noGrp="1"/>
          </p:cNvGraphicFramePr>
          <p:nvPr/>
        </p:nvGraphicFramePr>
        <p:xfrm>
          <a:off x="9566787" y="5948516"/>
          <a:ext cx="963561" cy="365760"/>
        </p:xfrm>
        <a:graphic>
          <a:graphicData uri="http://schemas.openxmlformats.org/drawingml/2006/table">
            <a:tbl>
              <a:tblPr/>
              <a:tblGrid>
                <a:gridCol w="963561">
                  <a:extLst>
                    <a:ext uri="{9D8B030D-6E8A-4147-A177-3AD203B41FA5}">
                      <a16:colId xmlns:a16="http://schemas.microsoft.com/office/drawing/2014/main" xmlns="" val="3550651965"/>
                    </a:ext>
                  </a:extLst>
                </a:gridCol>
              </a:tblGrid>
              <a:tr h="117987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998401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304540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996215D6-C759-49E7-9206-EB96E5DF10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34482" y="681135"/>
            <a:ext cx="10879494" cy="5495828"/>
          </a:xfrm>
        </p:spPr>
        <p:txBody>
          <a:bodyPr anchor="ctr">
            <a:normAutofit/>
          </a:bodyPr>
          <a:lstStyle/>
          <a:p>
            <a:pPr marL="0" indent="541338" algn="just">
              <a:buNone/>
            </a:pPr>
            <a: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Нарушение порядка представления статистической информации, а равно 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представление недостоверной статистической информации влечет ответственность, установленную </a:t>
            </a:r>
            <a:r>
              <a:rPr lang="ru-RU" sz="3200" b="0" i="0" u="none" strike="noStrike" dirty="0">
                <a:effectLst/>
                <a:latin typeface="Palatino Linotype" panose="02040502050505030304" pitchFamily="18" charset="0"/>
              </a:rPr>
              <a:t>статьей 13.19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 Кодекса Российской Федерации об административных правонарушениях от 30.12.2001 N 195-ФЗ, а также </a:t>
            </a:r>
            <a:r>
              <a:rPr lang="ru-RU" sz="3200" b="0" i="0" u="none" strike="noStrike" dirty="0">
                <a:effectLst/>
                <a:latin typeface="Palatino Linotype" panose="02040502050505030304" pitchFamily="18" charset="0"/>
              </a:rPr>
              <a:t>статьей 3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 Закона Российской Федерации от 13.05.92 N 2761-1 “Об ответственности </a:t>
            </a:r>
            <a: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за нарушение порядка представления государственной статистической отчетности"</a:t>
            </a:r>
            <a:endParaRPr lang="ru-RU" sz="3200" dirty="0">
              <a:latin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957363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CB7ACCB9-ABDD-4196-9E6D-CE313B35C5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09141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3600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N 57 "Сведения о травмах, отравлениях и некоторых других последствиях внешних причин" 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830EABDC-1F84-4774-BAC6-28D447E024C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491199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Форма федерального статистического наблюдения </a:t>
            </a:r>
            <a:b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N 57 "Сведения о 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травмах, отравлениях и некоторых других последствиях воздействия внешних причин" (далее - Форма), составляется юридическими лицами - организациями, оказывающими медицинскую помощь в амбулаторных условиях (приказ Минздрава России </a:t>
            </a:r>
            <a:r>
              <a:rPr lang="ru-RU" sz="3200" b="0" i="0" u="none" strike="noStrike" dirty="0">
                <a:effectLst/>
                <a:latin typeface="Palatino Linotype" panose="02040502050505030304" pitchFamily="18" charset="0"/>
              </a:rPr>
              <a:t>от 06.08.2013 N 529н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 "Об утверждении номенклатуры медицинских организаций", зарегистрирован Минюстом России </a:t>
            </a:r>
            <a: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13.09.2013 N 29950).</a:t>
            </a:r>
            <a:endParaRPr lang="ru-RU" sz="3200" dirty="0">
              <a:latin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472777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691688EE-A0A6-4712-B2EC-BB4FF6282C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86467"/>
            <a:ext cx="10515600" cy="1325563"/>
          </a:xfrm>
        </p:spPr>
        <p:txBody>
          <a:bodyPr>
            <a:noAutofit/>
          </a:bodyPr>
          <a:lstStyle/>
          <a:p>
            <a:pPr algn="ctr"/>
            <a:r>
              <a:rPr lang="ru-RU" sz="3600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N 57 "Сведения о травмах, отравлениях и некоторых других последствиях внешних причин" 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5BB2EFCC-F792-4BEA-8CB7-DDBE5F5F98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79117"/>
            <a:ext cx="10515600" cy="4892416"/>
          </a:xfrm>
        </p:spPr>
        <p:txBody>
          <a:bodyPr>
            <a:normAutofit fontScale="62500" lnSpcReduction="20000"/>
          </a:bodyPr>
          <a:lstStyle/>
          <a:p>
            <a:pPr marL="176213" indent="0" algn="just" fontAlgn="base">
              <a:buNone/>
            </a:pPr>
            <a: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Для составления отчета по Форме используются следующие первичные учетные формы:</a:t>
            </a:r>
          </a:p>
          <a:p>
            <a:pPr marL="0" indent="0" algn="just" fontAlgn="base">
              <a:buNone/>
            </a:pPr>
            <a:endParaRPr lang="ru-RU" sz="2600" b="0" i="0" dirty="0">
              <a:solidFill>
                <a:srgbClr val="000000"/>
              </a:solidFill>
              <a:effectLst/>
              <a:latin typeface="Palatino Linotype" panose="02040502050505030304" pitchFamily="18" charset="0"/>
            </a:endParaRPr>
          </a:p>
          <a:p>
            <a:pPr algn="just" fontAlgn="base"/>
            <a:r>
              <a:rPr lang="ru-RU" sz="3200" b="1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Palatino Linotype" panose="02040502050505030304" pitchFamily="18" charset="0"/>
              </a:rPr>
              <a:t>"</a:t>
            </a:r>
            <a:r>
              <a:rPr lang="ru-RU" sz="32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Palatino Linotype" panose="02040502050505030304" pitchFamily="18" charset="0"/>
              </a:rPr>
              <a:t>Талон пациента, получающего медицинскую помощь в амбулаторных условиях"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 - форма </a:t>
            </a:r>
            <a:r>
              <a:rPr lang="ru-RU" sz="3200" b="0" i="0" u="none" strike="noStrike" dirty="0">
                <a:effectLst/>
                <a:latin typeface="Palatino Linotype" panose="02040502050505030304" pitchFamily="18" charset="0"/>
              </a:rPr>
              <a:t>N 025-1/у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, утвержденная приказом Минздрава России от 15.12.2014 N 834н "Об утверждении унифицированных форм медицинской документации, используемых в медицинских организациях, оказывающих медицинскую помощь в амбулаторных условиях, и порядков по их заполнению" (далее - Талон); зарегистрирован Минюстом России 20.02.2015 N 36160.</a:t>
            </a:r>
          </a:p>
          <a:p>
            <a:pPr algn="just" fontAlgn="base"/>
            <a:endParaRPr lang="ru-RU" sz="2600" b="0" i="0" dirty="0">
              <a:effectLst/>
              <a:latin typeface="Palatino Linotype" panose="02040502050505030304" pitchFamily="18" charset="0"/>
            </a:endParaRPr>
          </a:p>
          <a:p>
            <a:pPr algn="just" fontAlgn="base"/>
            <a:r>
              <a:rPr lang="ru-RU" sz="3200" b="1" i="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Palatino Linotype" panose="02040502050505030304" pitchFamily="18" charset="0"/>
              </a:rPr>
              <a:t>"Статистическая карта выбывшего из стационара"</a:t>
            </a:r>
            <a:r>
              <a:rPr lang="ru-RU" sz="3200" b="0" i="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Palatino Linotype" panose="02040502050505030304" pitchFamily="18" charset="0"/>
              </a:rPr>
              <a:t> 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- форма </a:t>
            </a:r>
            <a:r>
              <a:rPr lang="ru-RU" sz="3200" b="0" i="0" u="none" strike="noStrike" dirty="0">
                <a:effectLst/>
                <a:latin typeface="Palatino Linotype" panose="02040502050505030304" pitchFamily="18" charset="0"/>
              </a:rPr>
              <a:t>N 066/у-02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, утвержденная приказом Минздрава России от 30.12.2002 N 413 "Об утверждении учетной и отчетной медицинской документации" (далее - Карта);</a:t>
            </a:r>
          </a:p>
          <a:p>
            <a:pPr algn="just" fontAlgn="base"/>
            <a:endParaRPr lang="ru-RU" sz="2600" b="0" i="0" dirty="0">
              <a:effectLst/>
              <a:latin typeface="Palatino Linotype" panose="02040502050505030304" pitchFamily="18" charset="0"/>
            </a:endParaRPr>
          </a:p>
          <a:p>
            <a:pPr algn="just" fontAlgn="base"/>
            <a:r>
              <a:rPr lang="ru-RU" sz="3200" b="1" i="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Palatino Linotype" panose="02040502050505030304" pitchFamily="18" charset="0"/>
              </a:rPr>
              <a:t>"Медицинские свидетельства о смерти"</a:t>
            </a:r>
            <a:r>
              <a:rPr lang="ru-RU" sz="3200" b="0" i="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Palatino Linotype" panose="02040502050505030304" pitchFamily="18" charset="0"/>
              </a:rPr>
              <a:t> 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- формы </a:t>
            </a:r>
            <a:r>
              <a:rPr lang="ru-RU" sz="3200" b="0" i="0" u="none" strike="noStrike" dirty="0">
                <a:effectLst/>
                <a:latin typeface="Palatino Linotype" panose="02040502050505030304" pitchFamily="18" charset="0"/>
              </a:rPr>
              <a:t>N 106/у-08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 и </a:t>
            </a:r>
            <a:r>
              <a:rPr lang="ru-RU" sz="3200" b="0" i="0" u="none" strike="noStrike" dirty="0">
                <a:effectLst/>
                <a:latin typeface="Palatino Linotype" panose="02040502050505030304" pitchFamily="18" charset="0"/>
              </a:rPr>
              <a:t>N 106-2/у-08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, утвержденные приказом Минздравсоцразвития России от 26.12.2008 N 782н "</a:t>
            </a:r>
            <a: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Об утверждении и порядке ведения медицинской документации, удостоверяющей случаи рождения и смерти" (далее - Свидетельства); зарегистрирован Минюстом России 30.12.2008 N 13055.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533350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C205C9BF-3149-4BB6-8891-ACA9964E3A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84789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3600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N 57 "Сведения о травмах, отравлениях и некоторых других последствиях внешних причин" 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BF2E012D-EF16-446C-9602-D5F99F59ACF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 fontAlgn="base"/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Форма состоит из таблиц, включающих сведения о травмах, 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отравлениях и внешних причинах заболеваемости и смертности у детского населения (1000), взрослого населения (2000), населения старше трудоспособного возраста (3000).</a:t>
            </a:r>
          </a:p>
          <a:p>
            <a:pPr algn="just" fontAlgn="base"/>
            <a:r>
              <a:rPr lang="ru-RU" b="0" i="0" dirty="0">
                <a:effectLst/>
                <a:latin typeface="Palatino Linotype" panose="02040502050505030304" pitchFamily="18" charset="0"/>
              </a:rPr>
              <a:t>Таблицы для каждой возрастной группы содержат сведения </a:t>
            </a:r>
            <a:br>
              <a:rPr lang="ru-RU" b="0" i="0" dirty="0">
                <a:effectLst/>
                <a:latin typeface="Palatino Linotype" panose="02040502050505030304" pitchFamily="18" charset="0"/>
              </a:rPr>
            </a:br>
            <a:r>
              <a:rPr lang="ru-RU" b="0" i="0" dirty="0">
                <a:effectLst/>
                <a:latin typeface="Palatino Linotype" panose="02040502050505030304" pitchFamily="18" charset="0"/>
              </a:rPr>
              <a:t>о травмах, отравлениях и некоторых других последствиях воздействия внешних причин, классифицируемых по блокам и рубрикам </a:t>
            </a:r>
            <a:r>
              <a:rPr lang="ru-RU" b="0" i="0" u="none" strike="noStrike" dirty="0">
                <a:effectLst/>
                <a:latin typeface="Palatino Linotype" panose="02040502050505030304" pitchFamily="18" charset="0"/>
              </a:rPr>
              <a:t>МКБ-10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 по характеру травмы и внешним причинам (таблицы 1000, 2000, 3000).</a:t>
            </a:r>
          </a:p>
          <a:p>
            <a:pPr algn="just" fontAlgn="base"/>
            <a:r>
              <a:rPr lang="ru-RU" b="0" i="0" dirty="0">
                <a:effectLst/>
                <a:latin typeface="Palatino Linotype" panose="02040502050505030304" pitchFamily="18" charset="0"/>
              </a:rPr>
              <a:t>Все травмы, отравления и некоторые другие последствия воздействия внешних причин подлежат двойному кодированию: каждому записанному состоянию (из </a:t>
            </a:r>
            <a:r>
              <a:rPr lang="ru-RU" b="0" i="0" u="sng" dirty="0">
                <a:effectLst/>
                <a:latin typeface="Palatino Linotype" panose="02040502050505030304" pitchFamily="18" charset="0"/>
              </a:rPr>
              <a:t>класса XIX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 МКБ-10) должна соответствовать в зависимости от обстоятельств травмы или отравления внешняя причина (</a:t>
            </a:r>
            <a:r>
              <a:rPr lang="ru-RU" b="0" i="0" u="none" strike="noStrike" dirty="0">
                <a:effectLst/>
                <a:latin typeface="Palatino Linotype" panose="02040502050505030304" pitchFamily="18" charset="0"/>
              </a:rPr>
              <a:t>XX класс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 МКБ-10).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325166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A16F94D1-DEE1-400D-9FD4-408104ED60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600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N 57 "Сведения о травмах, отравлениях и некоторых других последствиях внешних причин" 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7ED12C31-9235-4BDD-9700-316A639DAE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anchor="ctr">
            <a:normAutofit fontScale="92500" lnSpcReduction="10000"/>
          </a:bodyPr>
          <a:lstStyle/>
          <a:p>
            <a:pPr marL="0" indent="452438" algn="just">
              <a:buNone/>
            </a:pPr>
            <a: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В первичной медицинской документации в случае травмы или 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отравления должны быть указаны 2 кода МКБ-10: </a:t>
            </a:r>
          </a:p>
          <a:p>
            <a:pPr marL="0" indent="452438" algn="just">
              <a:buNone/>
            </a:pPr>
            <a:r>
              <a:rPr lang="ru-RU" sz="3200" b="0" i="0" dirty="0">
                <a:effectLst/>
                <a:latin typeface="Palatino Linotype" panose="02040502050505030304" pitchFamily="18" charset="0"/>
              </a:rPr>
              <a:t>один из </a:t>
            </a:r>
            <a:r>
              <a:rPr lang="ru-RU" sz="3200" b="0" i="0" u="none" strike="noStrike" dirty="0">
                <a:effectLst/>
                <a:latin typeface="Palatino Linotype" panose="02040502050505030304" pitchFamily="18" charset="0"/>
              </a:rPr>
              <a:t>класса XIX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 по характеру травмы или отравления, </a:t>
            </a:r>
          </a:p>
          <a:p>
            <a:pPr marL="0" indent="452438" algn="just">
              <a:buNone/>
            </a:pPr>
            <a:r>
              <a:rPr lang="ru-RU" sz="3200" b="0" i="0" dirty="0">
                <a:effectLst/>
                <a:latin typeface="Palatino Linotype" panose="02040502050505030304" pitchFamily="18" charset="0"/>
              </a:rPr>
              <a:t>второй - из </a:t>
            </a:r>
            <a:r>
              <a:rPr lang="ru-RU" sz="3200" b="0" i="0" u="none" strike="noStrike" dirty="0">
                <a:effectLst/>
                <a:latin typeface="Palatino Linotype" panose="02040502050505030304" pitchFamily="18" charset="0"/>
              </a:rPr>
              <a:t>класса XX</a:t>
            </a:r>
            <a:r>
              <a:rPr lang="ru-RU" sz="3200" b="0" i="0" dirty="0">
                <a:effectLst/>
                <a:latin typeface="Palatino Linotype" panose="02040502050505030304" pitchFamily="18" charset="0"/>
              </a:rPr>
              <a:t> (внешние причины). </a:t>
            </a:r>
          </a:p>
          <a:p>
            <a:pPr marL="0" indent="452438" algn="just">
              <a:buNone/>
            </a:pPr>
            <a:r>
              <a:rPr lang="ru-RU" sz="3200" b="0" i="0" dirty="0">
                <a:effectLst/>
                <a:latin typeface="Palatino Linotype" panose="02040502050505030304" pitchFamily="18" charset="0"/>
              </a:rPr>
              <a:t>Эти </a:t>
            </a:r>
            <a: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коды служат основанием для заполнения таблиц Формы. </a:t>
            </a:r>
          </a:p>
          <a:p>
            <a:pPr marL="0" indent="452438" algn="just">
              <a:buNone/>
            </a:pPr>
            <a: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Одной травме (отравлению) может соответствовать только одна внешняя причина.</a:t>
            </a:r>
            <a:endParaRPr lang="ru-RU" sz="3200" dirty="0">
              <a:latin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075096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AB0E044-3AE2-4AD0-BC25-CC204E6FB5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600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N 57 "Сведения о травмах, отравлениях и некоторых других последствиях внешних причин" 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AC54A5BC-8FD3-46B0-95F2-2552E7232C0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anchor="ctr">
            <a:normAutofit fontScale="92500" lnSpcReduction="20000"/>
          </a:bodyPr>
          <a:lstStyle/>
          <a:p>
            <a:pPr marL="0" indent="541338" algn="just">
              <a:buNone/>
            </a:pP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В Форму 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включаются сведения о травмах, отравлениях </a:t>
            </a:r>
            <a:br>
              <a:rPr lang="ru-RU" b="0" i="0" dirty="0">
                <a:effectLst/>
                <a:latin typeface="Palatino Linotype" panose="02040502050505030304" pitchFamily="18" charset="0"/>
              </a:rPr>
            </a:br>
            <a:r>
              <a:rPr lang="ru-RU" b="0" i="0" dirty="0">
                <a:effectLst/>
                <a:latin typeface="Palatino Linotype" panose="02040502050505030304" pitchFamily="18" charset="0"/>
              </a:rPr>
              <a:t>и других состояниях, включенных в </a:t>
            </a:r>
            <a:r>
              <a:rPr lang="ru-RU" b="0" i="0" u="none" strike="noStrike" dirty="0">
                <a:effectLst/>
                <a:latin typeface="Palatino Linotype" panose="02040502050505030304" pitchFamily="18" charset="0"/>
              </a:rPr>
              <a:t>XIX</a:t>
            </a:r>
            <a:r>
              <a:rPr lang="ru-RU" b="0" i="0" dirty="0">
                <a:effectLst/>
                <a:latin typeface="Palatino Linotype" panose="02040502050505030304" pitchFamily="18" charset="0"/>
              </a:rPr>
              <a:t> класс МКБ-10. </a:t>
            </a:r>
          </a:p>
          <a:p>
            <a:pPr marL="0" indent="541338" algn="just">
              <a:buNone/>
            </a:pPr>
            <a:r>
              <a:rPr lang="ru-RU" b="0" i="0" dirty="0">
                <a:effectLst/>
                <a:latin typeface="Palatino Linotype" panose="02040502050505030304" pitchFamily="18" charset="0"/>
              </a:rPr>
              <a:t>Так как почти все эти состояния носят острый характер</a:t>
            </a: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, то </a:t>
            </a:r>
            <a:b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в первичной медицинской документации они регистрируются со знаком "+". </a:t>
            </a:r>
          </a:p>
          <a:p>
            <a:pPr marL="0" indent="541338" algn="just">
              <a:buNone/>
            </a:pP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Некоторые состояния из XIX класса МКБ-10 могут иметь хроническое течение (например, T66 "Лучевая болезнь") </a:t>
            </a:r>
            <a:b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и, начиная со второго года учета, регистрируются со знаком "-". </a:t>
            </a:r>
          </a:p>
          <a:p>
            <a:pPr marL="0" indent="541338" algn="just">
              <a:buNone/>
            </a:pP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Такие состояния в Форму не включаются, а учитываются </a:t>
            </a:r>
            <a:b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в форме федерального статистического наблюдения N 12 в графе "зарегистрировано пациентов с данным заболеванием всего" по строкам "Травмы, отравления и некоторые другие последствия воздействия внешних причин".</a:t>
            </a:r>
            <a:endParaRPr lang="ru-RU" dirty="0">
              <a:latin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9743347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9880DCD0-2B5E-4864-A417-7FADC6B7C2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3600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N 57 "Сведения о травмах, отравлениях и некоторых других последствиях внешних причин" 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1F356BCA-4741-46DE-A5B3-4625CC45E30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anchor="ctr">
            <a:normAutofit/>
          </a:bodyPr>
          <a:lstStyle/>
          <a:p>
            <a:pPr marL="0" indent="452438" algn="just">
              <a:buNone/>
            </a:pPr>
            <a:r>
              <a:rPr lang="ru-RU" sz="3200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Пациенты, имеющие 2 и более травмы (отравления), показываются по соответствующим строкам по числу выявленных и зарегистрированных травм (отравлений) при единице измерения - человек.</a:t>
            </a:r>
            <a:endParaRPr lang="ru-RU" sz="3200" dirty="0">
              <a:latin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8877334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19E29831-2173-4833-B1F2-0588E76721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3600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N 57 "Сведения о травмах, отравлениях и некоторых других последствиях внешних причин" 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CB44CFC4-930C-428E-931D-D857B3D703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anchor="ctr">
            <a:normAutofit/>
          </a:bodyPr>
          <a:lstStyle/>
          <a:p>
            <a:pPr marL="0" indent="452438" algn="just">
              <a:buNone/>
            </a:pP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Регистрации подлежат все травмы и отравления со знаком "+" у населения, обслуживаемого данной медицинской организацией или ее подразделениями, оказывающими медицинскую помощь в амбулаторных и стационарных условиях, а также специализированными диспансерами </a:t>
            </a:r>
            <a:b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и центрами (по прикрепленному населению). </a:t>
            </a:r>
          </a:p>
          <a:p>
            <a:pPr marL="0" indent="452438" algn="just">
              <a:buNone/>
            </a:pP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Регистрация травм и отравлений у пациентов после лечения в стационарных условиях должна производиться </a:t>
            </a:r>
            <a:b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</a:br>
            <a:r>
              <a:rPr lang="ru-RU" b="0" i="0" dirty="0">
                <a:solidFill>
                  <a:srgbClr val="000000"/>
                </a:solidFill>
                <a:effectLst/>
                <a:latin typeface="Palatino Linotype" panose="02040502050505030304" pitchFamily="18" charset="0"/>
              </a:rPr>
              <a:t>в поликлинике по Талону, заполненному на основании выписного эпикриза.</a:t>
            </a:r>
            <a:endParaRPr lang="ru-RU" dirty="0">
              <a:latin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5407007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92</TotalTime>
  <Words>921</Words>
  <Application>Microsoft Office PowerPoint</Application>
  <PresentationFormat>Произвольный</PresentationFormat>
  <Paragraphs>78</Paragraphs>
  <Slides>18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19" baseType="lpstr">
      <vt:lpstr>Тема Office</vt:lpstr>
      <vt:lpstr>Годовой отчет 2020 </vt:lpstr>
      <vt:lpstr>Презентация PowerPoint</vt:lpstr>
      <vt:lpstr>N 57 "Сведения о травмах, отравлениях и некоторых других последствиях внешних причин" </vt:lpstr>
      <vt:lpstr>N 57 "Сведения о травмах, отравлениях и некоторых других последствиях внешних причин" </vt:lpstr>
      <vt:lpstr>N 57 "Сведения о травмах, отравлениях и некоторых других последствиях внешних причин" </vt:lpstr>
      <vt:lpstr>N 57 "Сведения о травмах, отравлениях и некоторых других последствиях внешних причин" </vt:lpstr>
      <vt:lpstr>N 57 "Сведения о травмах, отравлениях и некоторых других последствиях внешних причин" </vt:lpstr>
      <vt:lpstr>N 57 "Сведения о травмах, отравлениях и некоторых других последствиях внешних причин" </vt:lpstr>
      <vt:lpstr>N 57 "Сведения о травмах, отравлениях и некоторых других последствиях внешних причин" </vt:lpstr>
      <vt:lpstr>N 57 "Сведения о травмах, отравлениях и некоторых других последствиях внешних причин" </vt:lpstr>
      <vt:lpstr>N 57 "Сведения о травмах, отравлениях и некоторых других последствиях внешних причин" </vt:lpstr>
      <vt:lpstr>N 57 "Сведения о травмах, отравлениях и некоторых других последствиях внешних причин" </vt:lpstr>
      <vt:lpstr>Форма N 7-травматизм </vt:lpstr>
      <vt:lpstr>Форма N 7-травматизм</vt:lpstr>
      <vt:lpstr>Форма N 7-травматизм</vt:lpstr>
      <vt:lpstr>Форма N 7-травматизм</vt:lpstr>
      <vt:lpstr>Форма N 7-травматизм</vt:lpstr>
      <vt:lpstr>Форма N 7-травматизм.  Логический контроль: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Годовой отчет 2020</dc:title>
  <dc:creator>Александр Соломянник</dc:creator>
  <cp:lastModifiedBy>Елена Александровна Бронникова</cp:lastModifiedBy>
  <cp:revision>14</cp:revision>
  <dcterms:created xsi:type="dcterms:W3CDTF">2020-12-01T19:46:01Z</dcterms:created>
  <dcterms:modified xsi:type="dcterms:W3CDTF">2020-12-09T01:29:01Z</dcterms:modified>
</cp:coreProperties>
</file>

<file path=docProps/thumbnail.jpeg>
</file>