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3">
  <p:sldMasterIdLst>
    <p:sldMasterId id="2147483648" r:id="rId1"/>
  </p:sldMasterIdLst>
  <p:notesMasterIdLst>
    <p:notesMasterId r:id="rId21"/>
  </p:notesMasterIdLst>
  <p:sldIdLst>
    <p:sldId id="256" r:id="rId2"/>
    <p:sldId id="271" r:id="rId3"/>
    <p:sldId id="272" r:id="rId4"/>
    <p:sldId id="295" r:id="rId5"/>
    <p:sldId id="276" r:id="rId6"/>
    <p:sldId id="277" r:id="rId7"/>
    <p:sldId id="296" r:id="rId8"/>
    <p:sldId id="281" r:id="rId9"/>
    <p:sldId id="275" r:id="rId10"/>
    <p:sldId id="257" r:id="rId11"/>
    <p:sldId id="258" r:id="rId12"/>
    <p:sldId id="259" r:id="rId13"/>
    <p:sldId id="260" r:id="rId14"/>
    <p:sldId id="261" r:id="rId15"/>
    <p:sldId id="262" r:id="rId16"/>
    <p:sldId id="263" r:id="rId17"/>
    <p:sldId id="264" r:id="rId18"/>
    <p:sldId id="265" r:id="rId19"/>
    <p:sldId id="293" r:id="rId20"/>
  </p:sldIdLst>
  <p:sldSz cx="9144000" cy="6858000" type="screen4x3"/>
  <p:notesSz cx="6761163" cy="988218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00"/>
    <a:srgbClr val="FF0066"/>
    <a:srgbClr val="5DE17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74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hdphoto1.wdp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30525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29050" y="0"/>
            <a:ext cx="2930525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9CAAB5-D280-46C7-9C1A-125C2E83FB46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57288" y="1235075"/>
            <a:ext cx="4446587" cy="33353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6275" y="4756150"/>
            <a:ext cx="5408613" cy="38909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86888"/>
            <a:ext cx="2930525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29050" y="9386888"/>
            <a:ext cx="2930525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386711-A652-4095-B787-FB5497659A0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14067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1386711-A652-4095-B787-FB5497659A06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355612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pattFill prst="pct25">
          <a:fgClr>
            <a:srgbClr val="5DE176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16.12.2024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mailto:kcmpchita@mail.ru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Рисунок 4"/>
          <p:cNvPicPr>
            <a:picLocks noChangeAspect="1"/>
          </p:cNvPicPr>
          <p:nvPr/>
        </p:nvPicPr>
        <p:blipFill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-34000"/>
                    </a14:imgEffect>
                    <a14:imgEffect>
                      <a14:colorTemperature colorTemp="11200"/>
                    </a14:imgEffect>
                    <a14:imgEffect>
                      <a14:brightnessContrast brigh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94140" y="4327522"/>
            <a:ext cx="3347864" cy="2530478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effectLst>
            <a:glow rad="139700">
              <a:schemeClr val="accent3">
                <a:lumMod val="60000"/>
                <a:lumOff val="40000"/>
                <a:alpha val="40000"/>
              </a:schemeClr>
            </a:glow>
          </a:effectLst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4379" y="2204864"/>
            <a:ext cx="7772400" cy="1470025"/>
          </a:xfrm>
        </p:spPr>
        <p:txBody>
          <a:bodyPr>
            <a:noAutofit/>
          </a:bodyPr>
          <a:lstStyle/>
          <a:p>
            <a:r>
              <a:rPr lang="ru-RU" sz="5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Отчет  службы медицинской профилактики </a:t>
            </a:r>
            <a:r>
              <a:rPr lang="en-US" sz="5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5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5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за 2024год</a:t>
            </a:r>
            <a:endParaRPr lang="ru-RU" sz="54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23528" y="260648"/>
            <a:ext cx="819410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b="1" dirty="0">
                <a:solidFill>
                  <a:srgbClr val="7030A0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Министерство здравоохранения Забайкальского края</a:t>
            </a:r>
            <a:br>
              <a:rPr lang="ru-RU" b="1" dirty="0">
                <a:solidFill>
                  <a:srgbClr val="7030A0"/>
                </a:solidFill>
                <a:latin typeface="Cambria" panose="02040503050406030204" pitchFamily="18" charset="0"/>
                <a:ea typeface="Cambria" panose="02040503050406030204" pitchFamily="18" charset="0"/>
              </a:rPr>
            </a:br>
            <a:r>
              <a:rPr lang="ru-RU" b="1" dirty="0">
                <a:solidFill>
                  <a:srgbClr val="7030A0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Краевой центр общественного здоровья и медицинской профилактики</a:t>
            </a:r>
            <a:br>
              <a:rPr lang="ru-RU" b="1" dirty="0">
                <a:solidFill>
                  <a:srgbClr val="7030A0"/>
                </a:solidFill>
                <a:latin typeface="Cambria" panose="02040503050406030204" pitchFamily="18" charset="0"/>
                <a:ea typeface="Cambria" panose="02040503050406030204" pitchFamily="18" charset="0"/>
              </a:rPr>
            </a:br>
            <a:endParaRPr lang="ru-RU" b="1" dirty="0">
              <a:solidFill>
                <a:srgbClr val="7030A0"/>
              </a:solidFill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11355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779912" y="188640"/>
            <a:ext cx="15814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Форма </a:t>
            </a:r>
            <a:r>
              <a:rPr lang="en-US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70</a:t>
            </a:r>
            <a:endParaRPr lang="ru-RU" b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755576" y="572355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4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1001</a:t>
            </a:r>
            <a:endParaRPr lang="ru-RU" sz="14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03343965"/>
              </p:ext>
            </p:extLst>
          </p:nvPr>
        </p:nvGraphicFramePr>
        <p:xfrm>
          <a:off x="683568" y="550035"/>
          <a:ext cx="8017451" cy="6226155"/>
        </p:xfrm>
        <a:graphic>
          <a:graphicData uri="http://schemas.openxmlformats.org/drawingml/2006/table">
            <a:tbl>
              <a:tblPr/>
              <a:tblGrid>
                <a:gridCol w="63995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9548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8201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59226"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5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Оснащение кабинета медицинской </a:t>
                      </a:r>
                      <a:r>
                        <a:rPr lang="ru-RU" sz="125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профилактики</a:t>
                      </a:r>
                    </a:p>
                    <a:p>
                      <a:pPr algn="ctr" fontAlgn="ctr"/>
                      <a:r>
                        <a:rPr lang="ru-RU" sz="125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(только то, что находится в К(О)МП или в фойе возле кабинета, по оборотной</a:t>
                      </a:r>
                      <a:r>
                        <a:rPr lang="ru-RU" sz="1250" b="1" i="0" u="none" strike="noStrike" baseline="0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 ведомости </a:t>
                      </a:r>
                      <a:r>
                        <a:rPr lang="ru-RU" sz="125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К(О)МП</a:t>
                      </a:r>
                      <a:r>
                        <a:rPr lang="ru-RU" sz="1250" b="1" i="0" u="none" strike="noStrike" baseline="0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)</a:t>
                      </a:r>
                      <a:endParaRPr lang="ru-RU" sz="1250" b="1" i="0" u="none" strike="noStrike" dirty="0">
                        <a:solidFill>
                          <a:srgbClr val="7030A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572"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064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№п/п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Наименование оборудования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Наличие, 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</a:t>
                      </a:r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оличество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, шт.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Тонометр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Экспресс -анализатор для определения общего холестерина в крови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Экспресс-анализатор для определения глюкозы в крови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67499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Анализатор окиси углерода  выдыхаемого воздуха с определением  карбоксигемоглобина (</a:t>
                      </a:r>
                      <a:r>
                        <a:rPr lang="ru-RU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смокелайзер</a:t>
                      </a:r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)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Тонометр портативный для измерения внутриглазного давления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Спирометр (портативный  с одноразовыми </a:t>
                      </a:r>
                      <a:r>
                        <a:rPr lang="ru-RU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мудштуками</a:t>
                      </a:r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)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Весы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Ростомер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9.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Секундомер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82696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10.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Комплект оборудования для наглядной пропаганды здорового образа жизни: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10.1.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Телевизор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10.2.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Видеопанель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10.3.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Количество видеофильмов (роликов),шт.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11.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Комплект наглядных пособий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12.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Персональный компьютер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67499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13.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Принтер или многофункциональное устройство: принтер- копировальный аппарат-  сканер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14.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Сантиметровая лента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15.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Кушетка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16.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Стол письменный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17.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Стулья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18.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Шкаф для документов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19.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Вешалка для одежды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20.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Процедурный столик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5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21.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Бактерицидная лампа переносная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6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22.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Контейнер для замачивания одноразовых мундштуков, тест- полосок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7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23.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Пульсоксиметр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8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24.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Множительная техника: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100" b="0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9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24.1.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Ксерокс черно-белый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0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24.2.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Ксерокс цветной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1"/>
                  </a:ext>
                </a:extLst>
              </a:tr>
              <a:tr h="133750"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25.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Мультимедийный блок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03628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39552" y="1052736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4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1200</a:t>
            </a:r>
            <a:endParaRPr lang="ru-RU" sz="14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39091203"/>
              </p:ext>
            </p:extLst>
          </p:nvPr>
        </p:nvGraphicFramePr>
        <p:xfrm>
          <a:off x="323528" y="764704"/>
          <a:ext cx="8300092" cy="3885386"/>
        </p:xfrm>
        <a:graphic>
          <a:graphicData uri="http://schemas.openxmlformats.org/drawingml/2006/table">
            <a:tbl>
              <a:tblPr/>
              <a:tblGrid>
                <a:gridCol w="508467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4429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7510">
                  <a:extLst>
                    <a:ext uri="{9D8B030D-6E8A-4147-A177-3AD203B41FA5}">
                      <a16:colId xmlns:a16="http://schemas.microsoft.com/office/drawing/2014/main" val="770710848"/>
                    </a:ext>
                  </a:extLst>
                </a:gridCol>
                <a:gridCol w="107180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7180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88032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16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Штаты </a:t>
                      </a:r>
                      <a:r>
                        <a:rPr lang="ru-RU" sz="16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специалистов медицинской</a:t>
                      </a:r>
                      <a:r>
                        <a:rPr lang="ru-RU" sz="1600" b="1" i="0" u="none" strike="noStrike" baseline="0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 профилактики</a:t>
                      </a:r>
                      <a:r>
                        <a:rPr lang="ru-RU" sz="16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16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на конец отчетного года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538"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4041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Наименование должностей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Число должностей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404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штатные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занятые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физ. лица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17211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Врачи (всего в МО)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Указываются </a:t>
                      </a:r>
                      <a:r>
                        <a:rPr lang="ru-RU" sz="12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17211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Средние мед. 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работники </a:t>
                      </a:r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(всего в 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МО -</a:t>
                      </a:r>
                      <a:r>
                        <a:rPr lang="ru-RU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медсестры, фельдшера)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все занятые</a:t>
                      </a:r>
                      <a:r>
                        <a:rPr lang="ru-RU" sz="1200" b="1" i="0" u="none" strike="noStrike" baseline="0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 ставки,</a:t>
                      </a:r>
                      <a:r>
                        <a:rPr lang="ru-RU" sz="12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17211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Врачи кабинета (отделения) медицинской профилактики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 </a:t>
                      </a:r>
                      <a:r>
                        <a:rPr lang="ru-RU" sz="12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в том числе</a:t>
                      </a:r>
                      <a:endParaRPr lang="ru-RU" sz="1200" b="1" i="0" u="none" strike="noStrike" dirty="0">
                        <a:solidFill>
                          <a:srgbClr val="7030A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32048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Средние мед работники кабинета (отделения) медицинской профилактики, всего: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0</a:t>
                      </a:r>
                      <a:endParaRPr lang="ru-RU" sz="1200" b="1" i="0" u="none" strike="noStrike" dirty="0" smtClean="0">
                        <a:solidFill>
                          <a:srgbClr val="FF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2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0</a:t>
                      </a:r>
                      <a:endParaRPr lang="ru-RU" sz="1200" b="1" i="0" u="none" strike="noStrike" dirty="0" smtClean="0">
                        <a:solidFill>
                          <a:srgbClr val="FF0000"/>
                        </a:solidFill>
                        <a:effectLst/>
                        <a:latin typeface="Times New Roman"/>
                      </a:endParaRPr>
                    </a:p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8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(Считает машина)</a:t>
                      </a:r>
                    </a:p>
                    <a:p>
                      <a:pPr algn="ctr" fontAlgn="ctr"/>
                      <a:endParaRPr lang="ru-RU" sz="1200" b="1" i="0" u="none" strike="noStrike" dirty="0">
                        <a:solidFill>
                          <a:srgbClr val="FF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0</a:t>
                      </a:r>
                      <a:endParaRPr lang="ru-RU" sz="1200" b="1" i="0" u="none" strike="noStrike" dirty="0">
                        <a:solidFill>
                          <a:srgbClr val="FF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22704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из них:  фельдшеры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 </a:t>
                      </a:r>
                      <a:r>
                        <a:rPr lang="ru-RU" sz="12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совместителями</a:t>
                      </a:r>
                    </a:p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22704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               медицинские сестры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22704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               акушерки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22704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              средний мед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. персонал </a:t>
                      </a:r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 высшим образованием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683568" y="5013176"/>
            <a:ext cx="7975260" cy="8925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300" b="1" u="sng" dirty="0" smtClean="0">
                <a:solidFill>
                  <a:srgbClr val="7030A0"/>
                </a:solidFill>
                <a:latin typeface="Segoe Print" pitchFamily="2" charset="0"/>
              </a:rPr>
              <a:t>Данные должны  соответствовать  </a:t>
            </a:r>
            <a:r>
              <a:rPr lang="ru-RU" sz="1300" b="1" u="sng" dirty="0" smtClean="0">
                <a:solidFill>
                  <a:srgbClr val="FF0000"/>
                </a:solidFill>
                <a:latin typeface="Segoe Print" pitchFamily="2" charset="0"/>
              </a:rPr>
              <a:t>таблице 1101 </a:t>
            </a:r>
            <a:r>
              <a:rPr lang="ru-RU" sz="1300" b="1" u="sng" dirty="0" err="1" smtClean="0">
                <a:solidFill>
                  <a:srgbClr val="FF0000"/>
                </a:solidFill>
                <a:latin typeface="Segoe Print" pitchFamily="2" charset="0"/>
              </a:rPr>
              <a:t>стр</a:t>
            </a:r>
            <a:r>
              <a:rPr lang="ru-RU" sz="1300" b="1" u="sng" dirty="0" smtClean="0">
                <a:solidFill>
                  <a:srgbClr val="FF0000"/>
                </a:solidFill>
                <a:latin typeface="Segoe Print" pitchFamily="2" charset="0"/>
              </a:rPr>
              <a:t> 1</a:t>
            </a:r>
            <a:r>
              <a:rPr lang="ru-RU" sz="1300" b="1" u="sng" dirty="0">
                <a:solidFill>
                  <a:srgbClr val="FF0000"/>
                </a:solidFill>
                <a:latin typeface="Segoe Print" pitchFamily="2" charset="0"/>
              </a:rPr>
              <a:t>,</a:t>
            </a:r>
            <a:r>
              <a:rPr lang="ru-RU" sz="1300" b="1" u="sng" dirty="0" smtClean="0">
                <a:solidFill>
                  <a:srgbClr val="FF0000"/>
                </a:solidFill>
                <a:latin typeface="Segoe Print" pitchFamily="2" charset="0"/>
              </a:rPr>
              <a:t> 151, </a:t>
            </a:r>
            <a:r>
              <a:rPr lang="en-US" sz="1300" b="1" u="sng" dirty="0" smtClean="0">
                <a:solidFill>
                  <a:srgbClr val="FF0000"/>
                </a:solidFill>
                <a:latin typeface="Segoe Print" pitchFamily="2" charset="0"/>
              </a:rPr>
              <a:t>156, 174, 212</a:t>
            </a:r>
            <a:r>
              <a:rPr lang="ru-RU" sz="1300" b="1" u="sng" dirty="0" smtClean="0">
                <a:solidFill>
                  <a:srgbClr val="FF0000"/>
                </a:solidFill>
                <a:latin typeface="Segoe Print" pitchFamily="2" charset="0"/>
              </a:rPr>
              <a:t> Ф</a:t>
            </a:r>
            <a:r>
              <a:rPr lang="en-US" sz="1300" b="1" u="sng" dirty="0" smtClean="0">
                <a:solidFill>
                  <a:srgbClr val="FF0000"/>
                </a:solidFill>
                <a:latin typeface="Segoe Print" pitchFamily="2" charset="0"/>
              </a:rPr>
              <a:t>N</a:t>
            </a:r>
            <a:r>
              <a:rPr lang="ru-RU" sz="1300" b="1" u="sng" dirty="0" smtClean="0">
                <a:solidFill>
                  <a:srgbClr val="FF0000"/>
                </a:solidFill>
                <a:latin typeface="Segoe Print" pitchFamily="2" charset="0"/>
              </a:rPr>
              <a:t>30</a:t>
            </a:r>
          </a:p>
          <a:p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Показывается число штатных и занятых должностей и </a:t>
            </a:r>
          </a:p>
          <a:p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физических лиц в соответствии со штатным расписанием.</a:t>
            </a:r>
          </a:p>
          <a:p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 Данные взять в отделе кадров и  у экономистов.</a:t>
            </a:r>
          </a:p>
        </p:txBody>
      </p:sp>
    </p:spTree>
    <p:extLst>
      <p:ext uri="{BB962C8B-B14F-4D97-AF65-F5344CB8AC3E}">
        <p14:creationId xmlns:p14="http://schemas.microsoft.com/office/powerpoint/2010/main" val="3058354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55576" y="980728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2001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4937378"/>
              </p:ext>
            </p:extLst>
          </p:nvPr>
        </p:nvGraphicFramePr>
        <p:xfrm>
          <a:off x="469996" y="1150007"/>
          <a:ext cx="8064895" cy="1869784"/>
        </p:xfrm>
        <a:graphic>
          <a:graphicData uri="http://schemas.openxmlformats.org/drawingml/2006/table">
            <a:tbl>
              <a:tblPr/>
              <a:tblGrid>
                <a:gridCol w="505270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0406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0406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0406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44016"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26421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Категория обучаемых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№ строки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Проведено занятий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Обучено человек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0746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Медицинские работники, всего из них: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0</a:t>
                      </a:r>
                      <a:endParaRPr lang="ru-RU" sz="1300" b="1" i="0" u="none" strike="noStrike" dirty="0">
                        <a:solidFill>
                          <a:srgbClr val="FF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1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0</a:t>
                      </a:r>
                      <a:endParaRPr lang="ru-RU" sz="1300" b="1" i="0" u="none" strike="noStrike" dirty="0">
                        <a:solidFill>
                          <a:srgbClr val="FF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0746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врачи</a:t>
                      </a:r>
                    </a:p>
                  </a:txBody>
                  <a:tcPr marL="17145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0746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средний медперсонал</a:t>
                      </a:r>
                    </a:p>
                  </a:txBody>
                  <a:tcPr marL="17145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0746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Немедицинские работники*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95661">
                <a:tc>
                  <a:txBody>
                    <a:bodyPr/>
                    <a:lstStyle/>
                    <a:p>
                      <a:pPr algn="l" fontAlgn="b"/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6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6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0746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*</a:t>
                      </a:r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Указать какие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431032" y="3289266"/>
            <a:ext cx="8712968" cy="25699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- Подлежат учету мероприятия, организованные и проведенные также органами здравоохранения или другими ведомствами, если в их проведении принимали участие специалисты кабинета (отделения) мед. профилактики, другие специалисты ЛПУ (</a:t>
            </a:r>
            <a:r>
              <a:rPr lang="ru-RU" sz="1300" b="1" dirty="0" err="1" smtClean="0">
                <a:solidFill>
                  <a:srgbClr val="7030A0"/>
                </a:solidFill>
                <a:latin typeface="Segoe Print" pitchFamily="2" charset="0"/>
              </a:rPr>
              <a:t>дерматовенеролог</a:t>
            </a:r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, нарколог, районный педиатр, акушер-гинеколог и т.д.). </a:t>
            </a:r>
          </a:p>
          <a:p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- Участие подразумевает проведение занятия, выступление с докладом, лекцией и т.п.</a:t>
            </a:r>
          </a:p>
          <a:p>
            <a:pPr marL="285750" indent="-285750">
              <a:buFontTx/>
              <a:buChar char="-"/>
            </a:pPr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Одним занятием считается любой одноразовый сбор (семинар, конференция и т.п.) независимо от численности участников и количества рассмотренных вопросов (прослушанных докладов). </a:t>
            </a:r>
          </a:p>
          <a:p>
            <a:pPr marL="285750" indent="-285750">
              <a:buFontTx/>
              <a:buChar char="-"/>
            </a:pPr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 К</a:t>
            </a:r>
            <a:r>
              <a:rPr lang="ru-RU" sz="1300" b="1" u="sng" dirty="0" smtClean="0">
                <a:solidFill>
                  <a:srgbClr val="7030A0"/>
                </a:solidFill>
                <a:latin typeface="Segoe Print" pitchFamily="2" charset="0"/>
              </a:rPr>
              <a:t>аждая отдельно прочитанная тема учитывается как занятие. При этом количество, охваченных обучением человек, учитывается только один раз по числу обучавшихся на данном цикле.</a:t>
            </a:r>
          </a:p>
          <a:p>
            <a:endParaRPr lang="ru-RU" dirty="0">
              <a:latin typeface="Segoe Print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419872" y="430790"/>
            <a:ext cx="21651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0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Обучение кадров</a:t>
            </a:r>
            <a:endParaRPr lang="ru-RU" sz="2000" b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157338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94162858"/>
              </p:ext>
            </p:extLst>
          </p:nvPr>
        </p:nvGraphicFramePr>
        <p:xfrm>
          <a:off x="251520" y="147934"/>
          <a:ext cx="8339211" cy="3964202"/>
        </p:xfrm>
        <a:graphic>
          <a:graphicData uri="http://schemas.openxmlformats.org/drawingml/2006/table">
            <a:tbl>
              <a:tblPr/>
              <a:tblGrid>
                <a:gridCol w="64807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5725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0123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672036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ru-RU" sz="18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Методическая работа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(2002)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Виды деятельности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№ строки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Количество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Подготовлено методических материалов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= </a:t>
                      </a:r>
                      <a:r>
                        <a:rPr lang="ru-RU" sz="1200" b="1" i="0" u="none" strike="noStrike" dirty="0" err="1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стр</a:t>
                      </a:r>
                      <a:r>
                        <a:rPr lang="ru-RU" sz="12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2+3+4</a:t>
                      </a:r>
                      <a:r>
                        <a:rPr lang="ru-RU" sz="12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 том числе для: медицинских работников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педагогов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прочих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расшифровать</a:t>
                      </a:r>
                      <a:r>
                        <a:rPr lang="ru-RU" sz="12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Разработано профилактических 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программ    (</a:t>
                      </a:r>
                      <a:r>
                        <a:rPr lang="ru-RU" sz="1100" b="0" i="0" u="none" strike="noStrike" dirty="0" err="1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дб</a:t>
                      </a:r>
                      <a:r>
                        <a:rPr lang="ru-RU" sz="1100" b="0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 утверждены приказом гл. врача. Предоставить копии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)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 том числе: компьютерных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Приобретено профилактических 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программ </a:t>
                      </a:r>
                      <a:r>
                        <a:rPr lang="ru-RU" sz="1200" b="0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(каких, где приобретены, сколько? Наименование) </a:t>
                      </a:r>
                      <a:endParaRPr lang="ru-RU" sz="1200" b="0" i="0" u="none" strike="noStrike" dirty="0">
                        <a:solidFill>
                          <a:srgbClr val="7030A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 том числе: компьютерных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Внедрено профилактических 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программ   </a:t>
                      </a:r>
                      <a:r>
                        <a:rPr lang="ru-RU" sz="1200" b="0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(из суммы  строк 5+7)</a:t>
                      </a:r>
                      <a:endParaRPr lang="ru-RU" sz="1200" b="0" i="0" u="none" strike="noStrike" dirty="0">
                        <a:solidFill>
                          <a:srgbClr val="7030A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98446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 том числе: компьютерных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Создано: видеофильмов и 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видеоклипов  (</a:t>
                      </a:r>
                      <a:r>
                        <a:rPr lang="ru-RU" sz="1200" b="0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если создавались – предоставить)</a:t>
                      </a:r>
                      <a:endParaRPr lang="ru-RU" sz="1200" b="0" i="0" u="none" strike="noStrike" dirty="0">
                        <a:solidFill>
                          <a:srgbClr val="7030A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12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аудиороликов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  </a:t>
                      </a:r>
                      <a:r>
                        <a:rPr lang="ru-RU" sz="1200" b="0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(если создавались –предоставить(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)</a:t>
                      </a:r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мультимедийных презентаций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7300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Дано методических </a:t>
                      </a:r>
                      <a:r>
                        <a:rPr lang="ru-RU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консультаций </a:t>
                      </a:r>
                      <a:r>
                        <a:rPr lang="ru-RU" sz="1100" b="0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(медработникам,</a:t>
                      </a:r>
                      <a:r>
                        <a:rPr lang="ru-RU" sz="1100" b="0" i="0" u="none" strike="noStrike" baseline="0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 немедицинским работникам, гражданам любого возраста)</a:t>
                      </a:r>
                      <a:endParaRPr lang="ru-RU" sz="1100" b="0" i="0" u="none" strike="noStrike" dirty="0">
                        <a:solidFill>
                          <a:srgbClr val="7030A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</a:tbl>
          </a:graphicData>
        </a:graphic>
      </p:graphicFrame>
      <p:sp>
        <p:nvSpPr>
          <p:cNvPr id="4" name="Прямоугольник 3"/>
          <p:cNvSpPr/>
          <p:nvPr/>
        </p:nvSpPr>
        <p:spPr>
          <a:xfrm>
            <a:off x="395536" y="4581128"/>
            <a:ext cx="8424936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Указывается </a:t>
            </a:r>
            <a:r>
              <a:rPr lang="ru-RU" sz="1300" b="1" dirty="0">
                <a:solidFill>
                  <a:srgbClr val="7030A0"/>
                </a:solidFill>
                <a:latin typeface="Segoe Print" pitchFamily="2" charset="0"/>
              </a:rPr>
              <a:t>количество методических  материалов (информационные письма </a:t>
            </a:r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лекционный </a:t>
            </a:r>
            <a:r>
              <a:rPr lang="ru-RU" sz="1300" b="1" dirty="0">
                <a:solidFill>
                  <a:srgbClr val="7030A0"/>
                </a:solidFill>
                <a:latin typeface="Segoe Print" pitchFamily="2" charset="0"/>
              </a:rPr>
              <a:t>материал для населения по профилактике заболеваний, </a:t>
            </a:r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проф</a:t>
            </a:r>
            <a:r>
              <a:rPr lang="ru-RU" sz="1300" b="1" dirty="0">
                <a:solidFill>
                  <a:srgbClr val="7030A0"/>
                </a:solidFill>
                <a:latin typeface="Segoe Print" pitchFamily="2" charset="0"/>
              </a:rPr>
              <a:t>. </a:t>
            </a:r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программы, </a:t>
            </a:r>
            <a:r>
              <a:rPr lang="ru-RU" sz="1300" b="1" dirty="0">
                <a:solidFill>
                  <a:srgbClr val="7030A0"/>
                </a:solidFill>
                <a:latin typeface="Segoe Print" pitchFamily="2" charset="0"/>
              </a:rPr>
              <a:t>видео- и </a:t>
            </a:r>
            <a:r>
              <a:rPr lang="ru-RU" sz="1300" b="1" dirty="0" err="1" smtClean="0">
                <a:solidFill>
                  <a:srgbClr val="7030A0"/>
                </a:solidFill>
                <a:latin typeface="Segoe Print" pitchFamily="2" charset="0"/>
              </a:rPr>
              <a:t>аудиоматероиалы</a:t>
            </a:r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 </a:t>
            </a:r>
            <a:r>
              <a:rPr lang="ru-RU" sz="1300" b="1" dirty="0">
                <a:solidFill>
                  <a:srgbClr val="7030A0"/>
                </a:solidFill>
                <a:latin typeface="Segoe Print" pitchFamily="2" charset="0"/>
              </a:rPr>
              <a:t>по вопросам организации, методике работы по профилактике заболеваний, </a:t>
            </a:r>
            <a:r>
              <a:rPr lang="ru-RU" sz="1300" b="1" dirty="0" smtClean="0">
                <a:solidFill>
                  <a:srgbClr val="7030A0"/>
                </a:solidFill>
                <a:latin typeface="Segoe Print" pitchFamily="2" charset="0"/>
              </a:rPr>
              <a:t>сценарии акций и т.д.).</a:t>
            </a:r>
          </a:p>
        </p:txBody>
      </p:sp>
    </p:spTree>
    <p:extLst>
      <p:ext uri="{BB962C8B-B14F-4D97-AF65-F5344CB8AC3E}">
        <p14:creationId xmlns:p14="http://schemas.microsoft.com/office/powerpoint/2010/main" val="745741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41356043"/>
              </p:ext>
            </p:extLst>
          </p:nvPr>
        </p:nvGraphicFramePr>
        <p:xfrm>
          <a:off x="539554" y="332656"/>
          <a:ext cx="7920879" cy="3627120"/>
        </p:xfrm>
        <a:graphic>
          <a:graphicData uri="http://schemas.openxmlformats.org/drawingml/2006/table">
            <a:tbl>
              <a:tblPr/>
              <a:tblGrid>
                <a:gridCol w="43924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6049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3565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96145">
                  <a:extLst>
                    <a:ext uri="{9D8B030D-6E8A-4147-A177-3AD203B41FA5}">
                      <a16:colId xmlns:a16="http://schemas.microsoft.com/office/drawing/2014/main" val="3525443943"/>
                    </a:ext>
                  </a:extLst>
                </a:gridCol>
              </a:tblGrid>
              <a:tr h="244404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1800" b="1" i="0" u="none" strike="noStrike" dirty="0" smtClean="0">
                          <a:solidFill>
                            <a:schemeClr val="tx2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16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Социологические исследования </a:t>
                      </a:r>
                    </a:p>
                    <a:p>
                      <a:pPr algn="ctr" fontAlgn="b"/>
                      <a:r>
                        <a:rPr lang="ru-RU" sz="16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(</a:t>
                      </a:r>
                      <a:r>
                        <a:rPr lang="ru-RU" sz="12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предоставить приказ о проведении социологического</a:t>
                      </a:r>
                      <a:r>
                        <a:rPr lang="ru-RU" sz="1200" b="1" i="0" u="none" strike="noStrike" baseline="0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 исследования </a:t>
                      </a:r>
                      <a:r>
                        <a:rPr lang="ru-RU" sz="1200" b="1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его тема, количество респондентов) </a:t>
                      </a:r>
                      <a:endParaRPr lang="ru-RU" sz="1200" b="1" i="0" u="none" strike="noStrike" dirty="0">
                        <a:solidFill>
                          <a:srgbClr val="7030A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(2003)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8111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Виды исследований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№ строки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количество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811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исследований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респондентов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62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Изучение распространенности поведенческих факторов риска неинфекционных заболеваний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 том числе среди молодежи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62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Изучение информированности населения о факторах риска неинфекционных заболеваний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1" i="0" u="none" strike="noStrike" dirty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 том числе:  артериальной гипертонии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курения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низкой физической активности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нерационального питания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гиперхолестеринемии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ожирения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Изучение санитарной культуры населения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Прочие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38111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ИТОГО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</a:tbl>
          </a:graphicData>
        </a:graphic>
      </p:graphicFrame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7633434"/>
              </p:ext>
            </p:extLst>
          </p:nvPr>
        </p:nvGraphicFramePr>
        <p:xfrm>
          <a:off x="539554" y="3959776"/>
          <a:ext cx="8034909" cy="2644140"/>
        </p:xfrm>
        <a:graphic>
          <a:graphicData uri="http://schemas.openxmlformats.org/drawingml/2006/table">
            <a:tbl>
              <a:tblPr/>
              <a:tblGrid>
                <a:gridCol w="35648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5835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3149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8015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38125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ru-RU" sz="16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Издательская деятельность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(3000)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0005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Наглядные материалы для населения (буклеты, листовки, памятки)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№ строки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Количество наименований, тиражированных в мед.организации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Тираж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профилактике злоупотребления алкоголем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профилактике табакокурения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профилактике наркомании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профилактике неинфекционных заболеваний 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профилактике инфекционных заболеваний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охране здоровья матери и ребенка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здоровому образу жизни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прочим темам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l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ВСЕГО: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9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5169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51520" y="188640"/>
            <a:ext cx="18473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5122217"/>
              </p:ext>
            </p:extLst>
          </p:nvPr>
        </p:nvGraphicFramePr>
        <p:xfrm>
          <a:off x="971599" y="908720"/>
          <a:ext cx="6984776" cy="2952330"/>
        </p:xfrm>
        <a:graphic>
          <a:graphicData uri="http://schemas.openxmlformats.org/drawingml/2006/table">
            <a:tbl>
              <a:tblPr/>
              <a:tblGrid>
                <a:gridCol w="45870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1969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780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88796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6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Реализация профилактических программ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10589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(4000)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6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6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10589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Наименование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№ строки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Количество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10589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Реализуемые профилактические программы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10589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 </a:t>
                      </a:r>
                      <a:r>
                        <a:rPr lang="ru-RU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т.ч</a:t>
                      </a:r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. федеральные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10589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региональные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10589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муниципальные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671610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1747582"/>
              </p:ext>
            </p:extLst>
          </p:nvPr>
        </p:nvGraphicFramePr>
        <p:xfrm>
          <a:off x="107505" y="711208"/>
          <a:ext cx="8712955" cy="5689026"/>
        </p:xfrm>
        <a:graphic>
          <a:graphicData uri="http://schemas.openxmlformats.org/drawingml/2006/table">
            <a:tbl>
              <a:tblPr/>
              <a:tblGrid>
                <a:gridCol w="25922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354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507748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</a:tblGrid>
              <a:tr h="567076">
                <a:tc gridSpan="3">
                  <a:txBody>
                    <a:bodyPr/>
                    <a:lstStyle/>
                    <a:p>
                      <a:pPr algn="ctr" fontAlgn="b"/>
                      <a:endParaRPr lang="ru-RU" sz="9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1300"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(5000)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8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8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7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9440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Наименование мероприятий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№ строки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Передачи по телевидению 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Передачи по радио 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Публикации в прессе 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Размещено материалов на сайте  медицинской  организации 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Размещено материалов в социальных сетях 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Трансляций по внутренней радиоточке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Видеодемонстраций</a:t>
                      </a:r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Организовано или принято участие в работе "Горячей линии"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Организовано или принято участие в работе "Круглых столов"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Оформлено стендов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Тиражировано раздаточного материала, кол-во экз.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Сердечно-сосудистые заболевания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Онкозаболевания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Профилактика заболеваний полости рта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Репродуктивное здоровье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25843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Профилактика чрезмерного потребления алкоголя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Профилактика табакокурения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Профилактика употребления наркотиков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Правильное питание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Грудное вскармливание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Профилактические прививки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b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Профилактика гиподинамии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488765">
                <a:tc>
                  <a:txBody>
                    <a:bodyPr/>
                    <a:lstStyle/>
                    <a:p>
                      <a:pPr algn="l" fontAlgn="b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Профилактика инфекционных заболеваний (грипп, клещевой энцефалит, </a:t>
                      </a:r>
                      <a:r>
                        <a:rPr lang="ru-RU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ОКИ, </a:t>
                      </a:r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туберкулез, ВИЧ, ИППП и т.д.)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25843">
                <a:tc>
                  <a:txBody>
                    <a:bodyPr/>
                    <a:lstStyle/>
                    <a:p>
                      <a:pPr algn="l" fontAlgn="b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Профилактика эндокринных заболеваний (СД, щитовидная железа)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42552">
                <a:tc>
                  <a:txBody>
                    <a:bodyPr/>
                    <a:lstStyle/>
                    <a:p>
                      <a:pPr algn="l" fontAlgn="b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Прочие темы (личная гигиена, травматизм, солнечные ожоги, обморожения и т.д.)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62922">
                <a:tc>
                  <a:txBody>
                    <a:bodyPr/>
                    <a:lstStyle/>
                    <a:p>
                      <a:pPr algn="l" fontAlgn="b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ВСЕГО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8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707904" y="260648"/>
            <a:ext cx="1758815" cy="61555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 smtClean="0">
                <a:solidFill>
                  <a:srgbClr val="7030A0"/>
                </a:solidFill>
                <a:latin typeface="Times New Roman"/>
              </a:rPr>
              <a:t>Массовая работа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934644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5622435"/>
              </p:ext>
            </p:extLst>
          </p:nvPr>
        </p:nvGraphicFramePr>
        <p:xfrm>
          <a:off x="171392" y="476672"/>
          <a:ext cx="8793097" cy="5867400"/>
        </p:xfrm>
        <a:graphic>
          <a:graphicData uri="http://schemas.openxmlformats.org/drawingml/2006/table">
            <a:tbl>
              <a:tblPr/>
              <a:tblGrid>
                <a:gridCol w="55335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8222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378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3939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7417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ru-RU" sz="16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Гигиеническое обучение населения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(6000)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9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9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9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3634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Категория обучаемых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№ строки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Проведено занятий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Обучено человек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Лекторий «Твое здоровье» всего, в том числе для:  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1.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Школьников 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1.1.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*</a:t>
                      </a:r>
                      <a:endParaRPr lang="ru-RU" sz="1400" b="0" i="0" u="none" strike="noStrike" dirty="0">
                        <a:solidFill>
                          <a:srgbClr val="FF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7093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Студентов учреждений среднего профессионального образования (колледжи, техникумы)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1.2.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 * </a:t>
                      </a:r>
                      <a:r>
                        <a:rPr lang="ru-RU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Студентов учреждений высшего профессионального образования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1.3.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*</a:t>
                      </a:r>
                      <a:endParaRPr lang="ru-RU" sz="1400" b="0" i="0" u="none" strike="noStrike" dirty="0">
                        <a:solidFill>
                          <a:srgbClr val="FF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Работников предприятий, учреждений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1.4.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Пациентов  круглосуточного стационара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1.5.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*</a:t>
                      </a:r>
                      <a:r>
                        <a:rPr lang="ru-RU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Пациентов дневного стационара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1.6.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 smtClean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*</a:t>
                      </a:r>
                      <a:r>
                        <a:rPr lang="ru-RU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«Школа материнства» в женской консультации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Кабинет здорового ребенка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1" i="0" u="none" strike="noStrike" dirty="0" err="1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Нозологически</a:t>
                      </a:r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ориентированные школы для пациентов: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4.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chemeClr val="tx1"/>
                          </a:solidFill>
                          <a:effectLst/>
                          <a:latin typeface="Times New Roman"/>
                        </a:rPr>
                        <a:t>с сахарным диабетом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 dirty="0">
                          <a:solidFill>
                            <a:schemeClr val="tx1"/>
                          </a:solidFill>
                          <a:effectLst/>
                          <a:latin typeface="Times New Roman"/>
                        </a:rPr>
                        <a:t>4.1.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= Ф№30, т4809,  стр10</a:t>
                      </a:r>
                      <a:r>
                        <a:rPr lang="ru-RU" sz="1000" b="0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 артериальной гипертензией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4.2.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= Ф№30, т4809,  </a:t>
                      </a:r>
                      <a:r>
                        <a:rPr lang="ru-RU" sz="1000" b="1" i="0" u="none" strike="noStrike" dirty="0" err="1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стр</a:t>
                      </a:r>
                      <a:r>
                        <a:rPr lang="ru-RU" sz="10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7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 бронхиальной  астмой и хронической обструктивной болезнью легких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4.3.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= Ф№30, т4809,  </a:t>
                      </a:r>
                      <a:r>
                        <a:rPr lang="ru-RU" sz="1000" b="1" i="0" u="none" strike="noStrike" dirty="0" err="1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стр</a:t>
                      </a:r>
                      <a:r>
                        <a:rPr lang="ru-RU" sz="10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9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 ишемической болезнью сердца и перенесших острый инфаркт миокарда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4.4.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 = Ф№30, т4809,   </a:t>
                      </a:r>
                      <a:r>
                        <a:rPr lang="ru-RU" sz="1000" b="1" i="0" u="none" strike="noStrike" dirty="0" err="1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стр</a:t>
                      </a:r>
                      <a:r>
                        <a:rPr lang="ru-RU" sz="1000" b="1" i="0" u="none" strike="noStrike" baseline="0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12</a:t>
                      </a:r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07093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перенесших острое нарушение мозгового кровообращения (и их родственников)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4.5.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  = Ф№30, т4809,  </a:t>
                      </a:r>
                      <a:r>
                        <a:rPr lang="ru-RU" sz="1000" b="1" i="0" u="none" strike="noStrike" dirty="0" err="1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стр</a:t>
                      </a:r>
                      <a:r>
                        <a:rPr lang="ru-RU" sz="1000" b="1" i="0" u="none" strike="noStrike" baseline="0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13</a:t>
                      </a:r>
                      <a:endParaRPr lang="ru-RU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  <a:p>
                      <a:pPr algn="ctr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Прочие школы: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5.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отказа от табакокурения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5.1.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неотложных состояний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5.2.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высокого сердечно сосудистого риска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5.3.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школа здорового образа жизни в центрах здоровья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5.4.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ДругиеР</a:t>
                      </a:r>
                      <a:r>
                        <a:rPr lang="ru-RU" sz="1100" b="0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(расшифровать. Сюда же школа по питанию из Ф68 ,</a:t>
                      </a:r>
                      <a:r>
                        <a:rPr lang="ru-RU" sz="1100" b="0" i="0" u="none" strike="noStrike" dirty="0" err="1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таб</a:t>
                      </a:r>
                      <a:r>
                        <a:rPr lang="ru-RU" sz="1100" b="0" i="0" u="none" strike="noStrike" dirty="0" smtClean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 2001. гр7, стр5)</a:t>
                      </a:r>
                      <a:endParaRPr lang="ru-RU" sz="1100" b="0" i="0" u="none" strike="noStrike" dirty="0">
                        <a:solidFill>
                          <a:srgbClr val="7030A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5.5</a:t>
                      </a:r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Профилактическое консультирование в ходе массовых акций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Х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  <a:tr h="15354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ИТОГО</a:t>
                      </a:r>
                      <a:r>
                        <a:rPr lang="ru-RU" sz="13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: (=</a:t>
                      </a:r>
                      <a:r>
                        <a:rPr lang="ru-RU" sz="1300" b="1" i="0" u="none" strike="noStrike" dirty="0" err="1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стр</a:t>
                      </a:r>
                      <a:r>
                        <a:rPr lang="ru-RU" sz="13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1 +стр2+3+стр</a:t>
                      </a:r>
                      <a:r>
                        <a:rPr lang="ru-RU" sz="1300" b="1" i="0" u="none" strike="noStrike" baseline="0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4+стр5+стр 6)</a:t>
                      </a:r>
                      <a:endParaRPr lang="ru-RU" sz="1300" b="1" i="0" u="none" strike="noStrike" dirty="0">
                        <a:solidFill>
                          <a:srgbClr val="C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7.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dirty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0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300" b="1" i="0" u="none" strike="noStrike" baseline="0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13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=</a:t>
                      </a:r>
                      <a:r>
                        <a:rPr lang="ru-RU" sz="10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Ф30, таб4809 стр1, гр3</a:t>
                      </a:r>
                      <a:endParaRPr lang="ru-RU" sz="1000" b="1" i="0" u="none" strike="noStrike" dirty="0">
                        <a:solidFill>
                          <a:srgbClr val="C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5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171392" y="6315039"/>
            <a:ext cx="7491153" cy="6078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150" b="1" dirty="0" smtClean="0">
                <a:solidFill>
                  <a:srgbClr val="FF0000"/>
                </a:solidFill>
                <a:latin typeface="Segoe Print" pitchFamily="2" charset="0"/>
              </a:rPr>
              <a:t>*</a:t>
            </a:r>
            <a:r>
              <a:rPr lang="ru-RU" sz="1150" b="1" dirty="0" smtClean="0">
                <a:solidFill>
                  <a:srgbClr val="7030A0"/>
                </a:solidFill>
                <a:latin typeface="Segoe Print" pitchFamily="2" charset="0"/>
              </a:rPr>
              <a:t> Гр 4 по </a:t>
            </a:r>
            <a:r>
              <a:rPr lang="ru-RU" sz="1150" b="1" dirty="0" err="1" smtClean="0">
                <a:solidFill>
                  <a:srgbClr val="7030A0"/>
                </a:solidFill>
                <a:latin typeface="Segoe Print" pitchFamily="2" charset="0"/>
              </a:rPr>
              <a:t>стр</a:t>
            </a:r>
            <a:r>
              <a:rPr lang="ru-RU" sz="1150" b="1" dirty="0" smtClean="0">
                <a:solidFill>
                  <a:srgbClr val="7030A0"/>
                </a:solidFill>
                <a:latin typeface="Segoe Print" pitchFamily="2" charset="0"/>
              </a:rPr>
              <a:t> 1.1-.13 </a:t>
            </a:r>
            <a:r>
              <a:rPr lang="ru-RU" sz="1150" b="1" dirty="0" err="1" smtClean="0">
                <a:solidFill>
                  <a:srgbClr val="7030A0"/>
                </a:solidFill>
                <a:latin typeface="Segoe Print" pitchFamily="2" charset="0"/>
              </a:rPr>
              <a:t>д.б</a:t>
            </a:r>
            <a:r>
              <a:rPr lang="ru-RU" sz="1150" b="1" dirty="0" smtClean="0">
                <a:solidFill>
                  <a:srgbClr val="7030A0"/>
                </a:solidFill>
                <a:latin typeface="Segoe Print" pitchFamily="2" charset="0"/>
              </a:rPr>
              <a:t>. =, либо меньше  количества проживающих в районе обслуживания.</a:t>
            </a:r>
          </a:p>
          <a:p>
            <a:r>
              <a:rPr lang="ru-RU" sz="1150" b="1" dirty="0" smtClean="0">
                <a:solidFill>
                  <a:srgbClr val="FF0000"/>
                </a:solidFill>
                <a:latin typeface="Segoe Print" pitchFamily="2" charset="0"/>
              </a:rPr>
              <a:t>*</a:t>
            </a:r>
            <a:r>
              <a:rPr lang="ru-RU" sz="1150" b="1" dirty="0" smtClean="0">
                <a:solidFill>
                  <a:srgbClr val="7030A0"/>
                </a:solidFill>
                <a:latin typeface="Segoe Print" pitchFamily="2" charset="0"/>
              </a:rPr>
              <a:t> Гр </a:t>
            </a:r>
            <a:r>
              <a:rPr lang="ru-RU" sz="1150" b="1" dirty="0">
                <a:solidFill>
                  <a:srgbClr val="7030A0"/>
                </a:solidFill>
                <a:latin typeface="Segoe Print" pitchFamily="2" charset="0"/>
              </a:rPr>
              <a:t>4 по </a:t>
            </a:r>
            <a:r>
              <a:rPr lang="ru-RU" sz="1150" b="1" dirty="0" err="1">
                <a:solidFill>
                  <a:srgbClr val="7030A0"/>
                </a:solidFill>
                <a:latin typeface="Segoe Print" pitchFamily="2" charset="0"/>
              </a:rPr>
              <a:t>стр</a:t>
            </a:r>
            <a:r>
              <a:rPr lang="ru-RU" sz="1150" b="1" dirty="0">
                <a:solidFill>
                  <a:srgbClr val="7030A0"/>
                </a:solidFill>
                <a:latin typeface="Segoe Print" pitchFamily="2" charset="0"/>
              </a:rPr>
              <a:t> </a:t>
            </a:r>
            <a:r>
              <a:rPr lang="ru-RU" sz="1150" b="1" dirty="0" smtClean="0">
                <a:solidFill>
                  <a:srgbClr val="7030A0"/>
                </a:solidFill>
                <a:latin typeface="Segoe Print" pitchFamily="2" charset="0"/>
              </a:rPr>
              <a:t>1.5-.16 </a:t>
            </a:r>
            <a:r>
              <a:rPr lang="ru-RU" sz="1150" b="1" dirty="0" err="1" smtClean="0">
                <a:solidFill>
                  <a:srgbClr val="7030A0"/>
                </a:solidFill>
                <a:latin typeface="Segoe Print" pitchFamily="2" charset="0"/>
              </a:rPr>
              <a:t>д.б</a:t>
            </a:r>
            <a:r>
              <a:rPr lang="ru-RU" sz="1150" b="1" dirty="0" smtClean="0">
                <a:solidFill>
                  <a:srgbClr val="7030A0"/>
                </a:solidFill>
                <a:latin typeface="Segoe Print" pitchFamily="2" charset="0"/>
              </a:rPr>
              <a:t>. </a:t>
            </a:r>
            <a:r>
              <a:rPr lang="ru-RU" sz="1150" b="1" dirty="0">
                <a:solidFill>
                  <a:srgbClr val="7030A0"/>
                </a:solidFill>
                <a:latin typeface="Segoe Print" pitchFamily="2" charset="0"/>
              </a:rPr>
              <a:t>=, либо меньше  количества </a:t>
            </a:r>
            <a:r>
              <a:rPr lang="ru-RU" sz="1150" b="1" dirty="0" smtClean="0">
                <a:solidFill>
                  <a:srgbClr val="7030A0"/>
                </a:solidFill>
                <a:latin typeface="Segoe Print" pitchFamily="2" charset="0"/>
              </a:rPr>
              <a:t>выписанных больных.</a:t>
            </a:r>
            <a:endParaRPr lang="ru-RU" sz="1150" b="1" dirty="0">
              <a:solidFill>
                <a:srgbClr val="7030A0"/>
              </a:solidFill>
              <a:latin typeface="Segoe Print" pitchFamily="2" charset="0"/>
            </a:endParaRPr>
          </a:p>
          <a:p>
            <a:endParaRPr lang="ru-RU" sz="1050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52401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8029271"/>
              </p:ext>
            </p:extLst>
          </p:nvPr>
        </p:nvGraphicFramePr>
        <p:xfrm>
          <a:off x="251520" y="332656"/>
          <a:ext cx="8640960" cy="5844189"/>
        </p:xfrm>
        <a:graphic>
          <a:graphicData uri="http://schemas.openxmlformats.org/drawingml/2006/table">
            <a:tbl>
              <a:tblPr/>
              <a:tblGrid>
                <a:gridCol w="35283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475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5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83326">
                <a:tc gridSpan="7">
                  <a:txBody>
                    <a:bodyPr/>
                    <a:lstStyle/>
                    <a:p>
                      <a:pPr algn="ctr" fontAlgn="b"/>
                      <a:r>
                        <a:rPr lang="ru-RU" sz="1600" b="1" i="0" u="none" strike="noStrike" dirty="0">
                          <a:solidFill>
                            <a:srgbClr val="7030A0"/>
                          </a:solidFill>
                          <a:effectLst/>
                          <a:latin typeface="Times New Roman"/>
                        </a:rPr>
                        <a:t>Источники финансирования (тыс. руб.)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53994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tx2"/>
                          </a:solidFill>
                          <a:effectLst/>
                          <a:latin typeface="Times New Roman"/>
                        </a:rPr>
                        <a:t>(7000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ru-RU" dirty="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ru-RU" sz="9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9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9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9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9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1589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Наименование источника </a:t>
                      </a:r>
                      <a:endParaRPr lang="ru-RU" sz="1400" b="1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  <a:p>
                      <a:pPr algn="ctr" fontAlgn="ctr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финансирования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№ строки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ctr" fontAlgn="ctr"/>
                      <a:endParaRPr lang="ru-RU" sz="16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Количество средств, полученных на профилактическую работу с населением и гигиеническое воспитание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6997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Планирова</a:t>
                      </a:r>
                      <a:endParaRPr lang="ru-RU" sz="1400" b="1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  <a:p>
                      <a:pPr algn="ctr" fontAlgn="ctr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лось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фактически получено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 целевые программы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договорные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53994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Бюджет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6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53994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Фонды ОМС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6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53994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Платные услуги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6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53994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Спонсоры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6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53994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Прочие        (расшифровать)</a:t>
                      </a:r>
                      <a:endParaRPr lang="ru-RU" sz="1400" b="1" i="0" u="none" strike="noStrike" dirty="0">
                        <a:solidFill>
                          <a:srgbClr val="C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6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53994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ВСЕГО  </a:t>
                      </a:r>
                      <a:r>
                        <a:rPr lang="ru-RU" sz="14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= </a:t>
                      </a:r>
                      <a:r>
                        <a:rPr lang="ru-RU" sz="1400" b="1" i="0" u="none" strike="noStrike" dirty="0" err="1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стр</a:t>
                      </a:r>
                      <a:r>
                        <a:rPr lang="ru-RU" sz="1400" b="1" i="0" u="none" strike="noStrike" dirty="0" smtClean="0">
                          <a:solidFill>
                            <a:srgbClr val="C00000"/>
                          </a:solidFill>
                          <a:effectLst/>
                          <a:latin typeface="Times New Roman"/>
                        </a:rPr>
                        <a:t> 1+2+3+4+5  по граф  3,4,5,6</a:t>
                      </a:r>
                      <a:endParaRPr lang="ru-RU" sz="1400" b="1" i="0" u="none" strike="noStrike" dirty="0">
                        <a:solidFill>
                          <a:srgbClr val="C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ru-RU" sz="16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6661">
                <a:tc>
                  <a:txBody>
                    <a:bodyPr/>
                    <a:lstStyle/>
                    <a:p>
                      <a:pPr algn="l" fontAlgn="b"/>
                      <a:endParaRPr lang="ru-RU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ru-RU" sz="1400"/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ru-RU" sz="16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81589">
                <a:tc gridSpan="3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Руководитель организации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_____________________________________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___________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53994">
                <a:tc gridSpan="2"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(ФИО)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(подпись)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46661">
                <a:tc rowSpan="3" gridSpan="3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Должностное лицо, ответственное за составление формы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46661">
                <a:tc gridSpan="3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81589">
                <a:tc gridSpan="3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_____________________________________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___________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46661">
                <a:tc gridSpan="2"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(должность, ФИО)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(подпись)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46661">
                <a:tc gridSpan="2"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153994">
                <a:tc rowSpan="2" gridSpan="3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Номер контактного телефона/факса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153994">
                <a:tc gridSpan="3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__________________________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153994">
                <a:tc gridSpan="2"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153994">
                <a:tc gridSpan="3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Дата составления документа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«___»_______________20</a:t>
                      </a:r>
                      <a:r>
                        <a:rPr lang="ru-R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___г.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146661">
                <a:tc gridSpan="2">
                  <a:txBody>
                    <a:bodyPr/>
                    <a:lstStyle/>
                    <a:p>
                      <a:pPr algn="l" fontAlgn="b"/>
                      <a:endParaRPr lang="ru-RU" sz="14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4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4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4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4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13749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619672" y="476672"/>
            <a:ext cx="698242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48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Благодарю за внимание.</a:t>
            </a:r>
            <a:endParaRPr lang="ru-RU" sz="48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376795" y="2967335"/>
            <a:ext cx="8390437" cy="2308324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4800" b="1" cap="none" spc="0" dirty="0" smtClean="0">
                <a:ln w="12700">
                  <a:solidFill>
                    <a:schemeClr val="accent1"/>
                  </a:solidFill>
                  <a:prstDash val="solid"/>
                </a:ln>
                <a:solidFill>
                  <a:srgbClr val="FF0066"/>
                </a:solidFill>
                <a:effectLst>
                  <a:outerShdw dist="38100" dir="2640000" algn="bl" rotWithShape="0">
                    <a:schemeClr val="accent1"/>
                  </a:outerShdw>
                </a:effectLst>
                <a:latin typeface="Bookman Old Style" panose="02050604050505020204" pitchFamily="18" charset="0"/>
              </a:rPr>
              <a:t>С Рождеством! </a:t>
            </a:r>
          </a:p>
          <a:p>
            <a:pPr algn="ctr"/>
            <a:r>
              <a:rPr lang="ru-RU" sz="4800" b="1" cap="none" spc="0" dirty="0" smtClean="0">
                <a:ln w="12700">
                  <a:solidFill>
                    <a:schemeClr val="accent1"/>
                  </a:solidFill>
                  <a:prstDash val="solid"/>
                </a:ln>
                <a:solidFill>
                  <a:srgbClr val="FF0066"/>
                </a:solidFill>
                <a:effectLst>
                  <a:outerShdw dist="38100" dir="2640000" algn="bl" rotWithShape="0">
                    <a:schemeClr val="accent1"/>
                  </a:outerShdw>
                </a:effectLst>
                <a:latin typeface="Bookman Old Style" panose="02050604050505020204" pitchFamily="18" charset="0"/>
              </a:rPr>
              <a:t>С Наступающим </a:t>
            </a:r>
          </a:p>
          <a:p>
            <a:pPr algn="ctr"/>
            <a:r>
              <a:rPr lang="ru-RU" sz="4800" b="1" cap="none" spc="0" dirty="0" smtClean="0">
                <a:ln w="12700">
                  <a:solidFill>
                    <a:schemeClr val="accent1"/>
                  </a:solidFill>
                  <a:prstDash val="solid"/>
                </a:ln>
                <a:solidFill>
                  <a:srgbClr val="FF0066"/>
                </a:solidFill>
                <a:effectLst>
                  <a:outerShdw dist="38100" dir="2640000" algn="bl" rotWithShape="0">
                    <a:schemeClr val="accent1"/>
                  </a:outerShdw>
                </a:effectLst>
                <a:latin typeface="Bookman Old Style" panose="02050604050505020204" pitchFamily="18" charset="0"/>
              </a:rPr>
              <a:t>Новым Годом, коллеги !</a:t>
            </a:r>
            <a:endParaRPr lang="ru-RU" sz="4800" b="1" cap="none" spc="0" dirty="0">
              <a:ln w="12700">
                <a:solidFill>
                  <a:schemeClr val="accent1"/>
                </a:solidFill>
                <a:prstDash val="solid"/>
              </a:ln>
              <a:solidFill>
                <a:srgbClr val="FF0066"/>
              </a:solidFill>
              <a:effectLst>
                <a:outerShdw dist="38100" dir="2640000" algn="bl" rotWithShape="0">
                  <a:schemeClr val="accent1"/>
                </a:outerShdw>
              </a:effectLst>
              <a:latin typeface="Bookman Old Style" panose="02050604050505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489047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9144000" cy="6858000"/>
          </a:xfrm>
          <a:noFill/>
          <a:effectLst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just" eaLnBrk="1" hangingPunct="1">
              <a:buNone/>
              <a:defRPr/>
            </a:pPr>
            <a:r>
              <a:rPr lang="ru-RU" sz="2000" b="1" dirty="0" smtClean="0">
                <a:solidFill>
                  <a:schemeClr val="accent4">
                    <a:lumMod val="10000"/>
                  </a:schemeClr>
                </a:solidFill>
                <a:effectLst/>
                <a:latin typeface="+mj-lt"/>
              </a:rPr>
              <a:t>     </a:t>
            </a:r>
          </a:p>
          <a:p>
            <a:pPr algn="ctr" eaLnBrk="1" hangingPunct="1">
              <a:buNone/>
              <a:defRPr/>
            </a:pPr>
            <a:r>
              <a:rPr lang="ru-RU" sz="2000" b="1" dirty="0">
                <a:solidFill>
                  <a:schemeClr val="accent4">
                    <a:lumMod val="10000"/>
                  </a:schemeClr>
                </a:solidFill>
                <a:effectLst/>
                <a:latin typeface="+mj-lt"/>
              </a:rPr>
              <a:t> </a:t>
            </a:r>
            <a:r>
              <a:rPr lang="ru-RU" sz="2000" b="1" dirty="0" smtClean="0">
                <a:solidFill>
                  <a:schemeClr val="accent4">
                    <a:lumMod val="10000"/>
                  </a:schemeClr>
                </a:solidFill>
                <a:effectLst/>
                <a:latin typeface="+mj-lt"/>
              </a:rPr>
              <a:t>    </a:t>
            </a:r>
            <a:endParaRPr lang="ru-RU" sz="2000" b="1" dirty="0" smtClean="0">
              <a:solidFill>
                <a:srgbClr val="7030A0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indent="0" eaLnBrk="1" hangingPunct="1">
              <a:buNone/>
              <a:defRPr/>
            </a:pPr>
            <a:endParaRPr lang="ru-RU" sz="2000" b="1" dirty="0" smtClean="0">
              <a:solidFill>
                <a:schemeClr val="tx2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indent="0" eaLnBrk="1" hangingPunct="1">
              <a:buNone/>
              <a:defRPr/>
            </a:pPr>
            <a:endParaRPr lang="ru-RU" sz="20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 eaLnBrk="1" hangingPunct="1">
              <a:buNone/>
              <a:defRPr/>
            </a:pPr>
            <a:endParaRPr lang="ru-RU" sz="2000" b="1" dirty="0" smtClean="0">
              <a:solidFill>
                <a:schemeClr val="tx2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indent="0" eaLnBrk="1" hangingPunct="1">
              <a:buNone/>
              <a:defRPr/>
            </a:pPr>
            <a:r>
              <a:rPr lang="ru-RU" sz="2000" b="1" dirty="0" smtClean="0">
                <a:solidFill>
                  <a:schemeClr val="tx2"/>
                </a:solidFill>
                <a:effectLst/>
                <a:latin typeface="Times New Roman" pitchFamily="18" charset="0"/>
                <a:cs typeface="Times New Roman" pitchFamily="18" charset="0"/>
              </a:rPr>
              <a:t>1. Форма №70 «Сведения о деятельности кабинета (отделения) медицинской            профилактики» с  тематическим приложением. </a:t>
            </a:r>
          </a:p>
          <a:p>
            <a:pPr algn="just">
              <a:buFont typeface="Wingdings" pitchFamily="2" charset="2"/>
              <a:buNone/>
              <a:defRPr/>
            </a:pPr>
            <a:endParaRPr lang="ru-RU" sz="2000" b="1" dirty="0" smtClean="0">
              <a:solidFill>
                <a:schemeClr val="tx2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None/>
              <a:defRPr/>
            </a:pPr>
            <a:r>
              <a:rPr lang="ru-RU" sz="2000" b="1" dirty="0" smtClean="0">
                <a:solidFill>
                  <a:schemeClr val="tx2"/>
                </a:solidFill>
                <a:effectLst/>
                <a:latin typeface="Times New Roman" pitchFamily="18" charset="0"/>
                <a:cs typeface="Times New Roman" pitchFamily="18" charset="0"/>
              </a:rPr>
              <a:t>2.  Аналитическая записка.</a:t>
            </a:r>
          </a:p>
          <a:p>
            <a:pPr algn="just">
              <a:buFont typeface="Wingdings" pitchFamily="2" charset="2"/>
              <a:buNone/>
              <a:defRPr/>
            </a:pPr>
            <a:endParaRPr lang="ru-RU" sz="2000" b="1" dirty="0" smtClean="0">
              <a:solidFill>
                <a:schemeClr val="tx2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algn="just" eaLnBrk="1" hangingPunct="1">
              <a:buNone/>
              <a:defRPr/>
            </a:pPr>
            <a:r>
              <a:rPr lang="ru-RU" sz="2000" b="1" dirty="0" smtClean="0">
                <a:solidFill>
                  <a:schemeClr val="tx2"/>
                </a:solidFill>
                <a:effectLst/>
                <a:latin typeface="Times New Roman" pitchFamily="18" charset="0"/>
                <a:cs typeface="Times New Roman" pitchFamily="18" charset="0"/>
              </a:rPr>
              <a:t>3. Перечень </a:t>
            </a:r>
            <a:r>
              <a:rPr lang="ru-RU" sz="2000" b="1" dirty="0">
                <a:solidFill>
                  <a:schemeClr val="tx2"/>
                </a:solidFill>
                <a:effectLst/>
                <a:latin typeface="Times New Roman" pitchFamily="18" charset="0"/>
                <a:cs typeface="Times New Roman" pitchFamily="18" charset="0"/>
              </a:rPr>
              <a:t>приложений, предоставляемых при сдаче отчета Ф№ 70 «Сведения о деятельности кабинета (отделения) медицинской профилактики» </a:t>
            </a:r>
            <a:endParaRPr lang="ru-RU" sz="2000" b="1" dirty="0" smtClean="0">
              <a:solidFill>
                <a:schemeClr val="tx2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algn="just" eaLnBrk="1" hangingPunct="1">
              <a:buNone/>
              <a:defRPr/>
            </a:pPr>
            <a:r>
              <a:rPr lang="ru-RU" sz="2000" b="1" dirty="0" smtClean="0">
                <a:solidFill>
                  <a:schemeClr val="tx2"/>
                </a:solidFill>
                <a:effectLst/>
                <a:latin typeface="Times New Roman" pitchFamily="18" charset="0"/>
                <a:cs typeface="Times New Roman" pitchFamily="18" charset="0"/>
              </a:rPr>
              <a:t>     </a:t>
            </a:r>
            <a:endParaRPr lang="ru-RU" b="1" dirty="0" smtClean="0">
              <a:solidFill>
                <a:srgbClr val="FFFF00"/>
              </a:solidFill>
            </a:endParaRPr>
          </a:p>
          <a:p>
            <a:pPr eaLnBrk="1" hangingPunct="1">
              <a:buFontTx/>
              <a:buNone/>
              <a:defRPr/>
            </a:pPr>
            <a:endParaRPr lang="ru-RU" b="1" dirty="0" smtClean="0">
              <a:solidFill>
                <a:srgbClr val="FFFF00"/>
              </a:solidFill>
              <a:latin typeface="Arial" charset="0"/>
            </a:endParaRPr>
          </a:p>
          <a:p>
            <a:pPr eaLnBrk="1" hangingPunct="1">
              <a:buFontTx/>
              <a:buNone/>
              <a:defRPr/>
            </a:pPr>
            <a:endParaRPr lang="ru-RU" b="1" dirty="0" smtClean="0">
              <a:solidFill>
                <a:srgbClr val="FFFF00"/>
              </a:solidFill>
              <a:latin typeface="Arial" charset="0"/>
            </a:endParaRPr>
          </a:p>
          <a:p>
            <a:pPr eaLnBrk="1" hangingPunct="1">
              <a:buFont typeface="Wingdings" pitchFamily="2" charset="2"/>
              <a:buNone/>
              <a:defRPr/>
            </a:pPr>
            <a:endParaRPr lang="ru-RU" b="1" dirty="0" smtClean="0">
              <a:solidFill>
                <a:srgbClr val="FFFF00"/>
              </a:solidFill>
              <a:latin typeface="Arial" charset="0"/>
            </a:endParaRPr>
          </a:p>
          <a:p>
            <a:pPr eaLnBrk="1" hangingPunct="1">
              <a:buFont typeface="Wingdings" pitchFamily="2" charset="2"/>
              <a:buNone/>
              <a:defRPr/>
            </a:pPr>
            <a:endParaRPr lang="ru-RU" sz="2800" dirty="0" smtClean="0"/>
          </a:p>
        </p:txBody>
      </p:sp>
      <p:sp>
        <p:nvSpPr>
          <p:cNvPr id="4" name="Прямоугольник 3"/>
          <p:cNvSpPr/>
          <p:nvPr/>
        </p:nvSpPr>
        <p:spPr>
          <a:xfrm>
            <a:off x="1979712" y="5229200"/>
            <a:ext cx="6192688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Отчетные формы в электронном варианте  направляются электронной почтой:</a:t>
            </a:r>
            <a:r>
              <a:rPr lang="en-US" sz="20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  <a:hlinkClick r:id="rId2"/>
              </a:rPr>
              <a:t>kcmpchita@mail.ru</a:t>
            </a:r>
            <a:r>
              <a:rPr lang="en-US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(формат </a:t>
            </a:r>
            <a:r>
              <a:rPr lang="en-US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Excel</a:t>
            </a:r>
            <a:r>
              <a:rPr lang="ru-RU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с поддержкой       макросов).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483768" y="476672"/>
            <a:ext cx="450745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4400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Отчетные формы:</a:t>
            </a:r>
            <a:endParaRPr lang="ru-RU" sz="4400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102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51520" y="332657"/>
            <a:ext cx="8640960" cy="73866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endParaRPr lang="ru-RU" sz="17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defRPr/>
            </a:pPr>
            <a:r>
              <a:rPr lang="ru-RU" sz="17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Перечень приложений, предоставляемых при сдаче отчета Ф 70 «Сведения о деятельности кабинета (отделения) медицинской профилактики»</a:t>
            </a:r>
            <a:endParaRPr lang="ru-RU" sz="17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defRPr/>
            </a:pPr>
            <a:r>
              <a:rPr lang="ru-RU" sz="17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>
              <a:buSzPct val="100000"/>
              <a:buAutoNum type="arabicPeriod"/>
              <a:defRPr/>
            </a:pPr>
            <a:r>
              <a:rPr lang="ru-RU" sz="14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Копии таблиц  </a:t>
            </a:r>
            <a:r>
              <a:rPr lang="ru-RU" sz="1400" b="1" u="sng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1001,1100,1101,4809 </a:t>
            </a:r>
            <a:r>
              <a:rPr lang="ru-RU" sz="14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Ф №30</a:t>
            </a:r>
          </a:p>
          <a:p>
            <a:pPr>
              <a:buSzPct val="100000"/>
              <a:buAutoNum type="arabicPeriod"/>
              <a:defRPr/>
            </a:pPr>
            <a:endParaRPr lang="ru-RU" sz="1400" b="1" dirty="0" smtClean="0">
              <a:solidFill>
                <a:schemeClr val="accent1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SzPct val="100000"/>
              <a:buFontTx/>
              <a:buAutoNum type="arabicPeriod"/>
              <a:defRPr/>
            </a:pPr>
            <a:r>
              <a:rPr lang="ru-RU" sz="14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Копии таблиц </a:t>
            </a:r>
            <a:r>
              <a:rPr lang="ru-RU" sz="1400" b="1" u="sng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1000, 2000, 3000  </a:t>
            </a:r>
            <a:r>
              <a:rPr lang="ru-RU" sz="14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Ф №12 с данными по строке 5.11 – </a:t>
            </a: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</a:t>
            </a:r>
            <a:r>
              <a:rPr lang="ru-RU" sz="1400" b="1" dirty="0" smtClean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66 (ожирение).</a:t>
            </a:r>
          </a:p>
          <a:p>
            <a:pPr>
              <a:buSzPct val="100000"/>
              <a:buAutoNum type="arabicPeriod"/>
              <a:defRPr/>
            </a:pPr>
            <a:endParaRPr lang="ru-RU" sz="1400" b="1" dirty="0" smtClean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SzPct val="100000"/>
              <a:buFont typeface="+mj-lt"/>
              <a:buAutoNum type="arabicPeriod"/>
              <a:defRPr/>
            </a:pPr>
            <a:r>
              <a:rPr lang="ru-RU" sz="14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Отчет о работе Школы для граждан, имеющих высокий и очень высокий суммарный сердечно - сосудистый риск. (форма прилагается, утверждена приказом МЗЗК от 25.09.2015 г. № 532).</a:t>
            </a:r>
          </a:p>
          <a:p>
            <a:pPr>
              <a:buSzPct val="100000"/>
              <a:buFontTx/>
              <a:buAutoNum type="arabicPeriod"/>
              <a:defRPr/>
            </a:pPr>
            <a:endParaRPr lang="ru-RU" sz="1400" b="1" dirty="0">
              <a:solidFill>
                <a:schemeClr val="accent1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SzPct val="100000"/>
              <a:buFont typeface="+mj-lt"/>
              <a:buAutoNum type="arabicPeriod"/>
              <a:defRPr/>
            </a:pPr>
            <a:r>
              <a:rPr lang="ru-RU" sz="14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Сведения о проведении диспансерного наблюдения пациентов, имеющих высокий и очень высокий суммарный сердечно – сосудистый риск (форма прилагается, утверждена приказом МЗЗК от 24.09.2015г. № 527).</a:t>
            </a:r>
          </a:p>
          <a:p>
            <a:pPr>
              <a:buSzPct val="100000"/>
              <a:buFont typeface="+mj-lt"/>
              <a:buAutoNum type="arabicPeriod"/>
              <a:defRPr/>
            </a:pPr>
            <a:endParaRPr lang="ru-RU" sz="1400" b="1" dirty="0" smtClean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5. Форма отчета о деятельности медицинской организации по оказанию медицинской помощи взрослому населению по прекращению потребления табака или </a:t>
            </a:r>
            <a:r>
              <a:rPr lang="ru-RU" sz="1400" b="1" dirty="0" err="1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никотинсодержащей</a:t>
            </a:r>
            <a:r>
              <a:rPr lang="ru-RU" sz="14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продукции.</a:t>
            </a:r>
            <a:endParaRPr lang="ru-RU" sz="1400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400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1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форма прилагается, утверждена приказом </a:t>
            </a:r>
            <a:r>
              <a:rPr lang="ru-RU" sz="14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МЗЗК от </a:t>
            </a:r>
            <a:r>
              <a:rPr lang="ru-RU" sz="1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19.07.2022 г. № 486/ОД)</a:t>
            </a:r>
          </a:p>
          <a:p>
            <a:endParaRPr lang="ru-RU" sz="14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6. Копия статистической формы № 131 «Сведения о диспансеризации определенных групп взрослого населения»</a:t>
            </a:r>
          </a:p>
          <a:p>
            <a:endParaRPr lang="ru-RU" sz="14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7. План работы</a:t>
            </a:r>
            <a:r>
              <a:rPr lang="ru-RU" sz="1400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на следующий год </a:t>
            </a:r>
            <a:r>
              <a:rPr lang="ru-RU" sz="1400" b="1" i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14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краевым МО отдельный план по СМИ с участием ГВС)</a:t>
            </a:r>
            <a:endParaRPr lang="ru-RU" sz="1400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14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8. </a:t>
            </a:r>
            <a:r>
              <a:rPr lang="ru-RU" sz="1400" b="1" dirty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Отчет о реализации </a:t>
            </a:r>
            <a:r>
              <a:rPr lang="ru-RU" sz="14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в медицинской организации корпоративной программы  укрепления здоровья </a:t>
            </a:r>
            <a:r>
              <a:rPr lang="ru-RU" sz="14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работающих</a:t>
            </a:r>
          </a:p>
          <a:p>
            <a:endParaRPr lang="ru-RU" sz="1400" b="1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400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9 Отчет </a:t>
            </a:r>
            <a:r>
              <a:rPr lang="ru-RU" sz="1400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работе школ для пациентов с сахарным диабетом, артериальной гипертензией, бронхиальной астмой (форма прилагается, утверждена приказом </a:t>
            </a:r>
            <a:r>
              <a:rPr lang="ru-RU" sz="1400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МЗЗК от </a:t>
            </a:r>
            <a:r>
              <a:rPr lang="ru-RU" sz="1400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23.04.2009 г. № 544).</a:t>
            </a:r>
          </a:p>
          <a:p>
            <a:endParaRPr lang="ru-RU" sz="14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SzPct val="100000"/>
              <a:buFont typeface="+mj-lt"/>
              <a:buAutoNum type="arabicPeriod"/>
              <a:defRPr/>
            </a:pPr>
            <a:endParaRPr lang="ru-RU" sz="1400" b="1" dirty="0" smtClean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defRPr/>
            </a:pPr>
            <a:endParaRPr lang="ru-RU" sz="1400" b="1" dirty="0">
              <a:solidFill>
                <a:schemeClr val="accent4">
                  <a:lumMod val="10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>
              <a:defRPr/>
            </a:pPr>
            <a:endParaRPr lang="ru-RU" sz="1400" dirty="0">
              <a:solidFill>
                <a:srgbClr val="FFC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89194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59968" y="1556792"/>
            <a:ext cx="8424936" cy="36009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ru-RU" sz="38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Папка </a:t>
            </a:r>
            <a:r>
              <a:rPr lang="ru-RU" sz="38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с перечнем  приложений   к годовому  отчету будет  размещена </a:t>
            </a:r>
            <a:r>
              <a:rPr lang="ru-RU" sz="38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на сайте Министерства здравоохранения Забайкальского края, раздел </a:t>
            </a:r>
            <a:r>
              <a:rPr lang="ru-RU" sz="38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«Информационные системы» </a:t>
            </a:r>
            <a:r>
              <a:rPr lang="ru-RU" sz="3800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- Годовой </a:t>
            </a:r>
            <a:r>
              <a:rPr lang="ru-RU" sz="38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отчет.</a:t>
            </a:r>
            <a:endParaRPr lang="ru-RU" sz="3800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25492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7375912"/>
              </p:ext>
            </p:extLst>
          </p:nvPr>
        </p:nvGraphicFramePr>
        <p:xfrm>
          <a:off x="666242" y="1295067"/>
          <a:ext cx="8189646" cy="255518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316165">
                  <a:extLst>
                    <a:ext uri="{9D8B030D-6E8A-4147-A177-3AD203B41FA5}">
                      <a16:colId xmlns:a16="http://schemas.microsoft.com/office/drawing/2014/main" val="1953859038"/>
                    </a:ext>
                  </a:extLst>
                </a:gridCol>
                <a:gridCol w="505477">
                  <a:extLst>
                    <a:ext uri="{9D8B030D-6E8A-4147-A177-3AD203B41FA5}">
                      <a16:colId xmlns:a16="http://schemas.microsoft.com/office/drawing/2014/main" val="2187631795"/>
                    </a:ext>
                  </a:extLst>
                </a:gridCol>
                <a:gridCol w="1304383">
                  <a:extLst>
                    <a:ext uri="{9D8B030D-6E8A-4147-A177-3AD203B41FA5}">
                      <a16:colId xmlns:a16="http://schemas.microsoft.com/office/drawing/2014/main" val="3360128169"/>
                    </a:ext>
                  </a:extLst>
                </a:gridCol>
                <a:gridCol w="1099658">
                  <a:extLst>
                    <a:ext uri="{9D8B030D-6E8A-4147-A177-3AD203B41FA5}">
                      <a16:colId xmlns:a16="http://schemas.microsoft.com/office/drawing/2014/main" val="3835610506"/>
                    </a:ext>
                  </a:extLst>
                </a:gridCol>
                <a:gridCol w="963963">
                  <a:extLst>
                    <a:ext uri="{9D8B030D-6E8A-4147-A177-3AD203B41FA5}">
                      <a16:colId xmlns:a16="http://schemas.microsoft.com/office/drawing/2014/main" val="4069723550"/>
                    </a:ext>
                  </a:extLst>
                </a:gridCol>
              </a:tblGrid>
              <a:tr h="1457902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</a:t>
                      </a:r>
                      <a:b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строки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Наличие подразделений,</a:t>
                      </a:r>
                      <a:b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отделов, отделений, кабинетов </a:t>
                      </a:r>
                      <a:b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(нет – 0,</a:t>
                      </a:r>
                      <a:b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есть – 1)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Число</a:t>
                      </a:r>
                      <a:b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подразделений,</a:t>
                      </a:r>
                      <a:b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отделов,</a:t>
                      </a:r>
                      <a:b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отделений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Число кабинетов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9087729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Медицинской профилактики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4121104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Центры здоровья для взрослых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129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3779734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Центры здоровья для взрослых</a:t>
                      </a:r>
                    </a:p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/>
                        <a:t>130</a:t>
                      </a:r>
                      <a:endParaRPr lang="ru-RU" sz="12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20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2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200" dirty="0"/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2570906"/>
                  </a:ext>
                </a:extLst>
              </a:tr>
            </a:tbl>
          </a:graphicData>
        </a:graphic>
      </p:graphicFrame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710839" y="794504"/>
            <a:ext cx="593432" cy="8002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41402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41402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41402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41402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41402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41402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41402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41402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41402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140200" algn="l"/>
              </a:tabLst>
            </a:pPr>
            <a:r>
              <a:rPr kumimoji="0" lang="ru-RU" altLang="ru-RU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 </a:t>
            </a:r>
            <a:endParaRPr kumimoji="0" lang="ru-RU" altLang="ru-RU" sz="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140200" algn="l"/>
              </a:tabLst>
            </a:pPr>
            <a:r>
              <a:rPr kumimoji="0" lang="ru-RU" altLang="ru-RU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 </a:t>
            </a:r>
            <a:r>
              <a:rPr kumimoji="0" lang="ru-RU" altLang="ru-RU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1001</a:t>
            </a:r>
            <a:endParaRPr kumimoji="0" lang="ru-RU" altLang="ru-RU" sz="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140200" algn="l"/>
              </a:tabLst>
            </a:pPr>
            <a:endParaRPr kumimoji="0" lang="ru-RU" alt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2303240" y="765609"/>
            <a:ext cx="684076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altLang="ru-RU" sz="1600" b="1" dirty="0">
                <a:solidFill>
                  <a:srgbClr val="7030A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Кабинеты, отделения, подразделения, единица </a:t>
            </a:r>
            <a:endParaRPr lang="ru-RU" sz="1600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Rectangle 4"/>
          <p:cNvSpPr>
            <a:spLocks noChangeArrowheads="1"/>
          </p:cNvSpPr>
          <p:nvPr/>
        </p:nvSpPr>
        <p:spPr bwMode="auto">
          <a:xfrm>
            <a:off x="4667871" y="3030372"/>
            <a:ext cx="226344" cy="292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3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kumimoji="0" lang="ru-RU" altLang="ru-RU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2123728" y="332656"/>
            <a:ext cx="6078561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SzPct val="100000"/>
              <a:defRPr/>
            </a:pPr>
            <a:r>
              <a:rPr lang="ru-RU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Форма №</a:t>
            </a:r>
            <a:r>
              <a:rPr lang="ru-RU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30 «Сведения о медицинской организации»</a:t>
            </a:r>
          </a:p>
        </p:txBody>
      </p:sp>
      <p:sp>
        <p:nvSpPr>
          <p:cNvPr id="14" name="Прямоугольник 13"/>
          <p:cNvSpPr/>
          <p:nvPr/>
        </p:nvSpPr>
        <p:spPr>
          <a:xfrm>
            <a:off x="1953448" y="4185037"/>
            <a:ext cx="7540343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</a:pPr>
            <a:r>
              <a:rPr lang="ru-RU" altLang="ru-RU" b="1" dirty="0">
                <a:solidFill>
                  <a:srgbClr val="7030A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Должности и физические лица медицинской организации </a:t>
            </a:r>
            <a:endParaRPr lang="ru-RU" altLang="ru-RU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6" name="Таблица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5419194"/>
              </p:ext>
            </p:extLst>
          </p:nvPr>
        </p:nvGraphicFramePr>
        <p:xfrm>
          <a:off x="666242" y="4713256"/>
          <a:ext cx="8229601" cy="162696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5129894">
                  <a:extLst>
                    <a:ext uri="{9D8B030D-6E8A-4147-A177-3AD203B41FA5}">
                      <a16:colId xmlns:a16="http://schemas.microsoft.com/office/drawing/2014/main" val="1025515385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2582494498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3842768930"/>
                    </a:ext>
                  </a:extLst>
                </a:gridCol>
                <a:gridCol w="826006">
                  <a:extLst>
                    <a:ext uri="{9D8B030D-6E8A-4147-A177-3AD203B41FA5}">
                      <a16:colId xmlns:a16="http://schemas.microsoft.com/office/drawing/2014/main" val="1859471753"/>
                    </a:ext>
                  </a:extLst>
                </a:gridCol>
                <a:gridCol w="833541">
                  <a:extLst>
                    <a:ext uri="{9D8B030D-6E8A-4147-A177-3AD203B41FA5}">
                      <a16:colId xmlns:a16="http://schemas.microsoft.com/office/drawing/2014/main" val="4005012718"/>
                    </a:ext>
                  </a:extLst>
                </a:gridCol>
              </a:tblGrid>
              <a:tr h="521109">
                <a:tc rowSpan="2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Должности и физические лица отделений (кабинетов) профилактики (из таблицы 1100)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r>
                        <a:rPr lang="en-US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en-US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строки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ru-RU"/>
                    </a:p>
                  </a:txBody>
                  <a:tcPr marL="63485" marR="6348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Физических лиц, чел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8802818"/>
                  </a:ext>
                </a:extLst>
              </a:tr>
              <a:tr h="48307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штатных</a:t>
                      </a:r>
                      <a:endParaRPr lang="ru-RU" sz="1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занятых</a:t>
                      </a:r>
                      <a:endParaRPr lang="ru-RU" sz="1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69571116"/>
                  </a:ext>
                </a:extLst>
              </a:tr>
              <a:tr h="129322"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09519746"/>
                  </a:ext>
                </a:extLst>
              </a:tr>
              <a:tr h="24153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врачей (из стр. 1)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3146490"/>
                  </a:ext>
                </a:extLst>
              </a:tr>
              <a:tr h="24153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среднего медицинского персонала (из стр. 151)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485" marR="6348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1044603"/>
                  </a:ext>
                </a:extLst>
              </a:tr>
            </a:tbl>
          </a:graphicData>
        </a:graphic>
      </p:graphicFrame>
      <p:sp>
        <p:nvSpPr>
          <p:cNvPr id="17" name="Прямоугольник 16"/>
          <p:cNvSpPr/>
          <p:nvPr/>
        </p:nvSpPr>
        <p:spPr>
          <a:xfrm>
            <a:off x="771414" y="4420065"/>
            <a:ext cx="533864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1101</a:t>
            </a:r>
          </a:p>
        </p:txBody>
      </p:sp>
    </p:spTree>
    <p:extLst>
      <p:ext uri="{BB962C8B-B14F-4D97-AF65-F5344CB8AC3E}">
        <p14:creationId xmlns:p14="http://schemas.microsoft.com/office/powerpoint/2010/main" val="37803189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1671294" y="5136286"/>
            <a:ext cx="6680602" cy="1015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409575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09575" algn="ctr"/>
              </a:tabLst>
            </a:pPr>
            <a:r>
              <a:rPr kumimoji="0" lang="ru-RU" altLang="ru-RU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							</a:t>
            </a:r>
            <a:r>
              <a:rPr kumimoji="0" lang="ru-RU" altLang="ru-RU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			                                                           </a:t>
            </a:r>
            <a:endParaRPr kumimoji="0" lang="ru-RU" altLang="ru-RU" sz="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09575" algn="ctr"/>
              </a:tabLst>
            </a:pPr>
            <a:r>
              <a:rPr kumimoji="0" lang="ru-RU" altLang="ru-RU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/>
            </a:r>
            <a:br>
              <a:rPr kumimoji="0" lang="ru-RU" altLang="ru-RU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</a:br>
            <a:endParaRPr kumimoji="0" lang="ru-RU" alt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Прямоугольник 22"/>
          <p:cNvSpPr/>
          <p:nvPr/>
        </p:nvSpPr>
        <p:spPr>
          <a:xfrm>
            <a:off x="2555776" y="648373"/>
            <a:ext cx="384797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ru-RU" altLang="ru-RU" sz="1600" b="1" dirty="0">
                <a:solidFill>
                  <a:srgbClr val="7030A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b="1" dirty="0">
                <a:solidFill>
                  <a:srgbClr val="7030A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Штаты медицинской организации</a:t>
            </a:r>
            <a:endParaRPr lang="ru-RU" altLang="ru-RU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4" name="Таблица 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50873663"/>
              </p:ext>
            </p:extLst>
          </p:nvPr>
        </p:nvGraphicFramePr>
        <p:xfrm>
          <a:off x="251524" y="1600200"/>
          <a:ext cx="8435278" cy="346713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490755">
                  <a:extLst>
                    <a:ext uri="{9D8B030D-6E8A-4147-A177-3AD203B41FA5}">
                      <a16:colId xmlns:a16="http://schemas.microsoft.com/office/drawing/2014/main" val="230840148"/>
                    </a:ext>
                  </a:extLst>
                </a:gridCol>
                <a:gridCol w="316957">
                  <a:extLst>
                    <a:ext uri="{9D8B030D-6E8A-4147-A177-3AD203B41FA5}">
                      <a16:colId xmlns:a16="http://schemas.microsoft.com/office/drawing/2014/main" val="1331776571"/>
                    </a:ext>
                  </a:extLst>
                </a:gridCol>
                <a:gridCol w="374537">
                  <a:extLst>
                    <a:ext uri="{9D8B030D-6E8A-4147-A177-3AD203B41FA5}">
                      <a16:colId xmlns:a16="http://schemas.microsoft.com/office/drawing/2014/main" val="2228894169"/>
                    </a:ext>
                  </a:extLst>
                </a:gridCol>
                <a:gridCol w="374537">
                  <a:extLst>
                    <a:ext uri="{9D8B030D-6E8A-4147-A177-3AD203B41FA5}">
                      <a16:colId xmlns:a16="http://schemas.microsoft.com/office/drawing/2014/main" val="2139987948"/>
                    </a:ext>
                  </a:extLst>
                </a:gridCol>
                <a:gridCol w="374537">
                  <a:extLst>
                    <a:ext uri="{9D8B030D-6E8A-4147-A177-3AD203B41FA5}">
                      <a16:colId xmlns:a16="http://schemas.microsoft.com/office/drawing/2014/main" val="1090952644"/>
                    </a:ext>
                  </a:extLst>
                </a:gridCol>
                <a:gridCol w="374537">
                  <a:extLst>
                    <a:ext uri="{9D8B030D-6E8A-4147-A177-3AD203B41FA5}">
                      <a16:colId xmlns:a16="http://schemas.microsoft.com/office/drawing/2014/main" val="1396720206"/>
                    </a:ext>
                  </a:extLst>
                </a:gridCol>
                <a:gridCol w="540940">
                  <a:extLst>
                    <a:ext uri="{9D8B030D-6E8A-4147-A177-3AD203B41FA5}">
                      <a16:colId xmlns:a16="http://schemas.microsoft.com/office/drawing/2014/main" val="2764071457"/>
                    </a:ext>
                  </a:extLst>
                </a:gridCol>
                <a:gridCol w="374537">
                  <a:extLst>
                    <a:ext uri="{9D8B030D-6E8A-4147-A177-3AD203B41FA5}">
                      <a16:colId xmlns:a16="http://schemas.microsoft.com/office/drawing/2014/main" val="514542424"/>
                    </a:ext>
                  </a:extLst>
                </a:gridCol>
                <a:gridCol w="432646">
                  <a:extLst>
                    <a:ext uri="{9D8B030D-6E8A-4147-A177-3AD203B41FA5}">
                      <a16:colId xmlns:a16="http://schemas.microsoft.com/office/drawing/2014/main" val="743741977"/>
                    </a:ext>
                  </a:extLst>
                </a:gridCol>
                <a:gridCol w="602218">
                  <a:extLst>
                    <a:ext uri="{9D8B030D-6E8A-4147-A177-3AD203B41FA5}">
                      <a16:colId xmlns:a16="http://schemas.microsoft.com/office/drawing/2014/main" val="3909405657"/>
                    </a:ext>
                  </a:extLst>
                </a:gridCol>
                <a:gridCol w="602218">
                  <a:extLst>
                    <a:ext uri="{9D8B030D-6E8A-4147-A177-3AD203B41FA5}">
                      <a16:colId xmlns:a16="http://schemas.microsoft.com/office/drawing/2014/main" val="3466596861"/>
                    </a:ext>
                  </a:extLst>
                </a:gridCol>
                <a:gridCol w="374537">
                  <a:extLst>
                    <a:ext uri="{9D8B030D-6E8A-4147-A177-3AD203B41FA5}">
                      <a16:colId xmlns:a16="http://schemas.microsoft.com/office/drawing/2014/main" val="1797503628"/>
                    </a:ext>
                  </a:extLst>
                </a:gridCol>
                <a:gridCol w="385631">
                  <a:extLst>
                    <a:ext uri="{9D8B030D-6E8A-4147-A177-3AD203B41FA5}">
                      <a16:colId xmlns:a16="http://schemas.microsoft.com/office/drawing/2014/main" val="1030596177"/>
                    </a:ext>
                  </a:extLst>
                </a:gridCol>
                <a:gridCol w="385631">
                  <a:extLst>
                    <a:ext uri="{9D8B030D-6E8A-4147-A177-3AD203B41FA5}">
                      <a16:colId xmlns:a16="http://schemas.microsoft.com/office/drawing/2014/main" val="2550709014"/>
                    </a:ext>
                  </a:extLst>
                </a:gridCol>
                <a:gridCol w="477020">
                  <a:extLst>
                    <a:ext uri="{9D8B030D-6E8A-4147-A177-3AD203B41FA5}">
                      <a16:colId xmlns:a16="http://schemas.microsoft.com/office/drawing/2014/main" val="3559586651"/>
                    </a:ext>
                  </a:extLst>
                </a:gridCol>
                <a:gridCol w="477020">
                  <a:extLst>
                    <a:ext uri="{9D8B030D-6E8A-4147-A177-3AD203B41FA5}">
                      <a16:colId xmlns:a16="http://schemas.microsoft.com/office/drawing/2014/main" val="2546711965"/>
                    </a:ext>
                  </a:extLst>
                </a:gridCol>
                <a:gridCol w="477020">
                  <a:extLst>
                    <a:ext uri="{9D8B030D-6E8A-4147-A177-3AD203B41FA5}">
                      <a16:colId xmlns:a16="http://schemas.microsoft.com/office/drawing/2014/main" val="580287271"/>
                    </a:ext>
                  </a:extLst>
                </a:gridCol>
              </a:tblGrid>
              <a:tr h="549282">
                <a:tc row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должности</a:t>
                      </a:r>
                      <a:r>
                        <a:rPr lang="en-US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en-US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(специальности)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стро-ки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0480" marR="304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Число должностей</a:t>
                      </a:r>
                      <a:b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целом                 по организации,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ед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0480" marR="304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0480" marR="304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Число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физи-ческих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лиц основ-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работ-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ников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на занятых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долж-ностях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чел 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4973" marR="1497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0480" marR="304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Имеют квалификационную категорию (из гр. 9), чел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0480" marR="304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Имеют серти-фикат специа-листа</a:t>
                      </a:r>
                      <a:b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 9), чел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0480" marR="304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Имеют свиде-тельство об аккреди-тации </a:t>
                      </a:r>
                      <a:b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(из гр. 9), </a:t>
                      </a:r>
                      <a:b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чел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0480" marR="304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Нахо-дятся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декрет-ном</a:t>
                      </a:r>
                      <a:b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долгос-рочном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отпуске (из гр. 9), чел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0480" marR="304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7338545"/>
                  </a:ext>
                </a:extLst>
              </a:tr>
              <a:tr h="137320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подразделе-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ниях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оказываю-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щих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меди-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цинскую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помощь</a:t>
                      </a:r>
                      <a:b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амбулатор-ных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усло-виях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b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подразделе-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ниях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оказываю-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щих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меди-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цинскую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помощь</a:t>
                      </a:r>
                      <a:b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стационар-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усло-виях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подраз-делени-ях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оказыва-ющих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меди-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цинскую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помощь в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амбу-латор-ных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условиях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подраз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-делениях, 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оказыва-ющих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меди-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цинскую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помощь   в ста-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ционар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ных</a:t>
                      </a: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условиях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выс-шую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пер-</a:t>
                      </a: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вую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вто-рую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54260052"/>
                  </a:ext>
                </a:extLst>
              </a:tr>
              <a:tr h="27464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штат-ных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заня-тых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штат-ных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заня-тых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0480" marR="304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штат-ных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заня-тых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9969320"/>
                  </a:ext>
                </a:extLst>
              </a:tr>
              <a:tr h="13732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8486131"/>
                  </a:ext>
                </a:extLst>
              </a:tr>
              <a:tr h="13732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0392876"/>
                  </a:ext>
                </a:extLst>
              </a:tr>
              <a:tr h="356990">
                <a:tc>
                  <a:txBody>
                    <a:bodyPr/>
                    <a:lstStyle/>
                    <a:p>
                      <a:pPr marL="166370"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врачи 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 медицинской</a:t>
                      </a:r>
                      <a:b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профилактике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1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58</a:t>
                      </a:r>
                      <a:endParaRPr lang="ru-RU" sz="10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84671763"/>
                  </a:ext>
                </a:extLst>
              </a:tr>
              <a:tr h="385011">
                <a:tc>
                  <a:txBody>
                    <a:bodyPr/>
                    <a:lstStyle/>
                    <a:p>
                      <a:pPr marL="71755"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инструкторы                               по гигиеническому воспитанию 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163</a:t>
                      </a:r>
                      <a:endParaRPr lang="ru-RU" sz="10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7752" marR="57752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86043626"/>
                  </a:ext>
                </a:extLst>
              </a:tr>
            </a:tbl>
          </a:graphicData>
        </a:graphic>
      </p:graphicFrame>
      <p:sp>
        <p:nvSpPr>
          <p:cNvPr id="26" name="TextBox 25"/>
          <p:cNvSpPr txBox="1"/>
          <p:nvPr/>
        </p:nvSpPr>
        <p:spPr>
          <a:xfrm>
            <a:off x="323528" y="1310561"/>
            <a:ext cx="5370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1100</a:t>
            </a:r>
            <a:endParaRPr lang="ru-RU" sz="1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7" name="Прямоугольник 26"/>
          <p:cNvSpPr/>
          <p:nvPr/>
        </p:nvSpPr>
        <p:spPr>
          <a:xfrm>
            <a:off x="1619672" y="153977"/>
            <a:ext cx="662473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SzPct val="100000"/>
              <a:defRPr/>
            </a:pPr>
            <a:r>
              <a:rPr lang="ru-RU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Форма №</a:t>
            </a:r>
            <a:r>
              <a:rPr lang="ru-RU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30 «Сведения о медицинской организации»</a:t>
            </a:r>
          </a:p>
        </p:txBody>
      </p:sp>
    </p:spTree>
    <p:extLst>
      <p:ext uri="{BB962C8B-B14F-4D97-AF65-F5344CB8AC3E}">
        <p14:creationId xmlns:p14="http://schemas.microsoft.com/office/powerpoint/2010/main" val="1018774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147420" y="260648"/>
            <a:ext cx="611346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Ф № 30  «Сведения о лечебно- профилактическом учреждении»</a:t>
            </a:r>
            <a:endParaRPr lang="ru-RU" sz="1600" b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07993" y="1314898"/>
            <a:ext cx="58862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 4809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02942051"/>
              </p:ext>
            </p:extLst>
          </p:nvPr>
        </p:nvGraphicFramePr>
        <p:xfrm>
          <a:off x="287632" y="1628801"/>
          <a:ext cx="8676856" cy="451913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372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2819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795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 строки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636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1000" dirty="0"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10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ru-RU" sz="1000" dirty="0"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278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лиц, обученных основам здорового образа жизни, чел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 smtClean="0"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= </a:t>
                      </a:r>
                      <a:r>
                        <a:rPr lang="ru-RU" sz="1000" b="1" dirty="0" smtClean="0"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Ф70,таб </a:t>
                      </a:r>
                      <a:r>
                        <a:rPr lang="ru-RU" sz="1000" b="1" dirty="0" smtClean="0"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6000, стр7,гр</a:t>
                      </a:r>
                      <a:r>
                        <a:rPr lang="ru-RU" sz="1000" b="1" baseline="0" dirty="0" smtClean="0">
                          <a:solidFill>
                            <a:srgbClr val="CC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4</a:t>
                      </a: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6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медицинских работников, обученных методике профилактики заболеваний и укрепления здоровья, чел 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50" b="1" dirty="0" smtClean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= </a:t>
                      </a:r>
                      <a:r>
                        <a:rPr lang="ru-RU" sz="850" b="1" dirty="0" smtClean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Ф </a:t>
                      </a:r>
                      <a:r>
                        <a:rPr lang="ru-RU" sz="850" b="1" dirty="0" smtClean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№70,т 2001, стр1,граф4</a:t>
                      </a:r>
                      <a:r>
                        <a:rPr lang="ru-RU" sz="850" b="1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850" b="1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576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пациентов, обученных в “школах” – всего, чел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ru-RU" sz="1000" b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= сумме  </a:t>
                      </a:r>
                      <a:r>
                        <a:rPr lang="ru-RU" sz="1000" b="1" dirty="0" err="1" smtClean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стр</a:t>
                      </a:r>
                      <a:r>
                        <a:rPr lang="ru-RU" sz="1000" b="1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r>
                        <a:rPr lang="ru-RU" sz="1000" b="1" dirty="0" smtClean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4:14</a:t>
                      </a:r>
                      <a:endParaRPr lang="ru-RU" sz="1000" b="1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6369">
                <a:tc>
                  <a:txBody>
                    <a:bodyPr/>
                    <a:lstStyle/>
                    <a:p>
                      <a:pPr marL="10795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том числе: школе для беременных</a:t>
                      </a:r>
                      <a:endParaRPr lang="ru-RU" sz="1000" b="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lang="ru-RU" sz="1000" b="0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52786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школе для пациентов с сердечной недостаточностью</a:t>
                      </a:r>
                      <a:endParaRPr lang="ru-RU" sz="1000" b="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ru-RU" sz="1000" b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6369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школе для пациентов на хроническом диализе</a:t>
                      </a:r>
                      <a:endParaRPr lang="ru-RU" sz="1000" b="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lang="ru-RU" sz="1000" b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6369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школе для пациентов артериальной гипертензией</a:t>
                      </a:r>
                      <a:endParaRPr lang="ru-RU" sz="1000" b="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lang="ru-RU" sz="1000" b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46369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школе для пациентов с заболеванием суставов и позвоночника</a:t>
                      </a:r>
                      <a:endParaRPr lang="ru-RU" sz="1000" b="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lang="ru-RU" sz="1000" b="0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52786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школе для пациентов бронхиальной астмой</a:t>
                      </a:r>
                      <a:endParaRPr lang="ru-RU" sz="1000" b="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lang="ru-RU" sz="1000" b="0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52786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школе для пациентов сахарным диабетом</a:t>
                      </a:r>
                      <a:endParaRPr lang="ru-RU" sz="1000" b="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lang="ru-RU" sz="1000" b="0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6369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школе здорового образа </a:t>
                      </a:r>
                      <a:r>
                        <a:rPr lang="ru-RU" sz="1000" b="0" dirty="0" smtClean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жизни                </a:t>
                      </a:r>
                      <a:r>
                        <a:rPr lang="ru-RU" sz="1000" b="1" dirty="0" smtClean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 показывают ЛПУ, в которых есть Центры здоровья)</a:t>
                      </a:r>
                      <a:endParaRPr lang="ru-RU" sz="1000" b="1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</a:t>
                      </a:r>
                      <a:endParaRPr lang="ru-RU" sz="1000" b="0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46369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школе для пациентов с ишемической болезнью сердца и перенесших острый </a:t>
                      </a:r>
                      <a:r>
                        <a:rPr lang="ru-RU" sz="1000" b="0" dirty="0" smtClean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  инфаркт </a:t>
                      </a: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миокарда</a:t>
                      </a:r>
                      <a:endParaRPr lang="ru-RU" sz="1000" b="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</a:t>
                      </a:r>
                      <a:endParaRPr lang="ru-RU" sz="1000" b="0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46369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школе для пациентов перенесших острое нарушение мозгового кровообращения</a:t>
                      </a:r>
                      <a:endParaRPr lang="ru-RU" sz="1000" b="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</a:t>
                      </a:r>
                      <a:endParaRPr lang="ru-RU" sz="1000" b="0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46369">
                <a:tc>
                  <a:txBody>
                    <a:bodyPr/>
                    <a:lstStyle/>
                    <a:p>
                      <a:pPr marL="107950" indent="702310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прочих </a:t>
                      </a:r>
                      <a:r>
                        <a:rPr lang="ru-RU" sz="1000" b="0" dirty="0" smtClean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школах   </a:t>
                      </a:r>
                      <a:r>
                        <a:rPr lang="ru-RU" sz="1000" b="1" dirty="0" smtClean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-   расшифровать</a:t>
                      </a:r>
                      <a:endParaRPr lang="ru-RU" sz="1000" b="1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C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</a:t>
                      </a:r>
                      <a:endParaRPr lang="ru-RU" sz="1000" b="0" dirty="0">
                        <a:solidFill>
                          <a:srgbClr val="C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89982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проведенных массовых мероприятий, </a:t>
                      </a:r>
                      <a:r>
                        <a:rPr lang="ru-RU" sz="1000" b="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ед. 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0120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kern="120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Число лиц, участвующих в мероприятиях, чел</a:t>
                      </a:r>
                      <a:endParaRPr lang="ru-RU" sz="1000" b="0" kern="1200" dirty="0" smtClean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kern="120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16</a:t>
                      </a:r>
                      <a:endParaRPr lang="ru-RU" sz="1000" b="0" kern="1200" dirty="0" smtClean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9273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Число школ для родителей, дети которых больны хроническими </a:t>
                      </a:r>
                      <a:r>
                        <a:rPr lang="ru-RU" sz="1000" b="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заболеваниями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 smtClean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17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13967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     из них для родителей детей в возрасте 0–2 года </a:t>
                      </a:r>
                      <a:r>
                        <a:rPr lang="ru-RU" sz="1000" b="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включительно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18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9273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Число детей, родители (законные представители) которых прошли обучение в «школах</a:t>
                      </a:r>
                      <a:r>
                        <a:rPr lang="ru-RU" sz="1000" b="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»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29273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     из них детей в возрасте 0–2 года </a:t>
                      </a:r>
                      <a:r>
                        <a:rPr lang="ru-RU" sz="1000" b="0" dirty="0" smtClean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включительно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000" b="0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 </a:t>
                      </a:r>
                      <a:endParaRPr lang="ru-RU" sz="1000" b="0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2915" marR="6291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63374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ик 9"/>
          <p:cNvSpPr/>
          <p:nvPr/>
        </p:nvSpPr>
        <p:spPr>
          <a:xfrm>
            <a:off x="1636931" y="1012542"/>
            <a:ext cx="579812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spcAft>
                <a:spcPts val="0"/>
              </a:spcAft>
            </a:pPr>
            <a:r>
              <a:rPr lang="ru-RU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Раздел 1. 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таблица  1000 Дети </a:t>
            </a:r>
            <a:r>
              <a:rPr lang="ru-RU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(0</a:t>
            </a:r>
            <a:r>
              <a:rPr lang="ru-RU" sz="1200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–</a:t>
            </a:r>
            <a:r>
              <a:rPr lang="ru-RU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14 лет включительно)</a:t>
            </a:r>
            <a:endParaRPr lang="ru-RU" dirty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11" name="Таблица 10"/>
          <p:cNvGraphicFramePr>
            <a:graphicFrameLocks noGrp="1"/>
          </p:cNvGraphicFramePr>
          <p:nvPr/>
        </p:nvGraphicFramePr>
        <p:xfrm>
          <a:off x="755576" y="2351995"/>
          <a:ext cx="7560838" cy="315604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040273">
                  <a:extLst>
                    <a:ext uri="{9D8B030D-6E8A-4147-A177-3AD203B41FA5}">
                      <a16:colId xmlns:a16="http://schemas.microsoft.com/office/drawing/2014/main" val="1753751619"/>
                    </a:ext>
                  </a:extLst>
                </a:gridCol>
                <a:gridCol w="499125">
                  <a:extLst>
                    <a:ext uri="{9D8B030D-6E8A-4147-A177-3AD203B41FA5}">
                      <a16:colId xmlns:a16="http://schemas.microsoft.com/office/drawing/2014/main" val="1817409737"/>
                    </a:ext>
                  </a:extLst>
                </a:gridCol>
                <a:gridCol w="642019">
                  <a:extLst>
                    <a:ext uri="{9D8B030D-6E8A-4147-A177-3AD203B41FA5}">
                      <a16:colId xmlns:a16="http://schemas.microsoft.com/office/drawing/2014/main" val="187532940"/>
                    </a:ext>
                  </a:extLst>
                </a:gridCol>
                <a:gridCol w="427678">
                  <a:extLst>
                    <a:ext uri="{9D8B030D-6E8A-4147-A177-3AD203B41FA5}">
                      <a16:colId xmlns:a16="http://schemas.microsoft.com/office/drawing/2014/main" val="2578244155"/>
                    </a:ext>
                  </a:extLst>
                </a:gridCol>
                <a:gridCol w="428182">
                  <a:extLst>
                    <a:ext uri="{9D8B030D-6E8A-4147-A177-3AD203B41FA5}">
                      <a16:colId xmlns:a16="http://schemas.microsoft.com/office/drawing/2014/main" val="1085182990"/>
                    </a:ext>
                  </a:extLst>
                </a:gridCol>
                <a:gridCol w="499628">
                  <a:extLst>
                    <a:ext uri="{9D8B030D-6E8A-4147-A177-3AD203B41FA5}">
                      <a16:colId xmlns:a16="http://schemas.microsoft.com/office/drawing/2014/main" val="3849582600"/>
                    </a:ext>
                  </a:extLst>
                </a:gridCol>
                <a:gridCol w="499628">
                  <a:extLst>
                    <a:ext uri="{9D8B030D-6E8A-4147-A177-3AD203B41FA5}">
                      <a16:colId xmlns:a16="http://schemas.microsoft.com/office/drawing/2014/main" val="4184329752"/>
                    </a:ext>
                  </a:extLst>
                </a:gridCol>
                <a:gridCol w="499125">
                  <a:extLst>
                    <a:ext uri="{9D8B030D-6E8A-4147-A177-3AD203B41FA5}">
                      <a16:colId xmlns:a16="http://schemas.microsoft.com/office/drawing/2014/main" val="188263825"/>
                    </a:ext>
                  </a:extLst>
                </a:gridCol>
                <a:gridCol w="499125">
                  <a:extLst>
                    <a:ext uri="{9D8B030D-6E8A-4147-A177-3AD203B41FA5}">
                      <a16:colId xmlns:a16="http://schemas.microsoft.com/office/drawing/2014/main" val="2857270238"/>
                    </a:ext>
                  </a:extLst>
                </a:gridCol>
                <a:gridCol w="491074">
                  <a:extLst>
                    <a:ext uri="{9D8B030D-6E8A-4147-A177-3AD203B41FA5}">
                      <a16:colId xmlns:a16="http://schemas.microsoft.com/office/drawing/2014/main" val="3417315814"/>
                    </a:ext>
                  </a:extLst>
                </a:gridCol>
                <a:gridCol w="463905">
                  <a:extLst>
                    <a:ext uri="{9D8B030D-6E8A-4147-A177-3AD203B41FA5}">
                      <a16:colId xmlns:a16="http://schemas.microsoft.com/office/drawing/2014/main" val="919988889"/>
                    </a:ext>
                  </a:extLst>
                </a:gridCol>
                <a:gridCol w="571076">
                  <a:extLst>
                    <a:ext uri="{9D8B030D-6E8A-4147-A177-3AD203B41FA5}">
                      <a16:colId xmlns:a16="http://schemas.microsoft.com/office/drawing/2014/main" val="1349566432"/>
                    </a:ext>
                  </a:extLst>
                </a:gridCol>
              </a:tblGrid>
              <a:tr h="149478">
                <a:tc rowSpan="3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классов и отдельных болезней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строки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Код </a:t>
                      </a:r>
                      <a:b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 МКБ-10</a:t>
                      </a:r>
                      <a:b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Зарегистрировано заболеваний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Снято</a:t>
                      </a:r>
                      <a:br>
                        <a:rPr lang="ru-RU" sz="10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диспан-серного наблю-дения, чел </a:t>
                      </a:r>
                      <a:endParaRPr lang="ru-RU" sz="10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Состоит под диспан-серным наблюде-нием</a:t>
                      </a:r>
                      <a:br>
                        <a:rPr lang="ru-RU" sz="10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конец отчетного года, чел</a:t>
                      </a:r>
                      <a:endParaRPr lang="ru-RU" sz="10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1557891"/>
                  </a:ext>
                </a:extLst>
              </a:tr>
              <a:tr h="59791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всего, 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ед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(из гр. 4)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 (из гр. 4)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заболеваний</a:t>
                      </a:r>
                      <a:b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впервые в жизни установленным диагнозом (из гр. 9)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3488593"/>
                  </a:ext>
                </a:extLst>
              </a:tr>
              <a:tr h="124565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воз-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расте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 года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воз-расте5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Symbol" panose="05050102010706020507" pitchFamily="18" charset="2"/>
                        </a:rPr>
                        <a:t>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 лет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взято</a:t>
                      </a:r>
                      <a:b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под 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диспан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-серное 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наблю-дение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чел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впервые в жизни 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установ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-ленным 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диагно-зом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ед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взято</a:t>
                      </a:r>
                      <a:b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под диспансер-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ное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наблю-дение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чел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выявле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-но</a:t>
                      </a:r>
                      <a:b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 </a:t>
                      </a:r>
                      <a:r>
                        <a:rPr lang="ru-RU" sz="1000" b="1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проф</a:t>
                      </a: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-осмотре</a:t>
                      </a:r>
                      <a:endParaRPr lang="ru-RU" sz="10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4803934"/>
                  </a:ext>
                </a:extLst>
              </a:tr>
              <a:tr h="177950"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9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  <a:spcAft>
                          <a:spcPts val="0"/>
                        </a:spcAft>
                      </a:pPr>
                      <a:r>
                        <a:rPr lang="ru-RU" sz="700" b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</a:t>
                      </a:r>
                      <a:endParaRPr lang="ru-RU" sz="900" b="1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 b="1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  <a:endParaRPr lang="ru-RU" sz="9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9655" marR="4965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5229833"/>
                  </a:ext>
                </a:extLst>
              </a:tr>
              <a:tr h="234895">
                <a:tc>
                  <a:txBody>
                    <a:bodyPr/>
                    <a:lstStyle/>
                    <a:p>
                      <a:pPr marL="176530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Ожирение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5.11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E66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  <a:spcAft>
                          <a:spcPts val="0"/>
                        </a:spcAft>
                      </a:pPr>
                      <a:r>
                        <a:rPr lang="ru-RU" sz="11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63649215"/>
                  </a:ext>
                </a:extLst>
              </a:tr>
            </a:tbl>
          </a:graphicData>
        </a:graphic>
      </p:graphicFrame>
      <p:sp>
        <p:nvSpPr>
          <p:cNvPr id="12" name="Прямоугольник 11"/>
          <p:cNvSpPr/>
          <p:nvPr/>
        </p:nvSpPr>
        <p:spPr>
          <a:xfrm>
            <a:off x="1634400" y="1339815"/>
            <a:ext cx="594720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dirty="0" smtClean="0"/>
              <a:t> 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Раздел </a:t>
            </a:r>
            <a:r>
              <a:rPr lang="ru-RU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таблица 2000  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Дети </a:t>
            </a:r>
            <a:r>
              <a:rPr lang="ru-RU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(15–17 лет включительно</a:t>
            </a:r>
            <a:r>
              <a:rPr lang="ru-RU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)</a:t>
            </a:r>
            <a:endParaRPr lang="ru-RU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1547838" y="1640467"/>
            <a:ext cx="52770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spcAft>
                <a:spcPts val="0"/>
              </a:spcAft>
            </a:pPr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Раздел </a:t>
            </a:r>
            <a:r>
              <a:rPr lang="ru-RU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4. </a:t>
            </a:r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таблица 3000  Взрослые </a:t>
            </a:r>
            <a:r>
              <a:rPr lang="ru-RU" b="1" dirty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18 лет и более</a:t>
            </a:r>
            <a:endParaRPr lang="ru-RU" dirty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64870" y="110546"/>
            <a:ext cx="848626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Форма №12  </a:t>
            </a:r>
            <a:r>
              <a:rPr lang="ru-RU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«Сведения о числе заболеваний, зарегистрированных у пациентов, </a:t>
            </a:r>
            <a:endParaRPr lang="ru-RU" b="1" dirty="0" smtClean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проживающих </a:t>
            </a:r>
            <a:r>
              <a:rPr lang="ru-RU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районе обслуживания медицинской организации» </a:t>
            </a:r>
            <a:endParaRPr lang="ru-RU" b="1" dirty="0" smtClean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7785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4860032" y="237091"/>
            <a:ext cx="3995936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Форма 70 в формате </a:t>
            </a:r>
            <a:r>
              <a:rPr lang="en-US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Excel</a:t>
            </a:r>
            <a:endParaRPr lang="ru-RU" b="1" dirty="0">
              <a:solidFill>
                <a:schemeClr val="tx2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Распечатать </a:t>
            </a:r>
            <a:r>
              <a:rPr lang="ru-RU" b="1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на бумаге заполненную форму в альбомном варианте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0566634"/>
              </p:ext>
            </p:extLst>
          </p:nvPr>
        </p:nvGraphicFramePr>
        <p:xfrm>
          <a:off x="4788024" y="1760002"/>
          <a:ext cx="4251856" cy="4136822"/>
        </p:xfrm>
        <a:graphic>
          <a:graphicData uri="http://schemas.openxmlformats.org/drawingml/2006/table">
            <a:tbl>
              <a:tblPr/>
              <a:tblGrid>
                <a:gridCol w="5283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2830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2830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2830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2830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2830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28307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2830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254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0">
                <a:tc gridSpan="9"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>
                          <a:solidFill>
                            <a:schemeClr val="tx2"/>
                          </a:solidFill>
                          <a:effectLst/>
                          <a:latin typeface="Times New Roman"/>
                        </a:rPr>
                        <a:t>Сведения о деятельности кабинета (отделения)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8393">
                <a:tc gridSpan="9">
                  <a:txBody>
                    <a:bodyPr/>
                    <a:lstStyle/>
                    <a:p>
                      <a:pPr algn="ctr" fontAlgn="b"/>
                      <a:r>
                        <a:rPr lang="ru-RU" sz="1400" b="1" i="0" u="none" strike="noStrike" dirty="0">
                          <a:solidFill>
                            <a:schemeClr val="tx2"/>
                          </a:solidFill>
                          <a:effectLst/>
                          <a:latin typeface="Times New Roman"/>
                        </a:rPr>
                        <a:t> медицинской профилактики за </a:t>
                      </a:r>
                      <a:r>
                        <a:rPr lang="ru-RU" sz="1400" b="1" i="0" u="sng" strike="noStrike" dirty="0" smtClean="0">
                          <a:solidFill>
                            <a:schemeClr val="tx2"/>
                          </a:solidFill>
                          <a:effectLst/>
                          <a:latin typeface="Times New Roman"/>
                        </a:rPr>
                        <a:t>2024 </a:t>
                      </a:r>
                      <a:r>
                        <a:rPr lang="ru-RU" sz="1400" b="1" i="0" u="sng" strike="noStrike" dirty="0">
                          <a:solidFill>
                            <a:schemeClr val="tx2"/>
                          </a:solidFill>
                          <a:effectLst/>
                          <a:latin typeface="Times New Roman"/>
                        </a:rPr>
                        <a:t>год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5710"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chemeClr val="tx2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chemeClr val="tx2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chemeClr val="tx2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chemeClr val="tx2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3493">
                <a:tc gridSpan="3">
                  <a:txBody>
                    <a:bodyPr/>
                    <a:lstStyle/>
                    <a:p>
                      <a:pPr algn="l" fontAlgn="b"/>
                      <a:r>
                        <a:rPr lang="ru-RU" sz="1200" b="1" i="0" u="none" strike="noStrike" dirty="0">
                          <a:solidFill>
                            <a:schemeClr val="tx2"/>
                          </a:solidFill>
                          <a:effectLst/>
                          <a:latin typeface="Times New Roman"/>
                        </a:rPr>
                        <a:t>(форма №70)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chemeClr val="tx2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3493"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chemeClr val="tx2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chemeClr val="tx2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chemeClr val="tx2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chemeClr val="tx2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3493">
                <a:tc rowSpan="2" gridSpan="4">
                  <a:txBody>
                    <a:bodyPr/>
                    <a:lstStyle/>
                    <a:p>
                      <a:pPr algn="l" fontAlgn="ctr"/>
                      <a:r>
                        <a:rPr lang="ru-RU" sz="1200" b="1" i="0" u="none" strike="noStrike" dirty="0">
                          <a:solidFill>
                            <a:schemeClr val="tx2"/>
                          </a:solidFill>
                          <a:effectLst/>
                          <a:latin typeface="Times New Roman"/>
                        </a:rPr>
                        <a:t>Наименование отчитывающейся организации: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4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______________________________________________________________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50947">
                <a:tc gridSpan="4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3493"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>
                        <a:solidFill>
                          <a:schemeClr val="tx2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1" i="0" u="none" strike="noStrike" dirty="0">
                        <a:solidFill>
                          <a:schemeClr val="tx2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chemeClr val="tx2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chemeClr val="tx2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3493">
                <a:tc rowSpan="2" gridSpan="4">
                  <a:txBody>
                    <a:bodyPr/>
                    <a:lstStyle/>
                    <a:p>
                      <a:pPr algn="l" fontAlgn="ctr"/>
                      <a:r>
                        <a:rPr lang="ru-RU" sz="1200" b="1" i="0" u="none" strike="noStrike" dirty="0">
                          <a:solidFill>
                            <a:schemeClr val="tx2"/>
                          </a:solidFill>
                          <a:effectLst/>
                          <a:latin typeface="Times New Roman"/>
                        </a:rPr>
                        <a:t>Почтовый адрес, электронная почта: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4">
                  <a:txBody>
                    <a:bodyPr/>
                    <a:lstStyle/>
                    <a:p>
                      <a:pPr algn="ctr" fontAlgn="ctr"/>
                      <a:r>
                        <a:rPr lang="ru-RU" sz="12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______________________________________________________________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650947">
                <a:tc gridSpan="4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ru-RU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pic>
        <p:nvPicPr>
          <p:cNvPr id="43" name="Рисунок 42"/>
          <p:cNvPicPr/>
          <p:nvPr/>
        </p:nvPicPr>
        <p:blipFill rotWithShape="1">
          <a:blip r:embed="rId2"/>
          <a:srcRect l="35188" t="19180" r="35018" b="5480"/>
          <a:stretch/>
        </p:blipFill>
        <p:spPr bwMode="auto">
          <a:xfrm>
            <a:off x="0" y="188640"/>
            <a:ext cx="4608512" cy="6624736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  <p:sp>
        <p:nvSpPr>
          <p:cNvPr id="44" name="TextBox 43"/>
          <p:cNvSpPr txBox="1"/>
          <p:nvPr/>
        </p:nvSpPr>
        <p:spPr>
          <a:xfrm>
            <a:off x="179512" y="188640"/>
            <a:ext cx="43204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 smtClean="0">
                <a:solidFill>
                  <a:srgbClr val="FF0000"/>
                </a:solidFill>
              </a:rPr>
              <a:t>       </a:t>
            </a:r>
            <a:endParaRPr lang="ru-RU" sz="4000" b="1" dirty="0">
              <a:solidFill>
                <a:srgbClr val="FF0000"/>
              </a:solidFill>
            </a:endParaRPr>
          </a:p>
        </p:txBody>
      </p:sp>
      <p:sp>
        <p:nvSpPr>
          <p:cNvPr id="45" name="Умножение 44"/>
          <p:cNvSpPr/>
          <p:nvPr/>
        </p:nvSpPr>
        <p:spPr>
          <a:xfrm>
            <a:off x="1511660" y="1448780"/>
            <a:ext cx="1656184" cy="410445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26358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2057</TotalTime>
  <Words>2323</Words>
  <Application>Microsoft Office PowerPoint</Application>
  <PresentationFormat>Экран (4:3)</PresentationFormat>
  <Paragraphs>1004</Paragraphs>
  <Slides>19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19</vt:i4>
      </vt:variant>
    </vt:vector>
  </HeadingPairs>
  <TitlesOfParts>
    <vt:vector size="28" baseType="lpstr">
      <vt:lpstr>Arial</vt:lpstr>
      <vt:lpstr>Bookman Old Style</vt:lpstr>
      <vt:lpstr>Calibri</vt:lpstr>
      <vt:lpstr>Cambria</vt:lpstr>
      <vt:lpstr>Segoe Print</vt:lpstr>
      <vt:lpstr>Symbol</vt:lpstr>
      <vt:lpstr>Times New Roman</vt:lpstr>
      <vt:lpstr>Wingdings</vt:lpstr>
      <vt:lpstr>Тема Office</vt:lpstr>
      <vt:lpstr>Отчет  службы медицинской профилактики  за 2024год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Заполнение  отчетных форм:  №70 «Сведенья о деятельности кабинета(отделения)медицинской профилактики» Ф№30 (раздел IV,  таблица 4809 «Деятельность кабинета (отделения) медицинской профилактики»</dc:title>
  <dc:creator>KCMP</dc:creator>
  <cp:lastModifiedBy>user</cp:lastModifiedBy>
  <cp:revision>113</cp:revision>
  <cp:lastPrinted>2024-12-03T06:06:27Z</cp:lastPrinted>
  <dcterms:created xsi:type="dcterms:W3CDTF">2024-09-16T06:14:27Z</dcterms:created>
  <dcterms:modified xsi:type="dcterms:W3CDTF">2024-12-16T00:16:30Z</dcterms:modified>
</cp:coreProperties>
</file>

<file path=docProps/thumbnail.jpeg>
</file>