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1" r:id="rId10"/>
    <p:sldId id="266" r:id="rId11"/>
    <p:sldId id="265" r:id="rId12"/>
    <p:sldId id="268" r:id="rId13"/>
    <p:sldId id="269" r:id="rId14"/>
    <p:sldId id="267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F5A4D-56DE-46ED-A554-1FC218715AD9}" type="datetimeFigureOut">
              <a:rPr lang="ru-RU" smtClean="0"/>
              <a:t>20.12.2019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8F9DD-9CE0-4C66-B5DE-ED9D163ADFC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F5A4D-56DE-46ED-A554-1FC218715AD9}" type="datetimeFigureOut">
              <a:rPr lang="ru-RU" smtClean="0"/>
              <a:t>20.12.2019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8F9DD-9CE0-4C66-B5DE-ED9D163ADF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F5A4D-56DE-46ED-A554-1FC218715AD9}" type="datetimeFigureOut">
              <a:rPr lang="ru-RU" smtClean="0"/>
              <a:t>20.12.2019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8F9DD-9CE0-4C66-B5DE-ED9D163ADF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F5A4D-56DE-46ED-A554-1FC218715AD9}" type="datetimeFigureOut">
              <a:rPr lang="ru-RU" smtClean="0"/>
              <a:t>20.12.2019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8F9DD-9CE0-4C66-B5DE-ED9D163ADF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F5A4D-56DE-46ED-A554-1FC218715AD9}" type="datetimeFigureOut">
              <a:rPr lang="ru-RU" smtClean="0"/>
              <a:t>20.12.2019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8F9DD-9CE0-4C66-B5DE-ED9D163ADFC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F5A4D-56DE-46ED-A554-1FC218715AD9}" type="datetimeFigureOut">
              <a:rPr lang="ru-RU" smtClean="0"/>
              <a:t>20.12.2019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8F9DD-9CE0-4C66-B5DE-ED9D163ADF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F5A4D-56DE-46ED-A554-1FC218715AD9}" type="datetimeFigureOut">
              <a:rPr lang="ru-RU" smtClean="0"/>
              <a:t>20.12.2019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8F9DD-9CE0-4C66-B5DE-ED9D163ADFC1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F5A4D-56DE-46ED-A554-1FC218715AD9}" type="datetimeFigureOut">
              <a:rPr lang="ru-RU" smtClean="0"/>
              <a:t>20.12.2019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8F9DD-9CE0-4C66-B5DE-ED9D163ADF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F5A4D-56DE-46ED-A554-1FC218715AD9}" type="datetimeFigureOut">
              <a:rPr lang="ru-RU" smtClean="0"/>
              <a:t>20.12.2019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8F9DD-9CE0-4C66-B5DE-ED9D163ADF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F5A4D-56DE-46ED-A554-1FC218715AD9}" type="datetimeFigureOut">
              <a:rPr lang="ru-RU" smtClean="0"/>
              <a:t>20.12.2019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8F9DD-9CE0-4C66-B5DE-ED9D163ADFC1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F5A4D-56DE-46ED-A554-1FC218715AD9}" type="datetimeFigureOut">
              <a:rPr lang="ru-RU" smtClean="0"/>
              <a:t>20.12.2019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8F9DD-9CE0-4C66-B5DE-ED9D163ADF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6D5F5A4D-56DE-46ED-A554-1FC218715AD9}" type="datetimeFigureOut">
              <a:rPr lang="ru-RU" smtClean="0"/>
              <a:t>20.12.2019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42F8F9DD-9CE0-4C66-B5DE-ED9D163ADFC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755576" y="620688"/>
            <a:ext cx="756084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419100" algn="ctr">
              <a:tabLst>
                <a:tab pos="3456940" algn="l"/>
              </a:tabLst>
            </a:pPr>
            <a:r>
              <a:rPr lang="ru-RU" sz="4400" spc="35" dirty="0">
                <a:solidFill>
                  <a:schemeClr val="bg1"/>
                </a:solidFill>
                <a:latin typeface="+mj-lt"/>
              </a:rPr>
              <a:t>Форма №30</a:t>
            </a:r>
            <a:br>
              <a:rPr lang="ru-RU" sz="4400" spc="35" dirty="0">
                <a:solidFill>
                  <a:schemeClr val="bg1"/>
                </a:solidFill>
                <a:latin typeface="+mj-lt"/>
              </a:rPr>
            </a:br>
            <a:r>
              <a:rPr lang="ru-RU" sz="4400" spc="35" dirty="0">
                <a:solidFill>
                  <a:schemeClr val="bg1"/>
                </a:solidFill>
                <a:latin typeface="+mj-lt"/>
              </a:rPr>
              <a:t>«Сведения о медицинской</a:t>
            </a:r>
            <a:br>
              <a:rPr lang="ru-RU" sz="4400" spc="35" dirty="0">
                <a:solidFill>
                  <a:schemeClr val="bg1"/>
                </a:solidFill>
                <a:latin typeface="+mj-lt"/>
              </a:rPr>
            </a:br>
            <a:r>
              <a:rPr lang="ru-RU" sz="4400" spc="35" dirty="0">
                <a:solidFill>
                  <a:schemeClr val="bg1"/>
                </a:solidFill>
                <a:latin typeface="+mj-lt"/>
              </a:rPr>
              <a:t>организации»</a:t>
            </a:r>
            <a:endParaRPr lang="ru-RU" sz="4400" spc="35" dirty="0">
              <a:solidFill>
                <a:schemeClr val="bg1"/>
              </a:solidFill>
              <a:latin typeface="+mj-lt"/>
              <a:ea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55576" y="3676836"/>
            <a:ext cx="756084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+mj-lt"/>
              </a:rPr>
              <a:t>РАЗДЕЛ </a:t>
            </a:r>
            <a:r>
              <a:rPr lang="ru-RU" sz="2800" b="1" dirty="0" err="1">
                <a:solidFill>
                  <a:schemeClr val="tx2"/>
                </a:solidFill>
                <a:latin typeface="+mj-lt"/>
              </a:rPr>
              <a:t>III</a:t>
            </a:r>
            <a:r>
              <a:rPr lang="ru-RU" sz="2800" b="1" dirty="0">
                <a:solidFill>
                  <a:schemeClr val="tx2"/>
                </a:solidFill>
                <a:latin typeface="+mj-lt"/>
              </a:rPr>
              <a:t>. </a:t>
            </a:r>
            <a:endParaRPr lang="ru-RU" sz="2800" b="1" dirty="0" smtClean="0">
              <a:solidFill>
                <a:schemeClr val="tx2"/>
              </a:solidFill>
              <a:latin typeface="+mj-lt"/>
            </a:endParaRPr>
          </a:p>
          <a:p>
            <a:r>
              <a:rPr lang="ru-RU" sz="2800" dirty="0" smtClean="0">
                <a:solidFill>
                  <a:schemeClr val="tx2"/>
                </a:solidFill>
                <a:latin typeface="+mj-lt"/>
              </a:rPr>
              <a:t>ДЕЯТЕЛЬНОСТЬ МЕДИЦИНСКОЙ ОРГАНИЗАЦИИ ПО ОКАЗАНИЮ МЕДИЦИНСКОЙ ПОМОЩИ </a:t>
            </a:r>
            <a:r>
              <a:rPr lang="ru-RU" sz="2800" dirty="0">
                <a:solidFill>
                  <a:schemeClr val="tx2"/>
                </a:solidFill>
                <a:latin typeface="+mj-lt"/>
              </a:rPr>
              <a:t>В </a:t>
            </a:r>
            <a:r>
              <a:rPr lang="ru-RU" sz="2800" dirty="0" smtClean="0">
                <a:solidFill>
                  <a:schemeClr val="tx2"/>
                </a:solidFill>
                <a:latin typeface="+mj-lt"/>
              </a:rPr>
              <a:t>АМБУЛАТОРНЫХ УСЛОВИЯХ</a:t>
            </a:r>
            <a:endParaRPr lang="ru-RU" sz="2800" dirty="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23530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24635"/>
            <a:ext cx="67687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1"/>
                </a:solidFill>
              </a:rPr>
              <a:t>Таблица 2105</a:t>
            </a:r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64288" y="478469"/>
            <a:ext cx="1728192" cy="369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ВНИМАНИЕ !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5" t="13391" r="10000" b="13050"/>
          <a:stretch/>
        </p:blipFill>
        <p:spPr>
          <a:xfrm>
            <a:off x="765457" y="1124744"/>
            <a:ext cx="7483876" cy="478506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427984" y="2132856"/>
            <a:ext cx="3821349" cy="144016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115616" y="5631051"/>
            <a:ext cx="2654894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/>
              <a:t>м</a:t>
            </a:r>
            <a:r>
              <a:rPr lang="ru-RU" sz="1000" dirty="0" smtClean="0"/>
              <a:t>обильными медицинскими комплексами</a:t>
            </a:r>
            <a:endParaRPr lang="ru-RU" sz="1000" dirty="0"/>
          </a:p>
        </p:txBody>
      </p:sp>
      <p:sp>
        <p:nvSpPr>
          <p:cNvPr id="11" name="TextBox 10"/>
          <p:cNvSpPr txBox="1"/>
          <p:nvPr/>
        </p:nvSpPr>
        <p:spPr>
          <a:xfrm>
            <a:off x="1115616" y="5380040"/>
            <a:ext cx="2494594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/>
              <a:t>м</a:t>
            </a:r>
            <a:r>
              <a:rPr lang="ru-RU" sz="1000" dirty="0" smtClean="0"/>
              <a:t>обильными медицинскими бригадами</a:t>
            </a:r>
            <a:endParaRPr lang="ru-RU" sz="10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427984" y="1124744"/>
            <a:ext cx="1872208" cy="64807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8641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76672"/>
            <a:ext cx="75608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/>
                </a:solidFill>
              </a:rPr>
              <a:t>При заполнении таблицы 2105 следует иметь в виду, что </a:t>
            </a:r>
            <a:r>
              <a:rPr lang="ru-RU" b="1" dirty="0" smtClean="0">
                <a:solidFill>
                  <a:schemeClr val="accent1"/>
                </a:solidFill>
              </a:rPr>
              <a:t>источником информации </a:t>
            </a:r>
            <a:r>
              <a:rPr lang="ru-RU" b="1" dirty="0">
                <a:solidFill>
                  <a:schemeClr val="accent1"/>
                </a:solidFill>
              </a:rPr>
              <a:t>для таблицы 2105 </a:t>
            </a:r>
            <a:r>
              <a:rPr lang="ru-RU" b="1" dirty="0">
                <a:solidFill>
                  <a:srgbClr val="C00000"/>
                </a:solidFill>
              </a:rPr>
              <a:t>служит Талон (форма №025-1/у)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429831"/>
            <a:ext cx="756084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ru-RU" sz="1600" b="1" u="sng" dirty="0" smtClean="0">
                <a:solidFill>
                  <a:srgbClr val="C00000"/>
                </a:solidFill>
              </a:rPr>
              <a:t>Строка 2 «в неотложной </a:t>
            </a:r>
            <a:r>
              <a:rPr lang="ru-RU" sz="1600" b="1" u="sng" dirty="0">
                <a:solidFill>
                  <a:srgbClr val="C00000"/>
                </a:solidFill>
              </a:rPr>
              <a:t>форме»:</a:t>
            </a:r>
            <a:endParaRPr lang="ru-RU" sz="1600" b="1" dirty="0">
              <a:solidFill>
                <a:srgbClr val="C00000"/>
              </a:solidFill>
            </a:endParaRPr>
          </a:p>
          <a:p>
            <a:pPr>
              <a:spcBef>
                <a:spcPts val="600"/>
              </a:spcBef>
            </a:pPr>
            <a:r>
              <a:rPr lang="ru-RU" sz="1600" dirty="0"/>
              <a:t>посещение по неотложной помощи - оказание неотложной медицинской помощи лицам, обратившимся с признаками неотложных состояний (при внезапных острых заболеваниях, состояниях, обострении хронических заболеваний, не опасных для жизни и не требующих экстренной медицинской помощи) в отделение (кабинет) неотложной медицинской помощи, являющегося структурным подразделением поликлиники (врачебной амбулатории, центра общей врачебной практики (семейной </a:t>
            </a:r>
            <a:r>
              <a:rPr lang="ru-RU" sz="1600" dirty="0" smtClean="0"/>
              <a:t>медицины), а </a:t>
            </a:r>
            <a:r>
              <a:rPr lang="ru-RU" sz="1600" dirty="0"/>
              <a:t>также на дому при вызове врача</a:t>
            </a:r>
          </a:p>
          <a:p>
            <a:pPr>
              <a:spcBef>
                <a:spcPts val="600"/>
              </a:spcBef>
            </a:pPr>
            <a:r>
              <a:rPr lang="ru-RU" sz="1600" b="1" u="sng" dirty="0" smtClean="0">
                <a:solidFill>
                  <a:srgbClr val="C00000"/>
                </a:solidFill>
              </a:rPr>
              <a:t>Строка </a:t>
            </a:r>
            <a:r>
              <a:rPr lang="ru-RU" sz="1600" b="1" u="sng" dirty="0">
                <a:solidFill>
                  <a:srgbClr val="C00000"/>
                </a:solidFill>
              </a:rPr>
              <a:t>3 «активных»:</a:t>
            </a:r>
            <a:endParaRPr lang="ru-RU" sz="1600" b="1" dirty="0">
              <a:solidFill>
                <a:srgbClr val="C00000"/>
              </a:solidFill>
            </a:endParaRPr>
          </a:p>
          <a:p>
            <a:pPr>
              <a:spcBef>
                <a:spcPts val="600"/>
              </a:spcBef>
            </a:pPr>
            <a:r>
              <a:rPr lang="ru-RU" sz="1600" dirty="0"/>
              <a:t>Посещение на дому считается активным, если оно проводится по инициативе врача. Как правило, активно наблюдаются пациенты больные со злокачественными новообразованиями, инфекционными заболеваниями, лица пожилого и старческого возраста, инвалиды с тяжелыми</a:t>
            </a:r>
          </a:p>
          <a:p>
            <a:pPr>
              <a:spcBef>
                <a:spcPts val="600"/>
              </a:spcBef>
            </a:pPr>
            <a:r>
              <a:rPr lang="ru-RU" sz="1600" dirty="0"/>
              <a:t>заболеваниями. Данный показатель должен составлять 30-60% от общего числа посещений на дому, что зависит от таких факторов, как соотношение первичных и повторных посещений пациента; динамика и сезонность заболеваний; возможность госпитализации и др.</a:t>
            </a:r>
          </a:p>
        </p:txBody>
      </p:sp>
    </p:spTree>
    <p:extLst>
      <p:ext uri="{BB962C8B-B14F-4D97-AF65-F5344CB8AC3E}">
        <p14:creationId xmlns:p14="http://schemas.microsoft.com/office/powerpoint/2010/main" val="974462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76672"/>
            <a:ext cx="75608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/>
                </a:solidFill>
              </a:rPr>
              <a:t>При заполнении таблицы 2105 следует иметь в виду, что </a:t>
            </a:r>
            <a:r>
              <a:rPr lang="ru-RU" b="1" dirty="0" smtClean="0">
                <a:solidFill>
                  <a:schemeClr val="accent1"/>
                </a:solidFill>
              </a:rPr>
              <a:t>источником информации </a:t>
            </a:r>
            <a:r>
              <a:rPr lang="ru-RU" b="1" dirty="0">
                <a:solidFill>
                  <a:schemeClr val="accent1"/>
                </a:solidFill>
              </a:rPr>
              <a:t>для таблицы 2105 </a:t>
            </a:r>
            <a:r>
              <a:rPr lang="ru-RU" b="1" dirty="0" smtClean="0">
                <a:solidFill>
                  <a:schemeClr val="accent1"/>
                </a:solidFill>
              </a:rPr>
              <a:t>                    </a:t>
            </a:r>
            <a:r>
              <a:rPr lang="ru-RU" b="1" dirty="0" smtClean="0">
                <a:solidFill>
                  <a:srgbClr val="C00000"/>
                </a:solidFill>
              </a:rPr>
              <a:t>служит </a:t>
            </a:r>
            <a:r>
              <a:rPr lang="ru-RU" b="1" dirty="0">
                <a:solidFill>
                  <a:srgbClr val="C00000"/>
                </a:solidFill>
              </a:rPr>
              <a:t>Талон (форма №025-1/у)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429831"/>
            <a:ext cx="7560840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ru-RU" sz="1600" b="1" u="sng" dirty="0" smtClean="0">
                <a:solidFill>
                  <a:srgbClr val="C00000"/>
                </a:solidFill>
              </a:rPr>
              <a:t>Строка 4 «по диспансерному наблюдению»:</a:t>
            </a:r>
          </a:p>
          <a:p>
            <a:pPr>
              <a:spcBef>
                <a:spcPts val="600"/>
              </a:spcBef>
            </a:pPr>
            <a:endParaRPr lang="ru-RU" sz="1600" b="1" u="sng" dirty="0">
              <a:solidFill>
                <a:srgbClr val="C00000"/>
              </a:solidFill>
            </a:endParaRPr>
          </a:p>
          <a:p>
            <a:pPr marL="285750" indent="-285750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è"/>
            </a:pPr>
            <a:r>
              <a:rPr lang="ru-RU" sz="1600" dirty="0" smtClean="0"/>
              <a:t>диспансерное </a:t>
            </a:r>
            <a:r>
              <a:rPr lang="ru-RU" sz="1600" dirty="0"/>
              <a:t>наблюдение представляет собой динамическое наблюдение, в </a:t>
            </a:r>
            <a:r>
              <a:rPr lang="ru-RU" sz="1600" dirty="0" smtClean="0"/>
              <a:t>том числе </a:t>
            </a:r>
            <a:r>
              <a:rPr lang="ru-RU" sz="1600" dirty="0"/>
              <a:t>необходимое обследование, за состоянием здоровья лиц, </a:t>
            </a:r>
            <a:r>
              <a:rPr lang="ru-RU" sz="1600" dirty="0" smtClean="0"/>
              <a:t>страдающих хроническими </a:t>
            </a:r>
            <a:r>
              <a:rPr lang="ru-RU" sz="1600" dirty="0"/>
              <a:t>заболеваниями, функциональными расстройствами, </a:t>
            </a:r>
            <a:r>
              <a:rPr lang="ru-RU" sz="1600" dirty="0" smtClean="0"/>
              <a:t>иными состояниями</a:t>
            </a:r>
            <a:r>
              <a:rPr lang="ru-RU" sz="1600" dirty="0"/>
              <a:t>, в целях своевременного выявления, предупреждения </a:t>
            </a:r>
            <a:r>
              <a:rPr lang="ru-RU" sz="1600" dirty="0" smtClean="0"/>
              <a:t>осложнений, обострений </a:t>
            </a:r>
            <a:r>
              <a:rPr lang="ru-RU" sz="1600" dirty="0"/>
              <a:t>заболеваний, иных </a:t>
            </a:r>
            <a:r>
              <a:rPr lang="ru-RU" sz="1600" dirty="0" smtClean="0"/>
              <a:t> патологических </a:t>
            </a:r>
            <a:r>
              <a:rPr lang="ru-RU" sz="1600" dirty="0"/>
              <a:t>состояний, их профилактики </a:t>
            </a:r>
            <a:r>
              <a:rPr lang="ru-RU" sz="1600" dirty="0" smtClean="0"/>
              <a:t>и осуществления </a:t>
            </a:r>
            <a:r>
              <a:rPr lang="ru-RU" sz="1600" dirty="0"/>
              <a:t>медицинской реабилитации указанных лиц</a:t>
            </a:r>
          </a:p>
          <a:p>
            <a:pPr>
              <a:spcBef>
                <a:spcPts val="600"/>
              </a:spcBef>
            </a:pP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4149080"/>
            <a:ext cx="7560840" cy="22322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i="1" dirty="0">
                <a:solidFill>
                  <a:srgbClr val="C00000"/>
                </a:solidFill>
              </a:rPr>
              <a:t>Согласно Программе государственных гарантий: </a:t>
            </a:r>
            <a:endParaRPr lang="ru-RU" i="1" dirty="0" smtClean="0">
              <a:solidFill>
                <a:srgbClr val="C00000"/>
              </a:solidFill>
            </a:endParaRPr>
          </a:p>
          <a:p>
            <a:pPr algn="ctr"/>
            <a:r>
              <a:rPr lang="ru-RU" i="1" dirty="0" smtClean="0">
                <a:solidFill>
                  <a:srgbClr val="C00000"/>
                </a:solidFill>
              </a:rPr>
              <a:t>Первое </a:t>
            </a:r>
            <a:r>
              <a:rPr lang="ru-RU" i="1" dirty="0">
                <a:solidFill>
                  <a:srgbClr val="C00000"/>
                </a:solidFill>
              </a:rPr>
              <a:t>посещение в отчетном году по поводу диспансерного наблюдения считается с профилактической </a:t>
            </a:r>
            <a:r>
              <a:rPr lang="ru-RU" i="1" dirty="0" smtClean="0">
                <a:solidFill>
                  <a:srgbClr val="C00000"/>
                </a:solidFill>
              </a:rPr>
              <a:t>целью</a:t>
            </a:r>
          </a:p>
          <a:p>
            <a:pPr algn="ctr"/>
            <a:endParaRPr lang="ru-RU" b="1" i="1" dirty="0" smtClean="0">
              <a:solidFill>
                <a:srgbClr val="C00000"/>
              </a:solidFill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В отчётной форме №30 учитываем по установленному порядку: все посещения по поводу диспансерного наблюдения указываются по поводу заболевания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707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76672"/>
            <a:ext cx="75608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/>
                </a:solidFill>
              </a:rPr>
              <a:t>При заполнении таблицы 2105 следует иметь в виду, что </a:t>
            </a:r>
            <a:r>
              <a:rPr lang="ru-RU" b="1" dirty="0" smtClean="0">
                <a:solidFill>
                  <a:schemeClr val="accent1"/>
                </a:solidFill>
              </a:rPr>
              <a:t>источником информации </a:t>
            </a:r>
            <a:r>
              <a:rPr lang="ru-RU" b="1" dirty="0">
                <a:solidFill>
                  <a:schemeClr val="accent1"/>
                </a:solidFill>
              </a:rPr>
              <a:t>для таблицы 2105 </a:t>
            </a:r>
            <a:r>
              <a:rPr lang="ru-RU" b="1" dirty="0">
                <a:solidFill>
                  <a:srgbClr val="C00000"/>
                </a:solidFill>
              </a:rPr>
              <a:t>служит Талон (форма №025-1/у)</a:t>
            </a:r>
          </a:p>
        </p:txBody>
      </p:sp>
      <p:sp useBgFill="1">
        <p:nvSpPr>
          <p:cNvPr id="5" name="Прямоугольник 4"/>
          <p:cNvSpPr/>
          <p:nvPr/>
        </p:nvSpPr>
        <p:spPr>
          <a:xfrm>
            <a:off x="539552" y="1394324"/>
            <a:ext cx="8208912" cy="525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5000"/>
              </a:lnSpc>
              <a:spcBef>
                <a:spcPts val="600"/>
              </a:spcBef>
            </a:pPr>
            <a:r>
              <a:rPr lang="ru-RU" sz="1600" b="1" u="sng" dirty="0">
                <a:solidFill>
                  <a:srgbClr val="C00000"/>
                </a:solidFill>
              </a:rPr>
              <a:t>строка 6 «медицинский осмотр»:</a:t>
            </a:r>
            <a:endParaRPr lang="ru-RU" sz="1600" b="1" dirty="0">
              <a:solidFill>
                <a:srgbClr val="C00000"/>
              </a:solidFill>
            </a:endParaRPr>
          </a:p>
          <a:p>
            <a:pPr marL="285750" indent="-285750" algn="just">
              <a:lnSpc>
                <a:spcPct val="85000"/>
              </a:lnSpc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è"/>
            </a:pPr>
            <a:r>
              <a:rPr lang="ru-RU" sz="1600" dirty="0"/>
              <a:t>указываются посещения, выполненные в порядке целевого профилактического осмотра</a:t>
            </a:r>
          </a:p>
          <a:p>
            <a:pPr algn="just">
              <a:lnSpc>
                <a:spcPct val="85000"/>
              </a:lnSpc>
              <a:spcBef>
                <a:spcPts val="600"/>
              </a:spcBef>
            </a:pPr>
            <a:r>
              <a:rPr lang="ru-RU" sz="1600" dirty="0"/>
              <a:t>Целевые профилактические медицинские осмотры — медицинские осмотры </a:t>
            </a:r>
            <a:r>
              <a:rPr lang="ru-RU" sz="1600" dirty="0" smtClean="0"/>
              <a:t>(</a:t>
            </a:r>
            <a:r>
              <a:rPr lang="ru-RU" sz="1600" dirty="0"/>
              <a:t>обследования), предпринятые с целью выявления определенных заболеваний на ранней стадии (новообразования, туберкулез, глаукома, сахарный диабет, </a:t>
            </a:r>
            <a:r>
              <a:rPr lang="ru-RU" sz="1600" dirty="0" smtClean="0"/>
              <a:t>сердечно-сосудистые </a:t>
            </a:r>
            <a:r>
              <a:rPr lang="ru-RU" sz="1600" dirty="0"/>
              <a:t>заболевания и др.), охватывают различные группы организованного и неорганизованного населения. </a:t>
            </a:r>
          </a:p>
          <a:p>
            <a:pPr algn="just">
              <a:lnSpc>
                <a:spcPct val="85000"/>
              </a:lnSpc>
              <a:spcBef>
                <a:spcPts val="600"/>
              </a:spcBef>
            </a:pPr>
            <a:r>
              <a:rPr lang="ru-RU" sz="1600" i="1" dirty="0">
                <a:solidFill>
                  <a:schemeClr val="accent1">
                    <a:lumMod val="50000"/>
                  </a:schemeClr>
                </a:solidFill>
              </a:rPr>
              <a:t>Включаются предварительные, периодические, медицинские осмотры </a:t>
            </a:r>
            <a:r>
              <a:rPr lang="ru-RU" sz="1600" i="1" dirty="0" smtClean="0">
                <a:solidFill>
                  <a:schemeClr val="accent1">
                    <a:lumMod val="50000"/>
                  </a:schemeClr>
                </a:solidFill>
              </a:rPr>
              <a:t>спортсменов, профилактические </a:t>
            </a:r>
            <a:r>
              <a:rPr lang="ru-RU" sz="1600" i="1" dirty="0">
                <a:solidFill>
                  <a:schemeClr val="accent1">
                    <a:lumMod val="50000"/>
                  </a:schemeClr>
                </a:solidFill>
              </a:rPr>
              <a:t>осмотры и т.д.</a:t>
            </a:r>
            <a:endParaRPr lang="ru-RU" sz="1600" dirty="0">
              <a:solidFill>
                <a:schemeClr val="accent1">
                  <a:lumMod val="50000"/>
                </a:schemeClr>
              </a:solidFill>
            </a:endParaRPr>
          </a:p>
          <a:p>
            <a:pPr algn="just">
              <a:lnSpc>
                <a:spcPct val="85000"/>
              </a:lnSpc>
              <a:spcBef>
                <a:spcPts val="600"/>
              </a:spcBef>
            </a:pPr>
            <a:r>
              <a:rPr lang="ru-RU" sz="1600" b="1" u="sng" dirty="0">
                <a:solidFill>
                  <a:srgbClr val="C00000"/>
                </a:solidFill>
              </a:rPr>
              <a:t>строка 7 «диспансеризация»:</a:t>
            </a:r>
            <a:endParaRPr lang="ru-RU" sz="1600" b="1" dirty="0">
              <a:solidFill>
                <a:srgbClr val="C00000"/>
              </a:solidFill>
            </a:endParaRPr>
          </a:p>
          <a:p>
            <a:pPr marL="285750" indent="-285750" algn="just">
              <a:lnSpc>
                <a:spcPct val="85000"/>
              </a:lnSpc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è"/>
            </a:pPr>
            <a:r>
              <a:rPr lang="ru-RU" sz="1600" dirty="0"/>
              <a:t>указать количество посещений, выполненных в ходе диспансеризации определенных групп взрослого населения и диспансеризация детей-сирот (форма № 131/и №030/Д/с/о- 13)</a:t>
            </a:r>
          </a:p>
          <a:p>
            <a:pPr marL="285750" indent="-285750" algn="just">
              <a:lnSpc>
                <a:spcPct val="85000"/>
              </a:lnSpc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è"/>
            </a:pPr>
            <a:r>
              <a:rPr lang="ru-RU" sz="1600" dirty="0"/>
              <a:t> </a:t>
            </a:r>
            <a:r>
              <a:rPr lang="ru-RU" sz="1600" dirty="0" smtClean="0"/>
              <a:t>сведения </a:t>
            </a:r>
            <a:r>
              <a:rPr lang="ru-RU" sz="1600" dirty="0"/>
              <a:t>строки 6 в строку 7 не включаются</a:t>
            </a:r>
          </a:p>
          <a:p>
            <a:pPr algn="just">
              <a:lnSpc>
                <a:spcPct val="85000"/>
              </a:lnSpc>
              <a:spcBef>
                <a:spcPts val="600"/>
              </a:spcBef>
            </a:pPr>
            <a:r>
              <a:rPr lang="ru-RU" sz="1600" b="1" u="sng" dirty="0">
                <a:solidFill>
                  <a:srgbClr val="C00000"/>
                </a:solidFill>
              </a:rPr>
              <a:t>строка 8 «комплексный медицинский осмотр</a:t>
            </a:r>
            <a:r>
              <a:rPr lang="ru-RU" sz="1600" b="1" dirty="0">
                <a:solidFill>
                  <a:srgbClr val="C00000"/>
                </a:solidFill>
              </a:rPr>
              <a:t>»:</a:t>
            </a:r>
          </a:p>
          <a:p>
            <a:pPr marL="285750" indent="-285750" algn="just">
              <a:lnSpc>
                <a:spcPct val="85000"/>
              </a:lnSpc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è"/>
            </a:pPr>
            <a:r>
              <a:rPr lang="ru-RU" sz="1600" dirty="0"/>
              <a:t>указываются посещения, выполненные в центрах здоровья и </a:t>
            </a:r>
            <a:r>
              <a:rPr lang="ru-RU" sz="1600" dirty="0" smtClean="0"/>
              <a:t>внеплановые медицинские </a:t>
            </a:r>
            <a:r>
              <a:rPr lang="ru-RU" sz="1600" dirty="0"/>
              <a:t>осмотры (осмотры</a:t>
            </a:r>
            <a:r>
              <a:rPr lang="ru-RU" sz="1600" i="1" dirty="0"/>
              <a:t> участников ВОВ</a:t>
            </a:r>
            <a:r>
              <a:rPr lang="ru-RU" sz="1600" dirty="0"/>
              <a:t> вне плановой диспансеризации</a:t>
            </a:r>
            <a:r>
              <a:rPr lang="ru-RU" sz="1600" dirty="0" smtClean="0"/>
              <a:t>)</a:t>
            </a:r>
          </a:p>
          <a:p>
            <a:pPr algn="just">
              <a:lnSpc>
                <a:spcPct val="85000"/>
              </a:lnSpc>
              <a:spcBef>
                <a:spcPts val="600"/>
              </a:spcBef>
              <a:buClr>
                <a:srgbClr val="C00000"/>
              </a:buClr>
            </a:pPr>
            <a:r>
              <a:rPr lang="ru-RU" sz="1600" b="1" u="sng" dirty="0" smtClean="0">
                <a:solidFill>
                  <a:srgbClr val="C00000"/>
                </a:solidFill>
              </a:rPr>
              <a:t>строка 9 «из них в центрах здоровья</a:t>
            </a:r>
            <a:r>
              <a:rPr lang="ru-RU" sz="1600" b="1" dirty="0" smtClean="0">
                <a:solidFill>
                  <a:srgbClr val="C00000"/>
                </a:solidFill>
              </a:rPr>
              <a:t>»:</a:t>
            </a:r>
          </a:p>
          <a:p>
            <a:pPr marL="285750" indent="-285750" algn="just">
              <a:lnSpc>
                <a:spcPct val="85000"/>
              </a:lnSpc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è"/>
            </a:pPr>
            <a:r>
              <a:rPr lang="ru-RU" sz="1600" dirty="0" smtClean="0"/>
              <a:t>Указываются посещения, выполненные в центрах здоровья (в соответствии с формой №68)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4220465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76672"/>
            <a:ext cx="75608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/>
                </a:solidFill>
              </a:rPr>
              <a:t>При заполнении таблицы 2105 следует иметь в виду, что </a:t>
            </a:r>
            <a:r>
              <a:rPr lang="ru-RU" b="1" dirty="0" smtClean="0">
                <a:solidFill>
                  <a:schemeClr val="accent1"/>
                </a:solidFill>
              </a:rPr>
              <a:t> источником информации </a:t>
            </a:r>
            <a:r>
              <a:rPr lang="ru-RU" b="1" dirty="0">
                <a:solidFill>
                  <a:schemeClr val="accent1"/>
                </a:solidFill>
              </a:rPr>
              <a:t>для таблицы 2105 </a:t>
            </a:r>
            <a:r>
              <a:rPr lang="ru-RU" b="1" dirty="0" smtClean="0">
                <a:solidFill>
                  <a:schemeClr val="accent1"/>
                </a:solidFill>
              </a:rPr>
              <a:t>                           </a:t>
            </a:r>
            <a:r>
              <a:rPr lang="ru-RU" b="1" dirty="0" smtClean="0">
                <a:solidFill>
                  <a:srgbClr val="C00000"/>
                </a:solidFill>
              </a:rPr>
              <a:t>служит </a:t>
            </a:r>
            <a:r>
              <a:rPr lang="ru-RU" b="1" dirty="0">
                <a:solidFill>
                  <a:srgbClr val="C00000"/>
                </a:solidFill>
              </a:rPr>
              <a:t>Талон (форма №025-1/у)</a:t>
            </a:r>
          </a:p>
        </p:txBody>
      </p:sp>
      <p:sp useBgFill="1">
        <p:nvSpPr>
          <p:cNvPr id="3" name="TextBox 2"/>
          <p:cNvSpPr txBox="1"/>
          <p:nvPr/>
        </p:nvSpPr>
        <p:spPr>
          <a:xfrm>
            <a:off x="340302" y="1428848"/>
            <a:ext cx="8768201" cy="530914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ru-RU" sz="1600" b="1" u="sng" dirty="0">
                <a:solidFill>
                  <a:srgbClr val="C00000"/>
                </a:solidFill>
              </a:rPr>
              <a:t>строка </a:t>
            </a:r>
            <a:r>
              <a:rPr lang="ru-RU" sz="1600" b="1" u="sng" dirty="0" smtClean="0">
                <a:solidFill>
                  <a:srgbClr val="C00000"/>
                </a:solidFill>
              </a:rPr>
              <a:t>10  «паллиативная </a:t>
            </a:r>
            <a:r>
              <a:rPr lang="ru-RU" sz="1600" b="1" u="sng" dirty="0">
                <a:solidFill>
                  <a:srgbClr val="C00000"/>
                </a:solidFill>
              </a:rPr>
              <a:t>помощь»:</a:t>
            </a:r>
            <a:endParaRPr lang="ru-RU" sz="1600" u="sng" dirty="0">
              <a:solidFill>
                <a:srgbClr val="C00000"/>
              </a:solidFill>
            </a:endParaRPr>
          </a:p>
          <a:p>
            <a:pPr marL="285750" indent="-285750">
              <a:lnSpc>
                <a:spcPct val="75000"/>
              </a:lnSpc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è"/>
            </a:pPr>
            <a:r>
              <a:rPr lang="ru-RU" sz="1600" dirty="0"/>
              <a:t>указываются посещения, выполненные в рамках оказания паллиативной помощи в  амбулаторных условиях. К ним относятся посещения с кодом по </a:t>
            </a:r>
            <a:r>
              <a:rPr lang="ru-RU" sz="1600" dirty="0" err="1"/>
              <a:t>МКБ</a:t>
            </a:r>
            <a:r>
              <a:rPr lang="ru-RU" sz="1600" dirty="0"/>
              <a:t>-10 </a:t>
            </a:r>
            <a:r>
              <a:rPr lang="en-US" sz="1600" dirty="0"/>
              <a:t>Z</a:t>
            </a:r>
            <a:r>
              <a:rPr lang="ru-RU" sz="1600" dirty="0"/>
              <a:t>51.5 «Паллиативная помощь</a:t>
            </a:r>
            <a:r>
              <a:rPr lang="ru-RU" sz="1600" dirty="0" smtClean="0"/>
              <a:t>»;</a:t>
            </a:r>
            <a:endParaRPr lang="ru-RU" sz="1600" dirty="0"/>
          </a:p>
          <a:p>
            <a:pPr marL="285750" indent="-285750">
              <a:lnSpc>
                <a:spcPct val="75000"/>
              </a:lnSpc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è"/>
            </a:pPr>
            <a:r>
              <a:rPr lang="ru-RU" sz="1600" dirty="0"/>
              <a:t>строка </a:t>
            </a:r>
            <a:r>
              <a:rPr lang="ru-RU" sz="1600" b="1" u="sng" dirty="0">
                <a:solidFill>
                  <a:schemeClr val="accent1"/>
                </a:solidFill>
              </a:rPr>
              <a:t>«паллиативная помощь»</a:t>
            </a:r>
            <a:r>
              <a:rPr lang="ru-RU" sz="1600" b="1" dirty="0">
                <a:solidFill>
                  <a:schemeClr val="accent1"/>
                </a:solidFill>
              </a:rPr>
              <a:t> </a:t>
            </a:r>
            <a:r>
              <a:rPr lang="ru-RU" sz="1600" dirty="0"/>
              <a:t>заполняется, если в организации организован кабинет (отделение) по оказанию паллиативной </a:t>
            </a:r>
            <a:r>
              <a:rPr lang="ru-RU" sz="1600" dirty="0" smtClean="0"/>
              <a:t>помощи;</a:t>
            </a:r>
            <a:endParaRPr lang="ru-RU" sz="1600" dirty="0"/>
          </a:p>
          <a:p>
            <a:pPr marL="285750" indent="-285750">
              <a:lnSpc>
                <a:spcPct val="75000"/>
              </a:lnSpc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è"/>
            </a:pPr>
            <a:r>
              <a:rPr lang="ru-RU" sz="1600" dirty="0"/>
              <a:t>в данную строку включаются посещения врача кабинета противоболевой </a:t>
            </a:r>
            <a:r>
              <a:rPr lang="ru-RU" sz="1600" dirty="0" smtClean="0"/>
              <a:t>терапии. </a:t>
            </a:r>
            <a:endParaRPr lang="ru-RU" sz="1600" dirty="0"/>
          </a:p>
          <a:p>
            <a:pPr>
              <a:lnSpc>
                <a:spcPct val="75000"/>
              </a:lnSpc>
            </a:pPr>
            <a:endParaRPr lang="ru-RU" sz="1600" u="sng" dirty="0" smtClean="0"/>
          </a:p>
          <a:p>
            <a:pPr>
              <a:lnSpc>
                <a:spcPct val="75000"/>
              </a:lnSpc>
            </a:pPr>
            <a:r>
              <a:rPr lang="ru-RU" sz="1600" b="1" u="sng" dirty="0" smtClean="0">
                <a:solidFill>
                  <a:srgbClr val="C00000"/>
                </a:solidFill>
              </a:rPr>
              <a:t>строка </a:t>
            </a:r>
            <a:r>
              <a:rPr lang="ru-RU" sz="1600" b="1" u="sng" dirty="0">
                <a:solidFill>
                  <a:srgbClr val="C00000"/>
                </a:solidFill>
              </a:rPr>
              <a:t>11 «патронаж</a:t>
            </a:r>
            <a:r>
              <a:rPr lang="ru-RU" sz="1600" b="1" u="sng" dirty="0" smtClean="0">
                <a:solidFill>
                  <a:srgbClr val="C00000"/>
                </a:solidFill>
              </a:rPr>
              <a:t>»:</a:t>
            </a:r>
          </a:p>
          <a:p>
            <a:pPr>
              <a:lnSpc>
                <a:spcPct val="75000"/>
              </a:lnSpc>
            </a:pPr>
            <a:endParaRPr lang="ru-RU" sz="1600" b="1" dirty="0">
              <a:solidFill>
                <a:srgbClr val="C00000"/>
              </a:solidFill>
            </a:endParaRPr>
          </a:p>
          <a:p>
            <a:pPr marL="285750" indent="-285750">
              <a:lnSpc>
                <a:spcPct val="75000"/>
              </a:lnSpc>
              <a:buClr>
                <a:srgbClr val="C00000"/>
              </a:buClr>
              <a:buFont typeface="Wingdings" panose="05000000000000000000" pitchFamily="2" charset="2"/>
              <a:buChar char="è"/>
            </a:pPr>
            <a:r>
              <a:rPr lang="ru-RU" sz="1600" dirty="0" smtClean="0"/>
              <a:t>указываются </a:t>
            </a:r>
            <a:r>
              <a:rPr lang="ru-RU" sz="1600" dirty="0"/>
              <a:t>посещения, выполненные врачом на дому для </a:t>
            </a:r>
            <a:r>
              <a:rPr lang="ru-RU" sz="1600" dirty="0" smtClean="0"/>
              <a:t>проведения профилактических</a:t>
            </a:r>
            <a:r>
              <a:rPr lang="ru-RU" sz="1600" dirty="0"/>
              <a:t>, оздоровительных и санитарно-просветительных мероприятий.</a:t>
            </a:r>
          </a:p>
          <a:p>
            <a:pPr>
              <a:lnSpc>
                <a:spcPct val="75000"/>
              </a:lnSpc>
            </a:pPr>
            <a:endParaRPr lang="ru-RU" sz="1600" dirty="0" smtClean="0"/>
          </a:p>
          <a:p>
            <a:pPr>
              <a:lnSpc>
                <a:spcPct val="75000"/>
              </a:lnSpc>
            </a:pPr>
            <a:r>
              <a:rPr lang="ru-RU" sz="1600" b="1" i="1" dirty="0" smtClean="0">
                <a:solidFill>
                  <a:schemeClr val="accent1"/>
                </a:solidFill>
              </a:rPr>
              <a:t>Патронаж</a:t>
            </a:r>
            <a:r>
              <a:rPr lang="ru-RU" sz="1600" i="1" dirty="0" smtClean="0"/>
              <a:t> </a:t>
            </a:r>
            <a:r>
              <a:rPr lang="ru-RU" sz="1600" i="1" dirty="0"/>
              <a:t>- форма работы медицинской организации, основными целями которой  являются проведение на дому оздоровительных и профилактических мероприятий</a:t>
            </a:r>
            <a:r>
              <a:rPr lang="ru-RU" sz="1600" i="1" dirty="0" smtClean="0"/>
              <a:t>, </a:t>
            </a:r>
            <a:r>
              <a:rPr lang="ru-RU" sz="1600" i="1" dirty="0"/>
              <a:t>внедрение правил личной гигиены и улучшение санитарно-гигиенических условий в быту. Особенно широко используется в учреждениях охраны материнства и  детства, некоторых диспансерах. Осуществляется врачами: участковыми (патронажными), диспансеров. Особой формой патронажа является уход за  одинокими и </a:t>
            </a:r>
            <a:r>
              <a:rPr lang="ru-RU" sz="1600" i="1" dirty="0" smtClean="0"/>
              <a:t>престарелыми </a:t>
            </a:r>
            <a:r>
              <a:rPr lang="ru-RU" sz="1600" i="1" dirty="0"/>
              <a:t>больными</a:t>
            </a:r>
          </a:p>
          <a:p>
            <a:pPr>
              <a:lnSpc>
                <a:spcPct val="75000"/>
              </a:lnSpc>
            </a:pPr>
            <a:endParaRPr lang="ru-RU" sz="1600" b="1" u="sng" dirty="0" smtClean="0">
              <a:solidFill>
                <a:srgbClr val="C00000"/>
              </a:solidFill>
            </a:endParaRPr>
          </a:p>
          <a:p>
            <a:pPr>
              <a:lnSpc>
                <a:spcPct val="75000"/>
              </a:lnSpc>
            </a:pPr>
            <a:r>
              <a:rPr lang="ru-RU" sz="1600" b="1" u="sng" dirty="0" smtClean="0">
                <a:solidFill>
                  <a:srgbClr val="C00000"/>
                </a:solidFill>
              </a:rPr>
              <a:t>строка </a:t>
            </a:r>
            <a:r>
              <a:rPr lang="ru-RU" sz="1600" b="1" u="sng" dirty="0">
                <a:solidFill>
                  <a:srgbClr val="C00000"/>
                </a:solidFill>
              </a:rPr>
              <a:t>12 «прочие»:</a:t>
            </a:r>
            <a:endParaRPr lang="ru-RU" sz="1600" b="1" dirty="0">
              <a:solidFill>
                <a:srgbClr val="C00000"/>
              </a:solidFill>
            </a:endParaRPr>
          </a:p>
          <a:p>
            <a:pPr marL="285750" indent="-285750">
              <a:lnSpc>
                <a:spcPct val="75000"/>
              </a:lnSpc>
              <a:buClr>
                <a:srgbClr val="C00000"/>
              </a:buClr>
              <a:buFont typeface="Wingdings" panose="05000000000000000000" pitchFamily="2" charset="2"/>
              <a:buChar char="è"/>
            </a:pPr>
            <a:endParaRPr lang="ru-RU" sz="1600" dirty="0" smtClean="0"/>
          </a:p>
          <a:p>
            <a:pPr marL="285750" indent="-285750">
              <a:lnSpc>
                <a:spcPct val="75000"/>
              </a:lnSpc>
              <a:buClr>
                <a:srgbClr val="C00000"/>
              </a:buClr>
              <a:buFont typeface="Wingdings" panose="05000000000000000000" pitchFamily="2" charset="2"/>
              <a:buChar char="è"/>
            </a:pPr>
            <a:r>
              <a:rPr lang="ru-RU" sz="1600" dirty="0" smtClean="0"/>
              <a:t>указываются </a:t>
            </a:r>
            <a:r>
              <a:rPr lang="ru-RU" sz="1600" dirty="0"/>
              <a:t>посещения, выполненные врачом с профилактическими целями, не указанными выше. Например, посещения контактных пациентов, обследования социальных условий проживания семьи, «</a:t>
            </a:r>
            <a:r>
              <a:rPr lang="ru-RU" sz="1600" dirty="0" err="1"/>
              <a:t>подворовые</a:t>
            </a:r>
            <a:r>
              <a:rPr lang="ru-RU" sz="1600" dirty="0"/>
              <a:t>» обходы в сельской местности и т.д.</a:t>
            </a:r>
          </a:p>
        </p:txBody>
      </p:sp>
    </p:spTree>
    <p:extLst>
      <p:ext uri="{BB962C8B-B14F-4D97-AF65-F5344CB8AC3E}">
        <p14:creationId xmlns:p14="http://schemas.microsoft.com/office/powerpoint/2010/main" val="1013658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76672"/>
            <a:ext cx="75608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/>
                </a:solidFill>
              </a:rPr>
              <a:t>При заполнении таблицы 2105 следует иметь в виду, что </a:t>
            </a:r>
            <a:r>
              <a:rPr lang="ru-RU" b="1" dirty="0" smtClean="0">
                <a:solidFill>
                  <a:schemeClr val="accent1"/>
                </a:solidFill>
              </a:rPr>
              <a:t>источником информации </a:t>
            </a:r>
            <a:r>
              <a:rPr lang="ru-RU" b="1" dirty="0">
                <a:solidFill>
                  <a:schemeClr val="accent1"/>
                </a:solidFill>
              </a:rPr>
              <a:t>для таблицы 2105 </a:t>
            </a:r>
            <a:r>
              <a:rPr lang="ru-RU" b="1" dirty="0">
                <a:solidFill>
                  <a:srgbClr val="C00000"/>
                </a:solidFill>
              </a:rPr>
              <a:t>служит Талон (форма №025-1/у)</a:t>
            </a:r>
          </a:p>
        </p:txBody>
      </p:sp>
      <p:sp useBgFill="1">
        <p:nvSpPr>
          <p:cNvPr id="4" name="Прямоугольник 3"/>
          <p:cNvSpPr/>
          <p:nvPr/>
        </p:nvSpPr>
        <p:spPr>
          <a:xfrm>
            <a:off x="720062" y="1484784"/>
            <a:ext cx="7884385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b="1" u="sng" dirty="0" smtClean="0">
                <a:solidFill>
                  <a:srgbClr val="C00000"/>
                </a:solidFill>
              </a:rPr>
              <a:t>строка 15 «врачебные бригад»:</a:t>
            </a:r>
          </a:p>
          <a:p>
            <a:pPr>
              <a:lnSpc>
                <a:spcPct val="80000"/>
              </a:lnSpc>
            </a:pPr>
            <a:endParaRPr lang="ru-RU" sz="1600" b="1" u="sng" dirty="0" smtClean="0">
              <a:solidFill>
                <a:srgbClr val="C00000"/>
              </a:solidFill>
            </a:endParaRPr>
          </a:p>
          <a:p>
            <a:pPr marL="285750" indent="-285750">
              <a:lnSpc>
                <a:spcPct val="80000"/>
              </a:lnSpc>
              <a:buClr>
                <a:srgbClr val="C00000"/>
              </a:buClr>
              <a:buFont typeface="Wingdings" panose="05000000000000000000" pitchFamily="2" charset="2"/>
              <a:buChar char="è"/>
            </a:pPr>
            <a:r>
              <a:rPr lang="ru-RU" sz="1600" dirty="0" smtClean="0"/>
              <a:t>Организовывается в зависимости от конкретных условий оказания первичной медико-санитарной помощи населению в целях обеспечения ее доступности могут формироваться </a:t>
            </a:r>
            <a:r>
              <a:rPr lang="ru-RU" sz="1600" b="1" dirty="0" smtClean="0">
                <a:solidFill>
                  <a:schemeClr val="accent1"/>
                </a:solidFill>
              </a:rPr>
              <a:t>постоянно действующие медицинские бригады, состоящие из врача-терапевта участкового</a:t>
            </a:r>
            <a:r>
              <a:rPr lang="ru-RU" sz="1600" dirty="0" smtClean="0"/>
              <a:t>, фельдшеров, акушеров и медицинских сестер, с распределением между ними функциональных обязанностей по компетенции, исходя из установленных штатных нормативов, предназначенных для расчета количества должностей, предусмотренных для выполнения медицинской организацией возложенных на нее функций.</a:t>
            </a:r>
          </a:p>
          <a:p>
            <a:pPr>
              <a:lnSpc>
                <a:spcPct val="80000"/>
              </a:lnSpc>
            </a:pPr>
            <a:endParaRPr lang="ru-RU" sz="1600" dirty="0" smtClean="0"/>
          </a:p>
          <a:p>
            <a:pPr>
              <a:lnSpc>
                <a:spcPct val="80000"/>
              </a:lnSpc>
            </a:pPr>
            <a:r>
              <a:rPr lang="ru-RU" sz="1600" b="1" u="sng" dirty="0" smtClean="0">
                <a:solidFill>
                  <a:srgbClr val="C00000"/>
                </a:solidFill>
              </a:rPr>
              <a:t>строка 16 «мобильные медицинские бригады»:</a:t>
            </a:r>
          </a:p>
          <a:p>
            <a:pPr marL="285750" indent="-285750">
              <a:lnSpc>
                <a:spcPct val="80000"/>
              </a:lnSpc>
              <a:buClr>
                <a:srgbClr val="C00000"/>
              </a:buClr>
              <a:buFont typeface="Wingdings" panose="05000000000000000000" pitchFamily="2" charset="2"/>
              <a:buChar char="è"/>
            </a:pPr>
            <a:endParaRPr lang="ru-RU" sz="1600" b="1" u="sng" dirty="0" smtClean="0">
              <a:solidFill>
                <a:srgbClr val="C00000"/>
              </a:solidFill>
            </a:endParaRPr>
          </a:p>
          <a:p>
            <a:pPr marL="285750" indent="-285750">
              <a:lnSpc>
                <a:spcPct val="80000"/>
              </a:lnSpc>
              <a:buClr>
                <a:srgbClr val="C00000"/>
              </a:buClr>
              <a:buFont typeface="Wingdings" panose="05000000000000000000" pitchFamily="2" charset="2"/>
              <a:buChar char="è"/>
            </a:pPr>
            <a:r>
              <a:rPr lang="ru-RU" sz="1600" b="1" dirty="0" smtClean="0">
                <a:solidFill>
                  <a:schemeClr val="accent1"/>
                </a:solidFill>
              </a:rPr>
              <a:t>Мобильная медицинская бригада организуется в структуре медицинской организации (ее структурного подразделения), оказывающей первичную </a:t>
            </a:r>
            <a:r>
              <a:rPr lang="ru-RU" sz="1600" b="1" dirty="0" err="1" smtClean="0">
                <a:solidFill>
                  <a:schemeClr val="accent1"/>
                </a:solidFill>
              </a:rPr>
              <a:t>медико</a:t>
            </a:r>
            <a:r>
              <a:rPr lang="ru-RU" sz="1600" b="1" dirty="0" smtClean="0">
                <a:solidFill>
                  <a:schemeClr val="accent1"/>
                </a:solidFill>
              </a:rPr>
              <a:t>/санитарную помощь</a:t>
            </a:r>
            <a:r>
              <a:rPr lang="ru-RU" sz="1600" dirty="0" smtClean="0"/>
              <a:t>, для оказания первичной медико-санитарной помощью населения, в том числе жителей населенных пунктов с преимущественным проживанием лиц старше трудоспособного возраста либо расположенных на значительном удалении от медицинской организации и (или) имеющих плохую транспортную доступность с учетом </a:t>
            </a:r>
            <a:r>
              <a:rPr lang="ru-RU" sz="1600" dirty="0" err="1" smtClean="0"/>
              <a:t>климато</a:t>
            </a:r>
            <a:r>
              <a:rPr lang="ru-RU" sz="1600" dirty="0" smtClean="0"/>
              <a:t>-географических условий. Состав мобильной медицинской бригады формируется руководителем медицинской организации (ее структурного подразделения) из ела врачей и медицинских работников со средним медицинским образованием, исходя из цели ее формирования и возложенных задач.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67906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24635"/>
            <a:ext cx="67687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1"/>
                </a:solidFill>
              </a:rPr>
              <a:t>Таблица 2106</a:t>
            </a:r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836712"/>
            <a:ext cx="66247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Обращения по поводу заболеваний,</a:t>
            </a:r>
          </a:p>
          <a:p>
            <a:r>
              <a:rPr lang="ru-RU" dirty="0" smtClean="0"/>
              <a:t>всего 1___, из них: сельских жителей 2____;</a:t>
            </a:r>
          </a:p>
          <a:p>
            <a:endParaRPr lang="ru-RU" dirty="0"/>
          </a:p>
          <a:p>
            <a:r>
              <a:rPr lang="ru-RU" dirty="0" smtClean="0"/>
              <a:t>детей 0-17 лет (из стр. 1) 3______,</a:t>
            </a:r>
          </a:p>
          <a:p>
            <a:r>
              <a:rPr lang="ru-RU" dirty="0" smtClean="0"/>
              <a:t>(из них: сельских жителей (из </a:t>
            </a:r>
            <a:r>
              <a:rPr lang="ru-RU" dirty="0" err="1" smtClean="0"/>
              <a:t>стр.3</a:t>
            </a:r>
            <a:r>
              <a:rPr lang="ru-RU" dirty="0" smtClean="0"/>
              <a:t>) 4_____;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31287" y="2348880"/>
            <a:ext cx="7920880" cy="256993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ru-RU" sz="1600" dirty="0" smtClean="0"/>
              <a:t>Обращение включает в себя одно или несколько посещений пациента, в результате которых цель обращения достигнута</a:t>
            </a: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ru-RU" sz="1600" dirty="0" smtClean="0"/>
              <a:t>В зависимости от цели обращения подразделяются на:</a:t>
            </a:r>
          </a:p>
          <a:p>
            <a:pPr marL="742950" lvl="1" indent="-285750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400" dirty="0" smtClean="0"/>
              <a:t>обращения по поводу заболеваний, травм, отравлений и некоторых других последствий воздействия внешних причин (коды </a:t>
            </a:r>
            <a:r>
              <a:rPr lang="ru-RU" sz="1400" dirty="0" err="1" smtClean="0"/>
              <a:t>А00</a:t>
            </a:r>
            <a:r>
              <a:rPr lang="ru-RU" sz="1400" dirty="0" smtClean="0"/>
              <a:t> - </a:t>
            </a:r>
            <a:r>
              <a:rPr lang="ru-RU" sz="1400" dirty="0" err="1" smtClean="0"/>
              <a:t>Т98</a:t>
            </a:r>
            <a:r>
              <a:rPr lang="ru-RU" sz="1400" dirty="0" smtClean="0"/>
              <a:t> </a:t>
            </a:r>
            <a:r>
              <a:rPr lang="ru-RU" sz="1400" dirty="0" err="1" smtClean="0"/>
              <a:t>МКБ</a:t>
            </a:r>
            <a:r>
              <a:rPr lang="ru-RU" sz="1400" dirty="0" smtClean="0"/>
              <a:t>-10);</a:t>
            </a:r>
          </a:p>
          <a:p>
            <a:pPr marL="742950" lvl="1" indent="-285750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400" dirty="0" smtClean="0"/>
              <a:t>обращения с профилактической целью (коды </a:t>
            </a:r>
            <a:r>
              <a:rPr lang="ru-RU" sz="1400" dirty="0" err="1" smtClean="0"/>
              <a:t>Z00</a:t>
            </a:r>
            <a:r>
              <a:rPr lang="ru-RU" sz="1400" dirty="0" smtClean="0"/>
              <a:t> - </a:t>
            </a:r>
            <a:r>
              <a:rPr lang="ru-RU" sz="1400" dirty="0" err="1" smtClean="0"/>
              <a:t>Z99</a:t>
            </a:r>
            <a:r>
              <a:rPr lang="ru-RU" sz="1400" dirty="0" smtClean="0"/>
              <a:t> </a:t>
            </a:r>
            <a:r>
              <a:rPr lang="ru-RU" sz="1400" dirty="0" err="1" smtClean="0"/>
              <a:t>МКБ</a:t>
            </a:r>
            <a:r>
              <a:rPr lang="ru-RU" sz="1400" dirty="0" smtClean="0"/>
              <a:t>-10)</a:t>
            </a: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ru-RU" sz="1600" dirty="0" smtClean="0"/>
              <a:t>Сведения, указанные в таблице 2106, должны быть меньше, чем данные указанные в таблице 2100 по строке 1 в соответствующих графах</a:t>
            </a: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ru-RU" sz="1600" dirty="0" smtClean="0"/>
              <a:t>Кратность посещений в среднем по медицинским организациям составляет - на одно обращение 3-3,5 посещения (кроме специализированных </a:t>
            </a:r>
            <a:r>
              <a:rPr lang="ru-RU" sz="1600" dirty="0" err="1" smtClean="0"/>
              <a:t>ЛПУ</a:t>
            </a:r>
            <a:r>
              <a:rPr lang="ru-RU" sz="1600" dirty="0" smtClean="0"/>
              <a:t>, например: психиатрическая, </a:t>
            </a:r>
            <a:r>
              <a:rPr lang="ru-RU" sz="1600" dirty="0" err="1" smtClean="0"/>
              <a:t>фтизиопульмонологическая</a:t>
            </a:r>
            <a:r>
              <a:rPr lang="ru-RU" sz="1600" dirty="0" smtClean="0"/>
              <a:t> больницы и: т.п.)</a:t>
            </a:r>
            <a:endParaRPr lang="ru-RU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591339" y="5301208"/>
            <a:ext cx="14204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Первичное </a:t>
            </a:r>
          </a:p>
          <a:p>
            <a:r>
              <a:rPr lang="ru-RU" dirty="0" smtClean="0"/>
              <a:t>посещение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364895" y="5322175"/>
            <a:ext cx="1610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 повторное </a:t>
            </a:r>
          </a:p>
          <a:p>
            <a:r>
              <a:rPr lang="ru-RU" dirty="0" smtClean="0"/>
              <a:t>посещение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113313" y="5322176"/>
            <a:ext cx="1610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 повторное </a:t>
            </a:r>
          </a:p>
          <a:p>
            <a:r>
              <a:rPr lang="ru-RU" dirty="0" smtClean="0"/>
              <a:t>посещение</a:t>
            </a:r>
            <a:endParaRPr lang="ru-RU" dirty="0"/>
          </a:p>
        </p:txBody>
      </p:sp>
      <p:sp>
        <p:nvSpPr>
          <p:cNvPr id="9" name="Крест 8"/>
          <p:cNvSpPr/>
          <p:nvPr/>
        </p:nvSpPr>
        <p:spPr>
          <a:xfrm>
            <a:off x="2001900" y="5487138"/>
            <a:ext cx="307759" cy="323166"/>
          </a:xfrm>
          <a:prstGeom prst="plus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рест 9"/>
          <p:cNvSpPr/>
          <p:nvPr/>
        </p:nvSpPr>
        <p:spPr>
          <a:xfrm>
            <a:off x="3811972" y="5482098"/>
            <a:ext cx="307759" cy="323166"/>
          </a:xfrm>
          <a:prstGeom prst="plus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с вырезом 11"/>
          <p:cNvSpPr/>
          <p:nvPr/>
        </p:nvSpPr>
        <p:spPr>
          <a:xfrm>
            <a:off x="5652120" y="5473274"/>
            <a:ext cx="915883" cy="344134"/>
          </a:xfrm>
          <a:prstGeom prst="notchedRightArrow">
            <a:avLst>
              <a:gd name="adj1" fmla="val 50000"/>
              <a:gd name="adj2" fmla="val 12997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804247" y="5187056"/>
            <a:ext cx="19442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/>
                </a:solidFill>
              </a:rPr>
              <a:t>ЦЕЛЬ ОБРАЩЕНИЯ ДОСТИГНУТА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271247" y="4918814"/>
            <a:ext cx="8640960" cy="1678538"/>
          </a:xfrm>
          <a:prstGeom prst="ellipse">
            <a:avLst/>
          </a:prstGeom>
          <a:noFill/>
          <a:ln>
            <a:solidFill>
              <a:srgbClr val="C0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950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24635"/>
            <a:ext cx="88569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1"/>
                </a:solidFill>
              </a:rPr>
              <a:t>Таблица 2700. Работа стоматологического кабинета</a:t>
            </a:r>
            <a:endParaRPr lang="ru-RU" sz="2000" b="1" dirty="0">
              <a:solidFill>
                <a:schemeClr val="tx2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2" t="17650" r="9224" b="16769"/>
          <a:stretch/>
        </p:blipFill>
        <p:spPr>
          <a:xfrm>
            <a:off x="769400" y="1052736"/>
            <a:ext cx="7546019" cy="428791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542409" y="2420888"/>
            <a:ext cx="3773010" cy="151216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608004" y="3933056"/>
            <a:ext cx="3707415" cy="72008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608004" y="4797152"/>
            <a:ext cx="3707415" cy="43204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50648" y="5604796"/>
            <a:ext cx="7546019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* Первичным считается первое посещение за стоматологической помощью в отчетном году по любому поводу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075119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24635"/>
            <a:ext cx="88569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1"/>
                </a:solidFill>
              </a:rPr>
              <a:t>Таблица 2700. Работа стоматологического кабинета</a:t>
            </a:r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08304" y="509246"/>
            <a:ext cx="1620957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продолжение</a:t>
            </a:r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8" t="13364" r="8836" b="11930"/>
          <a:stretch/>
        </p:blipFill>
        <p:spPr>
          <a:xfrm>
            <a:off x="744740" y="1068522"/>
            <a:ext cx="7599286" cy="485608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195736" y="3068960"/>
            <a:ext cx="6048672" cy="42760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195736" y="4005064"/>
            <a:ext cx="5923046" cy="50405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" name="Группа 8"/>
          <p:cNvGrpSpPr/>
          <p:nvPr/>
        </p:nvGrpSpPr>
        <p:grpSpPr>
          <a:xfrm>
            <a:off x="744740" y="4797151"/>
            <a:ext cx="7599286" cy="1152129"/>
            <a:chOff x="744740" y="4797151"/>
            <a:chExt cx="7599286" cy="1152129"/>
          </a:xfrm>
        </p:grpSpPr>
        <p:sp>
          <p:nvSpPr>
            <p:cNvPr id="8" name="TextBox 7"/>
            <p:cNvSpPr txBox="1"/>
            <p:nvPr/>
          </p:nvSpPr>
          <p:spPr>
            <a:xfrm>
              <a:off x="764460" y="5695364"/>
              <a:ext cx="3080202" cy="25391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ru-RU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единиц с одним знаком после запятой</a:t>
              </a:r>
              <a:endParaRPr lang="ru-RU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744740" y="4797151"/>
              <a:ext cx="7599286" cy="1127455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324501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24635"/>
            <a:ext cx="88569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1"/>
                </a:solidFill>
              </a:rPr>
              <a:t>Таблица 2710. Работа врачей-стоматологов</a:t>
            </a:r>
            <a:endParaRPr lang="ru-RU" sz="2000" b="1" dirty="0">
              <a:solidFill>
                <a:schemeClr val="tx2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8" t="17114" r="10194" b="7875"/>
          <a:stretch/>
        </p:blipFill>
        <p:spPr>
          <a:xfrm>
            <a:off x="736846" y="1196752"/>
            <a:ext cx="7474999" cy="486496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139952" y="2852937"/>
            <a:ext cx="3960440" cy="72008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139952" y="3629233"/>
            <a:ext cx="3960440" cy="87988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139952" y="4653136"/>
            <a:ext cx="3960440" cy="72008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50648" y="5445224"/>
            <a:ext cx="7461197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* Первичным считается первое посещение за стоматологической помощью в отчетном году по любому поводу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950558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1216" y="619939"/>
            <a:ext cx="7704856" cy="4816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spcBef>
                <a:spcPts val="600"/>
              </a:spcBef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2000" b="1" dirty="0">
                <a:solidFill>
                  <a:schemeClr val="accent1"/>
                </a:solidFill>
                <a:latin typeface="+mj-lt"/>
              </a:rPr>
              <a:t>Посещение</a:t>
            </a:r>
            <a:r>
              <a:rPr lang="ru-RU" dirty="0">
                <a:latin typeface="+mj-lt"/>
              </a:rPr>
              <a:t> - это контакт пациента с врачом медицинской организации или подразделения, оказывающего медицинскую помощь в амбулаторных условиях по любому поводу с последующей записью в «Медицинской карте пациента, получающего медицинскую помощь в амбулаторных условиях» (форма № 025/у), включающей жалобы, анамнез, объективные данные, </a:t>
            </a:r>
            <a:r>
              <a:rPr lang="ru-RU" u="sng" dirty="0">
                <a:latin typeface="+mj-lt"/>
              </a:rPr>
              <a:t>постановку диагноза</a:t>
            </a:r>
            <a:r>
              <a:rPr lang="ru-RU" dirty="0">
                <a:latin typeface="+mj-lt"/>
              </a:rPr>
              <a:t>: основного, фонового, конкурирующего и сопутствующих заболеваний, травм, отравлений с кодами их по </a:t>
            </a:r>
            <a:r>
              <a:rPr lang="ru-RU" dirty="0" err="1">
                <a:latin typeface="+mj-lt"/>
              </a:rPr>
              <a:t>МКБ</a:t>
            </a:r>
            <a:r>
              <a:rPr lang="ru-RU" dirty="0">
                <a:latin typeface="+mj-lt"/>
              </a:rPr>
              <a:t>-10, группу здоровья, </a:t>
            </a:r>
            <a:r>
              <a:rPr lang="ru-RU" u="sng" dirty="0">
                <a:latin typeface="+mj-lt"/>
              </a:rPr>
              <a:t>назначенное лечение</a:t>
            </a:r>
            <a:r>
              <a:rPr lang="ru-RU" dirty="0">
                <a:latin typeface="+mj-lt"/>
              </a:rPr>
              <a:t>, обследование, а также результаты обследования и динамического </a:t>
            </a:r>
            <a:r>
              <a:rPr lang="ru-RU" dirty="0" smtClean="0">
                <a:latin typeface="+mj-lt"/>
              </a:rPr>
              <a:t>наблюдения;</a:t>
            </a:r>
          </a:p>
          <a:p>
            <a:pPr marL="285750" lvl="0" indent="-285750">
              <a:spcBef>
                <a:spcPts val="600"/>
              </a:spcBef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2000" b="1" dirty="0">
                <a:solidFill>
                  <a:schemeClr val="accent1"/>
                </a:solidFill>
              </a:rPr>
              <a:t>Обращение</a:t>
            </a:r>
            <a:r>
              <a:rPr lang="ru-RU" dirty="0"/>
              <a:t> - это повод визита пациента в </a:t>
            </a:r>
            <a:r>
              <a:rPr lang="ru-RU" dirty="0" smtClean="0"/>
              <a:t>поликлинику;</a:t>
            </a:r>
          </a:p>
          <a:p>
            <a:pPr marL="285750" lvl="0" indent="-285750">
              <a:spcBef>
                <a:spcPts val="600"/>
              </a:spcBef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2000" b="1" dirty="0">
                <a:solidFill>
                  <a:schemeClr val="accent1"/>
                </a:solidFill>
              </a:rPr>
              <a:t>Цель</a:t>
            </a:r>
            <a:r>
              <a:rPr lang="ru-RU" dirty="0"/>
              <a:t> - по поводу заболевания (диспансерное наблюдение, неотложное состояние и т.д.), с профилактической целью (медицинский осмотр, диспансеризация и т.д</a:t>
            </a:r>
            <a:r>
              <a:rPr lang="ru-RU" dirty="0" smtClean="0"/>
              <a:t>.);</a:t>
            </a:r>
            <a:endParaRPr lang="ru-RU" dirty="0">
              <a:latin typeface="+mj-lt"/>
            </a:endParaRPr>
          </a:p>
          <a:p>
            <a:pPr marL="285750" indent="-285750">
              <a:spcBef>
                <a:spcPts val="600"/>
              </a:spcBef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§"/>
            </a:pPr>
            <a:endParaRPr lang="ru-RU" dirty="0"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7547" y="5375087"/>
            <a:ext cx="7558869" cy="64633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Обращение</a:t>
            </a:r>
            <a:r>
              <a:rPr lang="ru-RU" dirty="0" smtClean="0"/>
              <a:t> может состоять из одного или нескольких посещений пациента, в результате которых цель обращения достигнута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8262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524635"/>
            <a:ext cx="67687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1"/>
                </a:solidFill>
              </a:rPr>
              <a:t>Таблица 2100. </a:t>
            </a:r>
            <a:r>
              <a:rPr lang="ru-RU" sz="2000" b="1" dirty="0" smtClean="0">
                <a:solidFill>
                  <a:schemeClr val="tx2"/>
                </a:solidFill>
              </a:rPr>
              <a:t>Работа врачей медицинской организации в амбулаторных условиях</a:t>
            </a:r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64288" y="478469"/>
            <a:ext cx="1728192" cy="369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ВНИМАНИЕ 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1340768"/>
            <a:ext cx="7920880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ru-RU" b="1" dirty="0" smtClean="0">
                <a:solidFill>
                  <a:srgbClr val="C00000"/>
                </a:solidFill>
              </a:rPr>
              <a:t>В строку 60 </a:t>
            </a:r>
            <a:r>
              <a:rPr lang="ru-RU" dirty="0" smtClean="0"/>
              <a:t>«по паллиативной медицинской помощи» включаются посещения только с профилактической целью.</a:t>
            </a:r>
          </a:p>
          <a:p>
            <a:pPr>
              <a:spcBef>
                <a:spcPts val="1200"/>
              </a:spcBef>
            </a:pPr>
            <a:r>
              <a:rPr lang="ru-RU" b="1" dirty="0" smtClean="0">
                <a:solidFill>
                  <a:srgbClr val="C00000"/>
                </a:solidFill>
              </a:rPr>
              <a:t>В строку 65 </a:t>
            </a:r>
            <a:r>
              <a:rPr lang="ru-RU" dirty="0" smtClean="0"/>
              <a:t>«приёмного отделения» включены посещения приемного отделения к врачам различных специальностей.</a:t>
            </a:r>
          </a:p>
          <a:p>
            <a:pPr>
              <a:spcBef>
                <a:spcPts val="1200"/>
              </a:spcBef>
            </a:pPr>
            <a:r>
              <a:rPr lang="ru-RU" b="1" dirty="0" smtClean="0">
                <a:solidFill>
                  <a:srgbClr val="C00000"/>
                </a:solidFill>
              </a:rPr>
              <a:t>В строку 123 </a:t>
            </a:r>
            <a:r>
              <a:rPr lang="ru-RU" dirty="0" smtClean="0"/>
              <a:t>вносятся посещения врачей-специалистов, оказывающих помощь в отделении (кабинете) неотложной медицинской  помощи (при наличии его в структуре поликлиники медицинской организации), а также  при оказании неотложной медицинской помощи на дому.</a:t>
            </a:r>
          </a:p>
          <a:p>
            <a:pPr>
              <a:spcBef>
                <a:spcPts val="1200"/>
              </a:spcBef>
            </a:pPr>
            <a:r>
              <a:rPr lang="ru-RU" b="1" dirty="0" smtClean="0">
                <a:solidFill>
                  <a:srgbClr val="C00000"/>
                </a:solidFill>
              </a:rPr>
              <a:t>В строку 124 </a:t>
            </a:r>
            <a:r>
              <a:rPr lang="ru-RU" dirty="0" smtClean="0"/>
              <a:t>вносятся помещения врачей-специалистов, оказывающих паллиативную медицинскую помощь в отделении (кабинете) паллиативной помощи (при наличии его в структуре поликлиники медицинской организации), а также при оказании паллиативной медицинской помощи патронажными службами на дому. Посещения указываются только с профилактической целью.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5224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24635"/>
            <a:ext cx="67687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1"/>
                </a:solidFill>
              </a:rPr>
              <a:t>Таблица 2100. </a:t>
            </a:r>
            <a:r>
              <a:rPr lang="ru-RU" sz="2000" b="1" dirty="0" smtClean="0">
                <a:solidFill>
                  <a:schemeClr val="tx2"/>
                </a:solidFill>
              </a:rPr>
              <a:t>Работа врачей медицинской организации в амбулаторных условиях</a:t>
            </a:r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08304" y="509246"/>
            <a:ext cx="1620957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продолжение</a:t>
            </a:r>
            <a:endParaRPr lang="ru-RU" dirty="0">
              <a:solidFill>
                <a:schemeClr val="accent1"/>
              </a:solidFill>
            </a:endParaRPr>
          </a:p>
        </p:txBody>
      </p:sp>
      <p:sp useBgFill="1">
        <p:nvSpPr>
          <p:cNvPr id="4" name="TextBox 3"/>
          <p:cNvSpPr txBox="1"/>
          <p:nvPr/>
        </p:nvSpPr>
        <p:spPr>
          <a:xfrm>
            <a:off x="683568" y="1241639"/>
            <a:ext cx="7632848" cy="513986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just">
              <a:spcBef>
                <a:spcPts val="1200"/>
              </a:spcBef>
            </a:pPr>
            <a:r>
              <a:rPr lang="ru-RU" sz="1400" b="1" dirty="0">
                <a:solidFill>
                  <a:srgbClr val="C00000"/>
                </a:solidFill>
              </a:rPr>
              <a:t>К строке 123 </a:t>
            </a:r>
            <a:r>
              <a:rPr lang="ru-RU" sz="1400" dirty="0"/>
              <a:t>- В соответствии с приказом </a:t>
            </a:r>
            <a:r>
              <a:rPr lang="ru-RU" sz="1400" dirty="0" err="1"/>
              <a:t>МЗ</a:t>
            </a:r>
            <a:r>
              <a:rPr lang="ru-RU" sz="1400" dirty="0"/>
              <a:t> РФ от 15 мая 2012 г. № </a:t>
            </a:r>
            <a:r>
              <a:rPr lang="ru-RU" sz="1400" dirty="0" err="1"/>
              <a:t>543н</a:t>
            </a:r>
            <a:r>
              <a:rPr lang="ru-RU" sz="1400" dirty="0"/>
              <a:t> «Положение об организации оказания первичной медико-санитарной помощи взрослому населению» и приложением №5 «Правила организации деятельности отделения (кабинета) неотложной медицинской помощи» - оказание неотложной медицинской помощи лицам, обратившимся с признаками неотложных состояний, может осуществляться в амбулаторных условиях или на дому при вызове медицинского работника.</a:t>
            </a:r>
          </a:p>
          <a:p>
            <a:pPr algn="just">
              <a:spcBef>
                <a:spcPts val="1200"/>
              </a:spcBef>
            </a:pPr>
            <a:r>
              <a:rPr lang="ru-RU" sz="1400" b="1" dirty="0">
                <a:solidFill>
                  <a:srgbClr val="C00000"/>
                </a:solidFill>
              </a:rPr>
              <a:t>К строке 124 </a:t>
            </a:r>
            <a:r>
              <a:rPr lang="ru-RU" sz="1400" dirty="0"/>
              <a:t>- В соответствии с приказом </a:t>
            </a:r>
            <a:r>
              <a:rPr lang="ru-RU" sz="1400" dirty="0" err="1"/>
              <a:t>МЗ</a:t>
            </a:r>
            <a:r>
              <a:rPr lang="ru-RU" sz="1400" dirty="0"/>
              <a:t> РФ от 14.04.2015 №</a:t>
            </a:r>
            <a:r>
              <a:rPr lang="ru-RU" sz="1400" dirty="0" err="1"/>
              <a:t>187н</a:t>
            </a:r>
            <a:r>
              <a:rPr lang="ru-RU" sz="1400" dirty="0"/>
              <a:t> «Об утверждении Порядка оказания паллиативной медицинской помощи взрослому населению» и в соответствии с приложениями 1-6, 10-12 к настоящему Порядку - паллиативная медицинская помощь в амбулаторных условиях оказывается в кабинетах паллиативной медицинской помощи и выездными патронажными службами паллиативной медицинской помощи, созданными в медицинских организациях (в том числе в хосписах) на основе взаимодействия врачей-терапевтов, </a:t>
            </a:r>
            <a:r>
              <a:rPr lang="ru-RU" sz="1400" dirty="0" smtClean="0"/>
              <a:t>врачей-терапевтов </a:t>
            </a:r>
            <a:r>
              <a:rPr lang="ru-RU" sz="1400" dirty="0"/>
              <a:t>участковых, врачей общей практики (семейных врачей), врачей по паллиативной медицинской помощи, иных врачей-специалистов и медицинских работников.</a:t>
            </a:r>
          </a:p>
          <a:p>
            <a:pPr algn="just">
              <a:spcBef>
                <a:spcPts val="1200"/>
              </a:spcBef>
            </a:pPr>
            <a:r>
              <a:rPr lang="ru-RU" sz="1400" dirty="0"/>
              <a:t>В соответствии с приказом МЗ </a:t>
            </a:r>
            <a:r>
              <a:rPr lang="ru-RU" sz="1400" dirty="0" smtClean="0"/>
              <a:t>РФ и Минтруд РФ </a:t>
            </a:r>
            <a:r>
              <a:rPr lang="ru-RU" sz="1400" dirty="0"/>
              <a:t>от </a:t>
            </a:r>
            <a:r>
              <a:rPr lang="ru-RU" sz="1400" dirty="0" smtClean="0"/>
              <a:t>31.05.2019 №345н «Положение об организации оказания </a:t>
            </a:r>
            <a:r>
              <a:rPr lang="ru-RU" sz="1400" dirty="0"/>
              <a:t>паллиативной </a:t>
            </a:r>
            <a:r>
              <a:rPr lang="ru-RU" sz="1400" dirty="0" smtClean="0"/>
              <a:t>медицинской», </a:t>
            </a:r>
            <a:r>
              <a:rPr lang="ru-RU" sz="1400" dirty="0"/>
              <a:t>оказание паллиативной медицинской помощи детям осуществляется: врачами-педиатрами участковыми, врачами общей практики (семейными врачами), врачами-педиатрами, врачами но </a:t>
            </a:r>
            <a:r>
              <a:rPr lang="ru-RU" sz="1400" b="1" dirty="0"/>
              <a:t>паллиативной медицинской помощи, прошедшими обучение по дополнительным профессиональным программам повышения квалификации) по вопросам оказания </a:t>
            </a:r>
            <a:r>
              <a:rPr lang="ru-RU" sz="1400" b="1" dirty="0" smtClean="0"/>
              <a:t>паллиативной медицинской </a:t>
            </a:r>
            <a:r>
              <a:rPr lang="ru-RU" sz="1400" b="1" dirty="0"/>
              <a:t>помощи </a:t>
            </a:r>
            <a:r>
              <a:rPr lang="ru-RU" sz="1400" b="1" dirty="0" smtClean="0"/>
              <a:t>детям.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839504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24635"/>
            <a:ext cx="67687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1"/>
                </a:solidFill>
              </a:rPr>
              <a:t>Таблица 2100. </a:t>
            </a:r>
            <a:r>
              <a:rPr lang="ru-RU" sz="2000" b="1" dirty="0" smtClean="0">
                <a:solidFill>
                  <a:schemeClr val="tx2"/>
                </a:solidFill>
              </a:rPr>
              <a:t>Работа врачей медицинской организации в амбулаторных условиях</a:t>
            </a:r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64288" y="478469"/>
            <a:ext cx="1728192" cy="369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ВНИМАНИЕ !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6" t="16192" r="9320" b="11090"/>
          <a:stretch/>
        </p:blipFill>
        <p:spPr>
          <a:xfrm>
            <a:off x="755576" y="1353838"/>
            <a:ext cx="7457243" cy="472439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211960" y="2637156"/>
            <a:ext cx="367240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Добавлены строки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11960" y="3212976"/>
            <a:ext cx="3672408" cy="100811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923928" y="4581128"/>
            <a:ext cx="4176464" cy="136815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58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24635"/>
            <a:ext cx="67687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1"/>
                </a:solidFill>
              </a:rPr>
              <a:t>Таблица 2100. </a:t>
            </a:r>
            <a:r>
              <a:rPr lang="ru-RU" sz="2000" b="1" dirty="0" smtClean="0">
                <a:solidFill>
                  <a:schemeClr val="tx2"/>
                </a:solidFill>
              </a:rPr>
              <a:t>Работа врачей медицинской организации в амбулаторных условиях</a:t>
            </a:r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64288" y="478469"/>
            <a:ext cx="1728192" cy="369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ВНИМАНИЕ !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2" t="16448" r="9612" b="12470"/>
          <a:stretch/>
        </p:blipFill>
        <p:spPr>
          <a:xfrm>
            <a:off x="883824" y="1412776"/>
            <a:ext cx="7386222" cy="465337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119784" y="2399430"/>
            <a:ext cx="5832648" cy="364526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388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24635"/>
            <a:ext cx="67687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1"/>
                </a:solidFill>
              </a:rPr>
              <a:t>Таблица 2100. </a:t>
            </a:r>
            <a:r>
              <a:rPr lang="ru-RU" sz="2000" b="1" dirty="0" smtClean="0">
                <a:solidFill>
                  <a:schemeClr val="tx2"/>
                </a:solidFill>
              </a:rPr>
              <a:t>Работа врачей медицинской организации в амбулаторных условиях</a:t>
            </a:r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64288" y="478469"/>
            <a:ext cx="1728192" cy="369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ВНИМАНИЕ !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2" t="16323" r="8836" b="15052"/>
          <a:stretch/>
        </p:blipFill>
        <p:spPr>
          <a:xfrm>
            <a:off x="630314" y="1412776"/>
            <a:ext cx="7974134" cy="447582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67744" y="3650686"/>
            <a:ext cx="1296144" cy="136249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364088" y="3212976"/>
            <a:ext cx="1440160" cy="111895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948264" y="3212976"/>
            <a:ext cx="1440160" cy="111895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364088" y="4426511"/>
            <a:ext cx="3024336" cy="43204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364088" y="4941168"/>
            <a:ext cx="3024336" cy="2880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6206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24635"/>
            <a:ext cx="67687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1"/>
                </a:solidFill>
              </a:rPr>
              <a:t>Таблица 2101</a:t>
            </a:r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64288" y="478469"/>
            <a:ext cx="1728192" cy="369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ВНИМАНИЕ !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1" t="15718" r="10076" b="35734"/>
          <a:stretch/>
        </p:blipFill>
        <p:spPr>
          <a:xfrm>
            <a:off x="146380" y="1056443"/>
            <a:ext cx="8890116" cy="323665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228184" y="3140968"/>
            <a:ext cx="2736304" cy="86409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84441" y="4365104"/>
            <a:ext cx="85689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>
                <a:solidFill>
                  <a:srgbClr val="C00000"/>
                </a:solidFill>
              </a:rPr>
              <a:t>В строке 1 таблицы 2101 </a:t>
            </a:r>
            <a:r>
              <a:rPr lang="ru-RU" sz="1600" dirty="0"/>
              <a:t>указываются посещения среднего медицинского</a:t>
            </a:r>
          </a:p>
          <a:p>
            <a:pPr algn="just"/>
            <a:r>
              <a:rPr lang="ru-RU" sz="1600" dirty="0" smtClean="0"/>
              <a:t>персонала </a:t>
            </a:r>
            <a:r>
              <a:rPr lang="ru-RU" sz="1600" dirty="0"/>
              <a:t>на самостоятельном приеме во врачебных амбулаторно-поликлинических</a:t>
            </a:r>
            <a:br>
              <a:rPr lang="ru-RU" sz="1600" dirty="0"/>
            </a:br>
            <a:r>
              <a:rPr lang="ru-RU" sz="1600" dirty="0"/>
              <a:t>учреждениях, на врачебных и фельдшерских здравпунктах, </a:t>
            </a:r>
            <a:r>
              <a:rPr lang="ru-RU" sz="1600" dirty="0" err="1"/>
              <a:t>ФАПах</a:t>
            </a:r>
            <a:r>
              <a:rPr lang="ru-RU" sz="1600" dirty="0"/>
              <a:t> и фельдшерских</a:t>
            </a:r>
            <a:br>
              <a:rPr lang="ru-RU" sz="1600" dirty="0"/>
            </a:br>
            <a:r>
              <a:rPr lang="ru-RU" sz="1600" dirty="0"/>
              <a:t>пунктах, включая </a:t>
            </a:r>
            <a:r>
              <a:rPr lang="ru-RU" sz="1600" dirty="0" smtClean="0"/>
              <a:t>передвижные.</a:t>
            </a:r>
            <a:endParaRPr lang="ru-RU" sz="1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37418" y="5517231"/>
            <a:ext cx="87080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Посещения к зубным врачам и гигиенистам стоматологическими в таблицу </a:t>
            </a:r>
            <a:endParaRPr lang="ru-RU" sz="1600" dirty="0" smtClean="0"/>
          </a:p>
          <a:p>
            <a:r>
              <a:rPr lang="ru-RU" sz="1600" b="1" dirty="0" smtClean="0">
                <a:solidFill>
                  <a:srgbClr val="C00000"/>
                </a:solidFill>
              </a:rPr>
              <a:t>не включаются</a:t>
            </a:r>
            <a:r>
              <a:rPr lang="ru-RU" sz="1600" dirty="0" smtClean="0"/>
              <a:t>, учет деятельности ведется в таблице 2700.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00338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24635"/>
            <a:ext cx="67687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1"/>
                </a:solidFill>
              </a:rPr>
              <a:t>Таблица 2105</a:t>
            </a:r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64288" y="478469"/>
            <a:ext cx="1728192" cy="369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ВНИМАНИЕ !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1" t="12417" r="9515" b="11937"/>
          <a:stretch/>
        </p:blipFill>
        <p:spPr>
          <a:xfrm>
            <a:off x="755576" y="1019201"/>
            <a:ext cx="7546020" cy="490047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528586" y="2564904"/>
            <a:ext cx="3773010" cy="194421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115616" y="5631051"/>
            <a:ext cx="2654894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/>
              <a:t>м</a:t>
            </a:r>
            <a:r>
              <a:rPr lang="ru-RU" sz="1000" dirty="0" smtClean="0"/>
              <a:t>обильными медицинскими комплексами</a:t>
            </a:r>
            <a:endParaRPr lang="ru-RU" sz="1000" dirty="0"/>
          </a:p>
        </p:txBody>
      </p:sp>
      <p:sp>
        <p:nvSpPr>
          <p:cNvPr id="7" name="TextBox 6"/>
          <p:cNvSpPr txBox="1"/>
          <p:nvPr/>
        </p:nvSpPr>
        <p:spPr>
          <a:xfrm>
            <a:off x="1115616" y="5380040"/>
            <a:ext cx="2494594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/>
              <a:t>м</a:t>
            </a:r>
            <a:r>
              <a:rPr lang="ru-RU" sz="1000" dirty="0" smtClean="0"/>
              <a:t>обильными медицинскими бригадами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382854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Другая 5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00B050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Другая 1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213</TotalTime>
  <Words>1650</Words>
  <Application>Microsoft Office PowerPoint</Application>
  <PresentationFormat>Экран (4:3)</PresentationFormat>
  <Paragraphs>114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NewsPrint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 Геннадьевна Алферьева</dc:creator>
  <cp:lastModifiedBy>Елена Александровна Бронникова</cp:lastModifiedBy>
  <cp:revision>42</cp:revision>
  <dcterms:created xsi:type="dcterms:W3CDTF">2019-12-18T23:42:26Z</dcterms:created>
  <dcterms:modified xsi:type="dcterms:W3CDTF">2019-12-20T00:49:05Z</dcterms:modified>
</cp:coreProperties>
</file>