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4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5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6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7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8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9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10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1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12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13.xml" ContentType="application/vnd.openxmlformats-officedocument.theme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theme/theme14.xml" ContentType="application/vnd.openxmlformats-officedocument.theme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8" r:id="rId2"/>
    <p:sldMasterId id="2147483694" r:id="rId3"/>
    <p:sldMasterId id="2147483709" r:id="rId4"/>
    <p:sldMasterId id="2147483724" r:id="rId5"/>
    <p:sldMasterId id="2147483739" r:id="rId6"/>
    <p:sldMasterId id="2147483754" r:id="rId7"/>
    <p:sldMasterId id="2147483769" r:id="rId8"/>
    <p:sldMasterId id="2147483784" r:id="rId9"/>
    <p:sldMasterId id="2147483799" r:id="rId10"/>
    <p:sldMasterId id="2147483814" r:id="rId11"/>
    <p:sldMasterId id="2147483829" r:id="rId12"/>
    <p:sldMasterId id="2147483844" r:id="rId13"/>
    <p:sldMasterId id="2147483856" r:id="rId14"/>
    <p:sldMasterId id="2147483868" r:id="rId15"/>
  </p:sldMasterIdLst>
  <p:notesMasterIdLst>
    <p:notesMasterId r:id="rId294"/>
  </p:notesMasterIdLst>
  <p:sldIdLst>
    <p:sldId id="256" r:id="rId16"/>
    <p:sldId id="257" r:id="rId17"/>
    <p:sldId id="258" r:id="rId18"/>
    <p:sldId id="359" r:id="rId19"/>
    <p:sldId id="260" r:id="rId20"/>
    <p:sldId id="261" r:id="rId21"/>
    <p:sldId id="404" r:id="rId22"/>
    <p:sldId id="262" r:id="rId23"/>
    <p:sldId id="405" r:id="rId24"/>
    <p:sldId id="406" r:id="rId25"/>
    <p:sldId id="263" r:id="rId26"/>
    <p:sldId id="264" r:id="rId27"/>
    <p:sldId id="547" r:id="rId28"/>
    <p:sldId id="548" r:id="rId29"/>
    <p:sldId id="549" r:id="rId30"/>
    <p:sldId id="550" r:id="rId31"/>
    <p:sldId id="551" r:id="rId32"/>
    <p:sldId id="552" r:id="rId33"/>
    <p:sldId id="553" r:id="rId34"/>
    <p:sldId id="554" r:id="rId35"/>
    <p:sldId id="555" r:id="rId36"/>
    <p:sldId id="556" r:id="rId37"/>
    <p:sldId id="557" r:id="rId38"/>
    <p:sldId id="558" r:id="rId39"/>
    <p:sldId id="559" r:id="rId40"/>
    <p:sldId id="560" r:id="rId41"/>
    <p:sldId id="561" r:id="rId42"/>
    <p:sldId id="562" r:id="rId43"/>
    <p:sldId id="563" r:id="rId44"/>
    <p:sldId id="564" r:id="rId45"/>
    <p:sldId id="565" r:id="rId46"/>
    <p:sldId id="566" r:id="rId47"/>
    <p:sldId id="567" r:id="rId48"/>
    <p:sldId id="568" r:id="rId49"/>
    <p:sldId id="569" r:id="rId50"/>
    <p:sldId id="570" r:id="rId51"/>
    <p:sldId id="571" r:id="rId52"/>
    <p:sldId id="572" r:id="rId53"/>
    <p:sldId id="573" r:id="rId54"/>
    <p:sldId id="574" r:id="rId55"/>
    <p:sldId id="575" r:id="rId56"/>
    <p:sldId id="576" r:id="rId57"/>
    <p:sldId id="577" r:id="rId58"/>
    <p:sldId id="578" r:id="rId59"/>
    <p:sldId id="579" r:id="rId60"/>
    <p:sldId id="580" r:id="rId61"/>
    <p:sldId id="581" r:id="rId62"/>
    <p:sldId id="582" r:id="rId63"/>
    <p:sldId id="583" r:id="rId64"/>
    <p:sldId id="584" r:id="rId65"/>
    <p:sldId id="585" r:id="rId66"/>
    <p:sldId id="586" r:id="rId67"/>
    <p:sldId id="587" r:id="rId68"/>
    <p:sldId id="588" r:id="rId69"/>
    <p:sldId id="589" r:id="rId70"/>
    <p:sldId id="590" r:id="rId71"/>
    <p:sldId id="591" r:id="rId72"/>
    <p:sldId id="592" r:id="rId73"/>
    <p:sldId id="593" r:id="rId74"/>
    <p:sldId id="594" r:id="rId75"/>
    <p:sldId id="595" r:id="rId76"/>
    <p:sldId id="596" r:id="rId77"/>
    <p:sldId id="597" r:id="rId78"/>
    <p:sldId id="598" r:id="rId79"/>
    <p:sldId id="599" r:id="rId80"/>
    <p:sldId id="600" r:id="rId81"/>
    <p:sldId id="601" r:id="rId82"/>
    <p:sldId id="602" r:id="rId83"/>
    <p:sldId id="603" r:id="rId84"/>
    <p:sldId id="604" r:id="rId85"/>
    <p:sldId id="605" r:id="rId86"/>
    <p:sldId id="606" r:id="rId87"/>
    <p:sldId id="607" r:id="rId88"/>
    <p:sldId id="608" r:id="rId89"/>
    <p:sldId id="609" r:id="rId90"/>
    <p:sldId id="610" r:id="rId91"/>
    <p:sldId id="611" r:id="rId92"/>
    <p:sldId id="612" r:id="rId93"/>
    <p:sldId id="265" r:id="rId94"/>
    <p:sldId id="266" r:id="rId95"/>
    <p:sldId id="267" r:id="rId96"/>
    <p:sldId id="268" r:id="rId97"/>
    <p:sldId id="269" r:id="rId98"/>
    <p:sldId id="270" r:id="rId99"/>
    <p:sldId id="271" r:id="rId100"/>
    <p:sldId id="272" r:id="rId101"/>
    <p:sldId id="275" r:id="rId102"/>
    <p:sldId id="395" r:id="rId103"/>
    <p:sldId id="276" r:id="rId104"/>
    <p:sldId id="277" r:id="rId105"/>
    <p:sldId id="278" r:id="rId106"/>
    <p:sldId id="279" r:id="rId107"/>
    <p:sldId id="280" r:id="rId108"/>
    <p:sldId id="281" r:id="rId109"/>
    <p:sldId id="282" r:id="rId110"/>
    <p:sldId id="360" r:id="rId111"/>
    <p:sldId id="361" r:id="rId112"/>
    <p:sldId id="283" r:id="rId113"/>
    <p:sldId id="284" r:id="rId114"/>
    <p:sldId id="285" r:id="rId115"/>
    <p:sldId id="286" r:id="rId116"/>
    <p:sldId id="287" r:id="rId117"/>
    <p:sldId id="288" r:id="rId118"/>
    <p:sldId id="289" r:id="rId119"/>
    <p:sldId id="403" r:id="rId120"/>
    <p:sldId id="290" r:id="rId121"/>
    <p:sldId id="291" r:id="rId122"/>
    <p:sldId id="292" r:id="rId123"/>
    <p:sldId id="293" r:id="rId124"/>
    <p:sldId id="409" r:id="rId125"/>
    <p:sldId id="294" r:id="rId126"/>
    <p:sldId id="407" r:id="rId127"/>
    <p:sldId id="408" r:id="rId128"/>
    <p:sldId id="295" r:id="rId129"/>
    <p:sldId id="296" r:id="rId130"/>
    <p:sldId id="297" r:id="rId131"/>
    <p:sldId id="298" r:id="rId132"/>
    <p:sldId id="299" r:id="rId133"/>
    <p:sldId id="300" r:id="rId134"/>
    <p:sldId id="379" r:id="rId135"/>
    <p:sldId id="396" r:id="rId136"/>
    <p:sldId id="397" r:id="rId137"/>
    <p:sldId id="398" r:id="rId138"/>
    <p:sldId id="399" r:id="rId139"/>
    <p:sldId id="400" r:id="rId140"/>
    <p:sldId id="401" r:id="rId141"/>
    <p:sldId id="402" r:id="rId142"/>
    <p:sldId id="302" r:id="rId143"/>
    <p:sldId id="410" r:id="rId144"/>
    <p:sldId id="303" r:id="rId145"/>
    <p:sldId id="364" r:id="rId146"/>
    <p:sldId id="365" r:id="rId147"/>
    <p:sldId id="366" r:id="rId148"/>
    <p:sldId id="367" r:id="rId149"/>
    <p:sldId id="368" r:id="rId150"/>
    <p:sldId id="306" r:id="rId151"/>
    <p:sldId id="307" r:id="rId152"/>
    <p:sldId id="380" r:id="rId153"/>
    <p:sldId id="381" r:id="rId154"/>
    <p:sldId id="411" r:id="rId155"/>
    <p:sldId id="412" r:id="rId156"/>
    <p:sldId id="413" r:id="rId157"/>
    <p:sldId id="414" r:id="rId158"/>
    <p:sldId id="415" r:id="rId159"/>
    <p:sldId id="416" r:id="rId160"/>
    <p:sldId id="417" r:id="rId161"/>
    <p:sldId id="418" r:id="rId162"/>
    <p:sldId id="419" r:id="rId163"/>
    <p:sldId id="420" r:id="rId164"/>
    <p:sldId id="421" r:id="rId165"/>
    <p:sldId id="422" r:id="rId166"/>
    <p:sldId id="423" r:id="rId167"/>
    <p:sldId id="424" r:id="rId168"/>
    <p:sldId id="425" r:id="rId169"/>
    <p:sldId id="426" r:id="rId170"/>
    <p:sldId id="427" r:id="rId171"/>
    <p:sldId id="428" r:id="rId172"/>
    <p:sldId id="429" r:id="rId173"/>
    <p:sldId id="430" r:id="rId174"/>
    <p:sldId id="431" r:id="rId175"/>
    <p:sldId id="432" r:id="rId176"/>
    <p:sldId id="433" r:id="rId177"/>
    <p:sldId id="434" r:id="rId178"/>
    <p:sldId id="435" r:id="rId179"/>
    <p:sldId id="436" r:id="rId180"/>
    <p:sldId id="437" r:id="rId181"/>
    <p:sldId id="438" r:id="rId182"/>
    <p:sldId id="439" r:id="rId183"/>
    <p:sldId id="440" r:id="rId184"/>
    <p:sldId id="441" r:id="rId185"/>
    <p:sldId id="442" r:id="rId186"/>
    <p:sldId id="443" r:id="rId187"/>
    <p:sldId id="444" r:id="rId188"/>
    <p:sldId id="445" r:id="rId189"/>
    <p:sldId id="446" r:id="rId190"/>
    <p:sldId id="447" r:id="rId191"/>
    <p:sldId id="448" r:id="rId192"/>
    <p:sldId id="449" r:id="rId193"/>
    <p:sldId id="450" r:id="rId194"/>
    <p:sldId id="451" r:id="rId195"/>
    <p:sldId id="613" r:id="rId196"/>
    <p:sldId id="452" r:id="rId197"/>
    <p:sldId id="326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394" r:id="rId293"/>
  </p:sldIdLst>
  <p:sldSz cx="9144000" cy="6858000" type="screen4x3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04A34"/>
    <a:srgbClr val="4C584E"/>
    <a:srgbClr val="4B6044"/>
    <a:srgbClr val="C09200"/>
    <a:srgbClr val="4256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130" d="100"/>
          <a:sy n="130" d="100"/>
        </p:scale>
        <p:origin x="-438" y="90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2.xml"/><Relationship Id="rId21" Type="http://schemas.openxmlformats.org/officeDocument/2006/relationships/slide" Target="slides/slide6.xml"/><Relationship Id="rId42" Type="http://schemas.openxmlformats.org/officeDocument/2006/relationships/slide" Target="slides/slide27.xml"/><Relationship Id="rId63" Type="http://schemas.openxmlformats.org/officeDocument/2006/relationships/slide" Target="slides/slide48.xml"/><Relationship Id="rId84" Type="http://schemas.openxmlformats.org/officeDocument/2006/relationships/slide" Target="slides/slide69.xml"/><Relationship Id="rId138" Type="http://schemas.openxmlformats.org/officeDocument/2006/relationships/slide" Target="slides/slide123.xml"/><Relationship Id="rId159" Type="http://schemas.openxmlformats.org/officeDocument/2006/relationships/slide" Target="slides/slide144.xml"/><Relationship Id="rId170" Type="http://schemas.openxmlformats.org/officeDocument/2006/relationships/slide" Target="slides/slide155.xml"/><Relationship Id="rId191" Type="http://schemas.openxmlformats.org/officeDocument/2006/relationships/slide" Target="slides/slide176.xml"/><Relationship Id="rId205" Type="http://schemas.openxmlformats.org/officeDocument/2006/relationships/slide" Target="slides/slide190.xml"/><Relationship Id="rId226" Type="http://schemas.openxmlformats.org/officeDocument/2006/relationships/slide" Target="slides/slide211.xml"/><Relationship Id="rId247" Type="http://schemas.openxmlformats.org/officeDocument/2006/relationships/slide" Target="slides/slide232.xml"/><Relationship Id="rId107" Type="http://schemas.openxmlformats.org/officeDocument/2006/relationships/slide" Target="slides/slide92.xml"/><Relationship Id="rId268" Type="http://schemas.openxmlformats.org/officeDocument/2006/relationships/slide" Target="slides/slide253.xml"/><Relationship Id="rId289" Type="http://schemas.openxmlformats.org/officeDocument/2006/relationships/slide" Target="slides/slide274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17.xml"/><Relationship Id="rId53" Type="http://schemas.openxmlformats.org/officeDocument/2006/relationships/slide" Target="slides/slide38.xml"/><Relationship Id="rId74" Type="http://schemas.openxmlformats.org/officeDocument/2006/relationships/slide" Target="slides/slide59.xml"/><Relationship Id="rId128" Type="http://schemas.openxmlformats.org/officeDocument/2006/relationships/slide" Target="slides/slide113.xml"/><Relationship Id="rId149" Type="http://schemas.openxmlformats.org/officeDocument/2006/relationships/slide" Target="slides/slide134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0.xml"/><Relationship Id="rId160" Type="http://schemas.openxmlformats.org/officeDocument/2006/relationships/slide" Target="slides/slide145.xml"/><Relationship Id="rId181" Type="http://schemas.openxmlformats.org/officeDocument/2006/relationships/slide" Target="slides/slide166.xml"/><Relationship Id="rId216" Type="http://schemas.openxmlformats.org/officeDocument/2006/relationships/slide" Target="slides/slide201.xml"/><Relationship Id="rId237" Type="http://schemas.openxmlformats.org/officeDocument/2006/relationships/slide" Target="slides/slide222.xml"/><Relationship Id="rId258" Type="http://schemas.openxmlformats.org/officeDocument/2006/relationships/slide" Target="slides/slide243.xml"/><Relationship Id="rId279" Type="http://schemas.openxmlformats.org/officeDocument/2006/relationships/slide" Target="slides/slide264.xml"/><Relationship Id="rId22" Type="http://schemas.openxmlformats.org/officeDocument/2006/relationships/slide" Target="slides/slide7.xml"/><Relationship Id="rId43" Type="http://schemas.openxmlformats.org/officeDocument/2006/relationships/slide" Target="slides/slide28.xml"/><Relationship Id="rId64" Type="http://schemas.openxmlformats.org/officeDocument/2006/relationships/slide" Target="slides/slide49.xml"/><Relationship Id="rId118" Type="http://schemas.openxmlformats.org/officeDocument/2006/relationships/slide" Target="slides/slide103.xml"/><Relationship Id="rId139" Type="http://schemas.openxmlformats.org/officeDocument/2006/relationships/slide" Target="slides/slide124.xml"/><Relationship Id="rId290" Type="http://schemas.openxmlformats.org/officeDocument/2006/relationships/slide" Target="slides/slide275.xml"/><Relationship Id="rId85" Type="http://schemas.openxmlformats.org/officeDocument/2006/relationships/slide" Target="slides/slide70.xml"/><Relationship Id="rId150" Type="http://schemas.openxmlformats.org/officeDocument/2006/relationships/slide" Target="slides/slide135.xml"/><Relationship Id="rId171" Type="http://schemas.openxmlformats.org/officeDocument/2006/relationships/slide" Target="slides/slide156.xml"/><Relationship Id="rId192" Type="http://schemas.openxmlformats.org/officeDocument/2006/relationships/slide" Target="slides/slide177.xml"/><Relationship Id="rId206" Type="http://schemas.openxmlformats.org/officeDocument/2006/relationships/slide" Target="slides/slide191.xml"/><Relationship Id="rId227" Type="http://schemas.openxmlformats.org/officeDocument/2006/relationships/slide" Target="slides/slide212.xml"/><Relationship Id="rId248" Type="http://schemas.openxmlformats.org/officeDocument/2006/relationships/slide" Target="slides/slide233.xml"/><Relationship Id="rId269" Type="http://schemas.openxmlformats.org/officeDocument/2006/relationships/slide" Target="slides/slide254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18.xml"/><Relationship Id="rId108" Type="http://schemas.openxmlformats.org/officeDocument/2006/relationships/slide" Target="slides/slide93.xml"/><Relationship Id="rId129" Type="http://schemas.openxmlformats.org/officeDocument/2006/relationships/slide" Target="slides/slide114.xml"/><Relationship Id="rId280" Type="http://schemas.openxmlformats.org/officeDocument/2006/relationships/slide" Target="slides/slide265.xml"/><Relationship Id="rId54" Type="http://schemas.openxmlformats.org/officeDocument/2006/relationships/slide" Target="slides/slide39.xml"/><Relationship Id="rId75" Type="http://schemas.openxmlformats.org/officeDocument/2006/relationships/slide" Target="slides/slide60.xml"/><Relationship Id="rId96" Type="http://schemas.openxmlformats.org/officeDocument/2006/relationships/slide" Target="slides/slide81.xml"/><Relationship Id="rId140" Type="http://schemas.openxmlformats.org/officeDocument/2006/relationships/slide" Target="slides/slide125.xml"/><Relationship Id="rId161" Type="http://schemas.openxmlformats.org/officeDocument/2006/relationships/slide" Target="slides/slide146.xml"/><Relationship Id="rId182" Type="http://schemas.openxmlformats.org/officeDocument/2006/relationships/slide" Target="slides/slide167.xml"/><Relationship Id="rId217" Type="http://schemas.openxmlformats.org/officeDocument/2006/relationships/slide" Target="slides/slide202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3.xml"/><Relationship Id="rId259" Type="http://schemas.openxmlformats.org/officeDocument/2006/relationships/slide" Target="slides/slide244.xml"/><Relationship Id="rId23" Type="http://schemas.openxmlformats.org/officeDocument/2006/relationships/slide" Target="slides/slide8.xml"/><Relationship Id="rId119" Type="http://schemas.openxmlformats.org/officeDocument/2006/relationships/slide" Target="slides/slide104.xml"/><Relationship Id="rId270" Type="http://schemas.openxmlformats.org/officeDocument/2006/relationships/slide" Target="slides/slide255.xml"/><Relationship Id="rId291" Type="http://schemas.openxmlformats.org/officeDocument/2006/relationships/slide" Target="slides/slide276.xml"/><Relationship Id="rId44" Type="http://schemas.openxmlformats.org/officeDocument/2006/relationships/slide" Target="slides/slide29.xml"/><Relationship Id="rId65" Type="http://schemas.openxmlformats.org/officeDocument/2006/relationships/slide" Target="slides/slide50.xml"/><Relationship Id="rId86" Type="http://schemas.openxmlformats.org/officeDocument/2006/relationships/slide" Target="slides/slide71.xml"/><Relationship Id="rId130" Type="http://schemas.openxmlformats.org/officeDocument/2006/relationships/slide" Target="slides/slide115.xml"/><Relationship Id="rId151" Type="http://schemas.openxmlformats.org/officeDocument/2006/relationships/slide" Target="slides/slide136.xml"/><Relationship Id="rId172" Type="http://schemas.openxmlformats.org/officeDocument/2006/relationships/slide" Target="slides/slide157.xml"/><Relationship Id="rId193" Type="http://schemas.openxmlformats.org/officeDocument/2006/relationships/slide" Target="slides/slide178.xml"/><Relationship Id="rId207" Type="http://schemas.openxmlformats.org/officeDocument/2006/relationships/slide" Target="slides/slide192.xml"/><Relationship Id="rId228" Type="http://schemas.openxmlformats.org/officeDocument/2006/relationships/slide" Target="slides/slide213.xml"/><Relationship Id="rId249" Type="http://schemas.openxmlformats.org/officeDocument/2006/relationships/slide" Target="slides/slide234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4.xml"/><Relationship Id="rId260" Type="http://schemas.openxmlformats.org/officeDocument/2006/relationships/slide" Target="slides/slide245.xml"/><Relationship Id="rId281" Type="http://schemas.openxmlformats.org/officeDocument/2006/relationships/slide" Target="slides/slide266.xml"/><Relationship Id="rId34" Type="http://schemas.openxmlformats.org/officeDocument/2006/relationships/slide" Target="slides/slide19.xml"/><Relationship Id="rId55" Type="http://schemas.openxmlformats.org/officeDocument/2006/relationships/slide" Target="slides/slide40.xml"/><Relationship Id="rId76" Type="http://schemas.openxmlformats.org/officeDocument/2006/relationships/slide" Target="slides/slide61.xml"/><Relationship Id="rId97" Type="http://schemas.openxmlformats.org/officeDocument/2006/relationships/slide" Target="slides/slide82.xml"/><Relationship Id="rId120" Type="http://schemas.openxmlformats.org/officeDocument/2006/relationships/slide" Target="slides/slide105.xml"/><Relationship Id="rId141" Type="http://schemas.openxmlformats.org/officeDocument/2006/relationships/slide" Target="slides/slide126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6.xml"/><Relationship Id="rId92" Type="http://schemas.openxmlformats.org/officeDocument/2006/relationships/slide" Target="slides/slide77.xml"/><Relationship Id="rId162" Type="http://schemas.openxmlformats.org/officeDocument/2006/relationships/slide" Target="slides/slide147.xml"/><Relationship Id="rId183" Type="http://schemas.openxmlformats.org/officeDocument/2006/relationships/slide" Target="slides/slide168.xml"/><Relationship Id="rId213" Type="http://schemas.openxmlformats.org/officeDocument/2006/relationships/slide" Target="slides/slide198.xml"/><Relationship Id="rId218" Type="http://schemas.openxmlformats.org/officeDocument/2006/relationships/slide" Target="slides/slide203.xml"/><Relationship Id="rId234" Type="http://schemas.openxmlformats.org/officeDocument/2006/relationships/slide" Target="slides/slide219.xml"/><Relationship Id="rId239" Type="http://schemas.openxmlformats.org/officeDocument/2006/relationships/slide" Target="slides/slide224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4.xml"/><Relationship Id="rId250" Type="http://schemas.openxmlformats.org/officeDocument/2006/relationships/slide" Target="slides/slide235.xml"/><Relationship Id="rId255" Type="http://schemas.openxmlformats.org/officeDocument/2006/relationships/slide" Target="slides/slide240.xml"/><Relationship Id="rId271" Type="http://schemas.openxmlformats.org/officeDocument/2006/relationships/slide" Target="slides/slide256.xml"/><Relationship Id="rId276" Type="http://schemas.openxmlformats.org/officeDocument/2006/relationships/slide" Target="slides/slide261.xml"/><Relationship Id="rId292" Type="http://schemas.openxmlformats.org/officeDocument/2006/relationships/slide" Target="slides/slide277.xml"/><Relationship Id="rId297" Type="http://schemas.openxmlformats.org/officeDocument/2006/relationships/theme" Target="theme/theme1.xml"/><Relationship Id="rId24" Type="http://schemas.openxmlformats.org/officeDocument/2006/relationships/slide" Target="slides/slide9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66" Type="http://schemas.openxmlformats.org/officeDocument/2006/relationships/slide" Target="slides/slide51.xml"/><Relationship Id="rId87" Type="http://schemas.openxmlformats.org/officeDocument/2006/relationships/slide" Target="slides/slide72.xml"/><Relationship Id="rId110" Type="http://schemas.openxmlformats.org/officeDocument/2006/relationships/slide" Target="slides/slide95.xml"/><Relationship Id="rId115" Type="http://schemas.openxmlformats.org/officeDocument/2006/relationships/slide" Target="slides/slide100.xml"/><Relationship Id="rId131" Type="http://schemas.openxmlformats.org/officeDocument/2006/relationships/slide" Target="slides/slide116.xml"/><Relationship Id="rId136" Type="http://schemas.openxmlformats.org/officeDocument/2006/relationships/slide" Target="slides/slide121.xml"/><Relationship Id="rId157" Type="http://schemas.openxmlformats.org/officeDocument/2006/relationships/slide" Target="slides/slide142.xml"/><Relationship Id="rId178" Type="http://schemas.openxmlformats.org/officeDocument/2006/relationships/slide" Target="slides/slide163.xml"/><Relationship Id="rId61" Type="http://schemas.openxmlformats.org/officeDocument/2006/relationships/slide" Target="slides/slide46.xml"/><Relationship Id="rId82" Type="http://schemas.openxmlformats.org/officeDocument/2006/relationships/slide" Target="slides/slide67.xml"/><Relationship Id="rId152" Type="http://schemas.openxmlformats.org/officeDocument/2006/relationships/slide" Target="slides/slide137.xml"/><Relationship Id="rId173" Type="http://schemas.openxmlformats.org/officeDocument/2006/relationships/slide" Target="slides/slide158.xml"/><Relationship Id="rId194" Type="http://schemas.openxmlformats.org/officeDocument/2006/relationships/slide" Target="slides/slide179.xml"/><Relationship Id="rId199" Type="http://schemas.openxmlformats.org/officeDocument/2006/relationships/slide" Target="slides/slide184.xml"/><Relationship Id="rId203" Type="http://schemas.openxmlformats.org/officeDocument/2006/relationships/slide" Target="slides/slide188.xml"/><Relationship Id="rId208" Type="http://schemas.openxmlformats.org/officeDocument/2006/relationships/slide" Target="slides/slide193.xml"/><Relationship Id="rId229" Type="http://schemas.openxmlformats.org/officeDocument/2006/relationships/slide" Target="slides/slide214.xml"/><Relationship Id="rId19" Type="http://schemas.openxmlformats.org/officeDocument/2006/relationships/slide" Target="slides/slide4.xml"/><Relationship Id="rId224" Type="http://schemas.openxmlformats.org/officeDocument/2006/relationships/slide" Target="slides/slide209.xml"/><Relationship Id="rId240" Type="http://schemas.openxmlformats.org/officeDocument/2006/relationships/slide" Target="slides/slide225.xml"/><Relationship Id="rId245" Type="http://schemas.openxmlformats.org/officeDocument/2006/relationships/slide" Target="slides/slide230.xml"/><Relationship Id="rId261" Type="http://schemas.openxmlformats.org/officeDocument/2006/relationships/slide" Target="slides/slide246.xml"/><Relationship Id="rId266" Type="http://schemas.openxmlformats.org/officeDocument/2006/relationships/slide" Target="slides/slide251.xml"/><Relationship Id="rId287" Type="http://schemas.openxmlformats.org/officeDocument/2006/relationships/slide" Target="slides/slide272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56" Type="http://schemas.openxmlformats.org/officeDocument/2006/relationships/slide" Target="slides/slide41.xml"/><Relationship Id="rId77" Type="http://schemas.openxmlformats.org/officeDocument/2006/relationships/slide" Target="slides/slide62.xml"/><Relationship Id="rId100" Type="http://schemas.openxmlformats.org/officeDocument/2006/relationships/slide" Target="slides/slide85.xml"/><Relationship Id="rId105" Type="http://schemas.openxmlformats.org/officeDocument/2006/relationships/slide" Target="slides/slide90.xml"/><Relationship Id="rId126" Type="http://schemas.openxmlformats.org/officeDocument/2006/relationships/slide" Target="slides/slide111.xml"/><Relationship Id="rId147" Type="http://schemas.openxmlformats.org/officeDocument/2006/relationships/slide" Target="slides/slide132.xml"/><Relationship Id="rId168" Type="http://schemas.openxmlformats.org/officeDocument/2006/relationships/slide" Target="slides/slide153.xml"/><Relationship Id="rId282" Type="http://schemas.openxmlformats.org/officeDocument/2006/relationships/slide" Target="slides/slide267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6.xml"/><Relationship Id="rId72" Type="http://schemas.openxmlformats.org/officeDocument/2006/relationships/slide" Target="slides/slide57.xml"/><Relationship Id="rId93" Type="http://schemas.openxmlformats.org/officeDocument/2006/relationships/slide" Target="slides/slide78.xml"/><Relationship Id="rId98" Type="http://schemas.openxmlformats.org/officeDocument/2006/relationships/slide" Target="slides/slide83.xml"/><Relationship Id="rId121" Type="http://schemas.openxmlformats.org/officeDocument/2006/relationships/slide" Target="slides/slide106.xml"/><Relationship Id="rId142" Type="http://schemas.openxmlformats.org/officeDocument/2006/relationships/slide" Target="slides/slide127.xml"/><Relationship Id="rId163" Type="http://schemas.openxmlformats.org/officeDocument/2006/relationships/slide" Target="slides/slide148.xml"/><Relationship Id="rId184" Type="http://schemas.openxmlformats.org/officeDocument/2006/relationships/slide" Target="slides/slide169.xml"/><Relationship Id="rId189" Type="http://schemas.openxmlformats.org/officeDocument/2006/relationships/slide" Target="slides/slide174.xml"/><Relationship Id="rId219" Type="http://schemas.openxmlformats.org/officeDocument/2006/relationships/slide" Target="slides/slide204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99.xml"/><Relationship Id="rId230" Type="http://schemas.openxmlformats.org/officeDocument/2006/relationships/slide" Target="slides/slide215.xml"/><Relationship Id="rId235" Type="http://schemas.openxmlformats.org/officeDocument/2006/relationships/slide" Target="slides/slide220.xml"/><Relationship Id="rId251" Type="http://schemas.openxmlformats.org/officeDocument/2006/relationships/slide" Target="slides/slide236.xml"/><Relationship Id="rId256" Type="http://schemas.openxmlformats.org/officeDocument/2006/relationships/slide" Target="slides/slide241.xml"/><Relationship Id="rId277" Type="http://schemas.openxmlformats.org/officeDocument/2006/relationships/slide" Target="slides/slide262.xml"/><Relationship Id="rId298" Type="http://schemas.openxmlformats.org/officeDocument/2006/relationships/tableStyles" Target="tableStyles.xml"/><Relationship Id="rId25" Type="http://schemas.openxmlformats.org/officeDocument/2006/relationships/slide" Target="slides/slide10.xml"/><Relationship Id="rId46" Type="http://schemas.openxmlformats.org/officeDocument/2006/relationships/slide" Target="slides/slide31.xml"/><Relationship Id="rId67" Type="http://schemas.openxmlformats.org/officeDocument/2006/relationships/slide" Target="slides/slide52.xml"/><Relationship Id="rId116" Type="http://schemas.openxmlformats.org/officeDocument/2006/relationships/slide" Target="slides/slide101.xml"/><Relationship Id="rId137" Type="http://schemas.openxmlformats.org/officeDocument/2006/relationships/slide" Target="slides/slide122.xml"/><Relationship Id="rId158" Type="http://schemas.openxmlformats.org/officeDocument/2006/relationships/slide" Target="slides/slide143.xml"/><Relationship Id="rId272" Type="http://schemas.openxmlformats.org/officeDocument/2006/relationships/slide" Target="slides/slide257.xml"/><Relationship Id="rId293" Type="http://schemas.openxmlformats.org/officeDocument/2006/relationships/slide" Target="slides/slide278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62" Type="http://schemas.openxmlformats.org/officeDocument/2006/relationships/slide" Target="slides/slide47.xml"/><Relationship Id="rId83" Type="http://schemas.openxmlformats.org/officeDocument/2006/relationships/slide" Target="slides/slide68.xml"/><Relationship Id="rId88" Type="http://schemas.openxmlformats.org/officeDocument/2006/relationships/slide" Target="slides/slide73.xml"/><Relationship Id="rId111" Type="http://schemas.openxmlformats.org/officeDocument/2006/relationships/slide" Target="slides/slide96.xml"/><Relationship Id="rId132" Type="http://schemas.openxmlformats.org/officeDocument/2006/relationships/slide" Target="slides/slide117.xml"/><Relationship Id="rId153" Type="http://schemas.openxmlformats.org/officeDocument/2006/relationships/slide" Target="slides/slide138.xml"/><Relationship Id="rId174" Type="http://schemas.openxmlformats.org/officeDocument/2006/relationships/slide" Target="slides/slide159.xml"/><Relationship Id="rId179" Type="http://schemas.openxmlformats.org/officeDocument/2006/relationships/slide" Target="slides/slide164.xml"/><Relationship Id="rId195" Type="http://schemas.openxmlformats.org/officeDocument/2006/relationships/slide" Target="slides/slide180.xml"/><Relationship Id="rId209" Type="http://schemas.openxmlformats.org/officeDocument/2006/relationships/slide" Target="slides/slide194.xml"/><Relationship Id="rId190" Type="http://schemas.openxmlformats.org/officeDocument/2006/relationships/slide" Target="slides/slide175.xml"/><Relationship Id="rId204" Type="http://schemas.openxmlformats.org/officeDocument/2006/relationships/slide" Target="slides/slide189.xml"/><Relationship Id="rId220" Type="http://schemas.openxmlformats.org/officeDocument/2006/relationships/slide" Target="slides/slide205.xml"/><Relationship Id="rId225" Type="http://schemas.openxmlformats.org/officeDocument/2006/relationships/slide" Target="slides/slide210.xml"/><Relationship Id="rId241" Type="http://schemas.openxmlformats.org/officeDocument/2006/relationships/slide" Target="slides/slide226.xml"/><Relationship Id="rId246" Type="http://schemas.openxmlformats.org/officeDocument/2006/relationships/slide" Target="slides/slide231.xml"/><Relationship Id="rId267" Type="http://schemas.openxmlformats.org/officeDocument/2006/relationships/slide" Target="slides/slide252.xml"/><Relationship Id="rId288" Type="http://schemas.openxmlformats.org/officeDocument/2006/relationships/slide" Target="slides/slide273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21.xml"/><Relationship Id="rId57" Type="http://schemas.openxmlformats.org/officeDocument/2006/relationships/slide" Target="slides/slide42.xml"/><Relationship Id="rId106" Type="http://schemas.openxmlformats.org/officeDocument/2006/relationships/slide" Target="slides/slide91.xml"/><Relationship Id="rId127" Type="http://schemas.openxmlformats.org/officeDocument/2006/relationships/slide" Target="slides/slide112.xml"/><Relationship Id="rId262" Type="http://schemas.openxmlformats.org/officeDocument/2006/relationships/slide" Target="slides/slide247.xml"/><Relationship Id="rId283" Type="http://schemas.openxmlformats.org/officeDocument/2006/relationships/slide" Target="slides/slide268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6.xml"/><Relationship Id="rId52" Type="http://schemas.openxmlformats.org/officeDocument/2006/relationships/slide" Target="slides/slide37.xml"/><Relationship Id="rId73" Type="http://schemas.openxmlformats.org/officeDocument/2006/relationships/slide" Target="slides/slide58.xml"/><Relationship Id="rId78" Type="http://schemas.openxmlformats.org/officeDocument/2006/relationships/slide" Target="slides/slide63.xml"/><Relationship Id="rId94" Type="http://schemas.openxmlformats.org/officeDocument/2006/relationships/slide" Target="slides/slide79.xml"/><Relationship Id="rId99" Type="http://schemas.openxmlformats.org/officeDocument/2006/relationships/slide" Target="slides/slide84.xml"/><Relationship Id="rId101" Type="http://schemas.openxmlformats.org/officeDocument/2006/relationships/slide" Target="slides/slide86.xml"/><Relationship Id="rId122" Type="http://schemas.openxmlformats.org/officeDocument/2006/relationships/slide" Target="slides/slide107.xml"/><Relationship Id="rId143" Type="http://schemas.openxmlformats.org/officeDocument/2006/relationships/slide" Target="slides/slide128.xml"/><Relationship Id="rId148" Type="http://schemas.openxmlformats.org/officeDocument/2006/relationships/slide" Target="slides/slide133.xml"/><Relationship Id="rId164" Type="http://schemas.openxmlformats.org/officeDocument/2006/relationships/slide" Target="slides/slide149.xml"/><Relationship Id="rId169" Type="http://schemas.openxmlformats.org/officeDocument/2006/relationships/slide" Target="slides/slide154.xml"/><Relationship Id="rId185" Type="http://schemas.openxmlformats.org/officeDocument/2006/relationships/slide" Target="slides/slide17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65.xml"/><Relationship Id="rId210" Type="http://schemas.openxmlformats.org/officeDocument/2006/relationships/slide" Target="slides/slide195.xml"/><Relationship Id="rId215" Type="http://schemas.openxmlformats.org/officeDocument/2006/relationships/slide" Target="slides/slide200.xml"/><Relationship Id="rId236" Type="http://schemas.openxmlformats.org/officeDocument/2006/relationships/slide" Target="slides/slide221.xml"/><Relationship Id="rId257" Type="http://schemas.openxmlformats.org/officeDocument/2006/relationships/slide" Target="slides/slide242.xml"/><Relationship Id="rId278" Type="http://schemas.openxmlformats.org/officeDocument/2006/relationships/slide" Target="slides/slide263.xml"/><Relationship Id="rId26" Type="http://schemas.openxmlformats.org/officeDocument/2006/relationships/slide" Target="slides/slide11.xml"/><Relationship Id="rId231" Type="http://schemas.openxmlformats.org/officeDocument/2006/relationships/slide" Target="slides/slide216.xml"/><Relationship Id="rId252" Type="http://schemas.openxmlformats.org/officeDocument/2006/relationships/slide" Target="slides/slide237.xml"/><Relationship Id="rId273" Type="http://schemas.openxmlformats.org/officeDocument/2006/relationships/slide" Target="slides/slide258.xml"/><Relationship Id="rId294" Type="http://schemas.openxmlformats.org/officeDocument/2006/relationships/notesMaster" Target="notesMasters/notesMaster1.xml"/><Relationship Id="rId47" Type="http://schemas.openxmlformats.org/officeDocument/2006/relationships/slide" Target="slides/slide32.xml"/><Relationship Id="rId68" Type="http://schemas.openxmlformats.org/officeDocument/2006/relationships/slide" Target="slides/slide53.xml"/><Relationship Id="rId89" Type="http://schemas.openxmlformats.org/officeDocument/2006/relationships/slide" Target="slides/slide74.xml"/><Relationship Id="rId112" Type="http://schemas.openxmlformats.org/officeDocument/2006/relationships/slide" Target="slides/slide97.xml"/><Relationship Id="rId133" Type="http://schemas.openxmlformats.org/officeDocument/2006/relationships/slide" Target="slides/slide118.xml"/><Relationship Id="rId154" Type="http://schemas.openxmlformats.org/officeDocument/2006/relationships/slide" Target="slides/slide139.xml"/><Relationship Id="rId175" Type="http://schemas.openxmlformats.org/officeDocument/2006/relationships/slide" Target="slides/slide160.xml"/><Relationship Id="rId196" Type="http://schemas.openxmlformats.org/officeDocument/2006/relationships/slide" Target="slides/slide181.xml"/><Relationship Id="rId200" Type="http://schemas.openxmlformats.org/officeDocument/2006/relationships/slide" Target="slides/slide185.xml"/><Relationship Id="rId16" Type="http://schemas.openxmlformats.org/officeDocument/2006/relationships/slide" Target="slides/slide1.xml"/><Relationship Id="rId221" Type="http://schemas.openxmlformats.org/officeDocument/2006/relationships/slide" Target="slides/slide206.xml"/><Relationship Id="rId242" Type="http://schemas.openxmlformats.org/officeDocument/2006/relationships/slide" Target="slides/slide227.xml"/><Relationship Id="rId263" Type="http://schemas.openxmlformats.org/officeDocument/2006/relationships/slide" Target="slides/slide248.xml"/><Relationship Id="rId284" Type="http://schemas.openxmlformats.org/officeDocument/2006/relationships/slide" Target="slides/slide269.xml"/><Relationship Id="rId37" Type="http://schemas.openxmlformats.org/officeDocument/2006/relationships/slide" Target="slides/slide22.xml"/><Relationship Id="rId58" Type="http://schemas.openxmlformats.org/officeDocument/2006/relationships/slide" Target="slides/slide43.xml"/><Relationship Id="rId79" Type="http://schemas.openxmlformats.org/officeDocument/2006/relationships/slide" Target="slides/slide64.xml"/><Relationship Id="rId102" Type="http://schemas.openxmlformats.org/officeDocument/2006/relationships/slide" Target="slides/slide87.xml"/><Relationship Id="rId123" Type="http://schemas.openxmlformats.org/officeDocument/2006/relationships/slide" Target="slides/slide108.xml"/><Relationship Id="rId144" Type="http://schemas.openxmlformats.org/officeDocument/2006/relationships/slide" Target="slides/slide129.xml"/><Relationship Id="rId90" Type="http://schemas.openxmlformats.org/officeDocument/2006/relationships/slide" Target="slides/slide75.xml"/><Relationship Id="rId165" Type="http://schemas.openxmlformats.org/officeDocument/2006/relationships/slide" Target="slides/slide150.xml"/><Relationship Id="rId186" Type="http://schemas.openxmlformats.org/officeDocument/2006/relationships/slide" Target="slides/slide171.xml"/><Relationship Id="rId211" Type="http://schemas.openxmlformats.org/officeDocument/2006/relationships/slide" Target="slides/slide196.xml"/><Relationship Id="rId232" Type="http://schemas.openxmlformats.org/officeDocument/2006/relationships/slide" Target="slides/slide217.xml"/><Relationship Id="rId253" Type="http://schemas.openxmlformats.org/officeDocument/2006/relationships/slide" Target="slides/slide238.xml"/><Relationship Id="rId274" Type="http://schemas.openxmlformats.org/officeDocument/2006/relationships/slide" Target="slides/slide259.xml"/><Relationship Id="rId295" Type="http://schemas.openxmlformats.org/officeDocument/2006/relationships/presProps" Target="presProps.xml"/><Relationship Id="rId27" Type="http://schemas.openxmlformats.org/officeDocument/2006/relationships/slide" Target="slides/slide12.xml"/><Relationship Id="rId48" Type="http://schemas.openxmlformats.org/officeDocument/2006/relationships/slide" Target="slides/slide33.xml"/><Relationship Id="rId69" Type="http://schemas.openxmlformats.org/officeDocument/2006/relationships/slide" Target="slides/slide54.xml"/><Relationship Id="rId113" Type="http://schemas.openxmlformats.org/officeDocument/2006/relationships/slide" Target="slides/slide98.xml"/><Relationship Id="rId134" Type="http://schemas.openxmlformats.org/officeDocument/2006/relationships/slide" Target="slides/slide119.xml"/><Relationship Id="rId80" Type="http://schemas.openxmlformats.org/officeDocument/2006/relationships/slide" Target="slides/slide65.xml"/><Relationship Id="rId155" Type="http://schemas.openxmlformats.org/officeDocument/2006/relationships/slide" Target="slides/slide140.xml"/><Relationship Id="rId176" Type="http://schemas.openxmlformats.org/officeDocument/2006/relationships/slide" Target="slides/slide161.xml"/><Relationship Id="rId197" Type="http://schemas.openxmlformats.org/officeDocument/2006/relationships/slide" Target="slides/slide182.xml"/><Relationship Id="rId201" Type="http://schemas.openxmlformats.org/officeDocument/2006/relationships/slide" Target="slides/slide186.xml"/><Relationship Id="rId222" Type="http://schemas.openxmlformats.org/officeDocument/2006/relationships/slide" Target="slides/slide207.xml"/><Relationship Id="rId243" Type="http://schemas.openxmlformats.org/officeDocument/2006/relationships/slide" Target="slides/slide228.xml"/><Relationship Id="rId264" Type="http://schemas.openxmlformats.org/officeDocument/2006/relationships/slide" Target="slides/slide249.xml"/><Relationship Id="rId285" Type="http://schemas.openxmlformats.org/officeDocument/2006/relationships/slide" Target="slides/slide270.xml"/><Relationship Id="rId17" Type="http://schemas.openxmlformats.org/officeDocument/2006/relationships/slide" Target="slides/slide2.xml"/><Relationship Id="rId38" Type="http://schemas.openxmlformats.org/officeDocument/2006/relationships/slide" Target="slides/slide23.xml"/><Relationship Id="rId59" Type="http://schemas.openxmlformats.org/officeDocument/2006/relationships/slide" Target="slides/slide44.xml"/><Relationship Id="rId103" Type="http://schemas.openxmlformats.org/officeDocument/2006/relationships/slide" Target="slides/slide88.xml"/><Relationship Id="rId124" Type="http://schemas.openxmlformats.org/officeDocument/2006/relationships/slide" Target="slides/slide109.xml"/><Relationship Id="rId70" Type="http://schemas.openxmlformats.org/officeDocument/2006/relationships/slide" Target="slides/slide55.xml"/><Relationship Id="rId91" Type="http://schemas.openxmlformats.org/officeDocument/2006/relationships/slide" Target="slides/slide76.xml"/><Relationship Id="rId145" Type="http://schemas.openxmlformats.org/officeDocument/2006/relationships/slide" Target="slides/slide130.xml"/><Relationship Id="rId166" Type="http://schemas.openxmlformats.org/officeDocument/2006/relationships/slide" Target="slides/slide151.xml"/><Relationship Id="rId187" Type="http://schemas.openxmlformats.org/officeDocument/2006/relationships/slide" Target="slides/slide172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7.xml"/><Relationship Id="rId233" Type="http://schemas.openxmlformats.org/officeDocument/2006/relationships/slide" Target="slides/slide218.xml"/><Relationship Id="rId254" Type="http://schemas.openxmlformats.org/officeDocument/2006/relationships/slide" Target="slides/slide239.xml"/><Relationship Id="rId28" Type="http://schemas.openxmlformats.org/officeDocument/2006/relationships/slide" Target="slides/slide13.xml"/><Relationship Id="rId49" Type="http://schemas.openxmlformats.org/officeDocument/2006/relationships/slide" Target="slides/slide34.xml"/><Relationship Id="rId114" Type="http://schemas.openxmlformats.org/officeDocument/2006/relationships/slide" Target="slides/slide99.xml"/><Relationship Id="rId275" Type="http://schemas.openxmlformats.org/officeDocument/2006/relationships/slide" Target="slides/slide260.xml"/><Relationship Id="rId296" Type="http://schemas.openxmlformats.org/officeDocument/2006/relationships/viewProps" Target="viewProps.xml"/><Relationship Id="rId60" Type="http://schemas.openxmlformats.org/officeDocument/2006/relationships/slide" Target="slides/slide45.xml"/><Relationship Id="rId81" Type="http://schemas.openxmlformats.org/officeDocument/2006/relationships/slide" Target="slides/slide66.xml"/><Relationship Id="rId135" Type="http://schemas.openxmlformats.org/officeDocument/2006/relationships/slide" Target="slides/slide120.xml"/><Relationship Id="rId156" Type="http://schemas.openxmlformats.org/officeDocument/2006/relationships/slide" Target="slides/slide141.xml"/><Relationship Id="rId177" Type="http://schemas.openxmlformats.org/officeDocument/2006/relationships/slide" Target="slides/slide162.xml"/><Relationship Id="rId198" Type="http://schemas.openxmlformats.org/officeDocument/2006/relationships/slide" Target="slides/slide183.xml"/><Relationship Id="rId202" Type="http://schemas.openxmlformats.org/officeDocument/2006/relationships/slide" Target="slides/slide187.xml"/><Relationship Id="rId223" Type="http://schemas.openxmlformats.org/officeDocument/2006/relationships/slide" Target="slides/slide208.xml"/><Relationship Id="rId244" Type="http://schemas.openxmlformats.org/officeDocument/2006/relationships/slide" Target="slides/slide229.xml"/><Relationship Id="rId18" Type="http://schemas.openxmlformats.org/officeDocument/2006/relationships/slide" Target="slides/slide3.xml"/><Relationship Id="rId39" Type="http://schemas.openxmlformats.org/officeDocument/2006/relationships/slide" Target="slides/slide24.xml"/><Relationship Id="rId265" Type="http://schemas.openxmlformats.org/officeDocument/2006/relationships/slide" Target="slides/slide250.xml"/><Relationship Id="rId286" Type="http://schemas.openxmlformats.org/officeDocument/2006/relationships/slide" Target="slides/slide271.xml"/><Relationship Id="rId50" Type="http://schemas.openxmlformats.org/officeDocument/2006/relationships/slide" Target="slides/slide35.xml"/><Relationship Id="rId104" Type="http://schemas.openxmlformats.org/officeDocument/2006/relationships/slide" Target="slides/slide89.xml"/><Relationship Id="rId125" Type="http://schemas.openxmlformats.org/officeDocument/2006/relationships/slide" Target="slides/slide110.xml"/><Relationship Id="rId146" Type="http://schemas.openxmlformats.org/officeDocument/2006/relationships/slide" Target="slides/slide131.xml"/><Relationship Id="rId167" Type="http://schemas.openxmlformats.org/officeDocument/2006/relationships/slide" Target="slides/slide152.xml"/><Relationship Id="rId188" Type="http://schemas.openxmlformats.org/officeDocument/2006/relationships/slide" Target="slides/slide17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18830" cy="493316"/>
          </a:xfrm>
          <a:prstGeom prst="rect">
            <a:avLst/>
          </a:prstGeom>
        </p:spPr>
        <p:txBody>
          <a:bodyPr vert="horz" lIns="91056" tIns="45528" rIns="91056" bIns="45528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5" y="1"/>
            <a:ext cx="2918830" cy="493316"/>
          </a:xfrm>
          <a:prstGeom prst="rect">
            <a:avLst/>
          </a:prstGeom>
        </p:spPr>
        <p:txBody>
          <a:bodyPr vert="horz" lIns="91056" tIns="45528" rIns="91056" bIns="45528" rtlCol="0"/>
          <a:lstStyle>
            <a:lvl1pPr algn="r">
              <a:defRPr sz="1200"/>
            </a:lvl1pPr>
          </a:lstStyle>
          <a:p>
            <a:fld id="{711BA1E6-EB12-4E74-9349-8B606E77DF06}" type="datetimeFigureOut">
              <a:rPr lang="ru-RU" smtClean="0"/>
              <a:t>20.12.2019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03288" y="741363"/>
            <a:ext cx="4929187" cy="36988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056" tIns="45528" rIns="91056" bIns="45528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686500"/>
            <a:ext cx="5388610" cy="4439841"/>
          </a:xfrm>
          <a:prstGeom prst="rect">
            <a:avLst/>
          </a:prstGeom>
        </p:spPr>
        <p:txBody>
          <a:bodyPr vert="horz" lIns="91056" tIns="45528" rIns="91056" bIns="45528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371286"/>
            <a:ext cx="2918830" cy="493316"/>
          </a:xfrm>
          <a:prstGeom prst="rect">
            <a:avLst/>
          </a:prstGeom>
        </p:spPr>
        <p:txBody>
          <a:bodyPr vert="horz" lIns="91056" tIns="45528" rIns="91056" bIns="45528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5" y="9371286"/>
            <a:ext cx="2918830" cy="493316"/>
          </a:xfrm>
          <a:prstGeom prst="rect">
            <a:avLst/>
          </a:prstGeom>
        </p:spPr>
        <p:txBody>
          <a:bodyPr vert="horz" lIns="91056" tIns="45528" rIns="91056" bIns="45528" rtlCol="0" anchor="b"/>
          <a:lstStyle>
            <a:lvl1pPr algn="r">
              <a:defRPr sz="1200"/>
            </a:lvl1pPr>
          </a:lstStyle>
          <a:p>
            <a:fld id="{0EE99944-8962-420F-BE9B-B87BE59E2F6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52687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1700" y="739775"/>
            <a:ext cx="4932363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655">
              <a:tabLst>
                <a:tab pos="266775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158" indent="-285829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320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648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976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304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632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959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7288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solidFill>
                  <a:prstClr val="black"/>
                </a:solidFill>
                <a:latin typeface="Calibri" pitchFamily="34" charset="0"/>
              </a:rPr>
              <a:pPr/>
              <a:t>9</a:t>
            </a:fld>
            <a:endParaRPr lang="ru-RU" altLang="ru-RU" smtClean="0">
              <a:solidFill>
                <a:prstClr val="black"/>
              </a:solidFill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92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94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95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98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99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100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101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102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103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1700" y="739775"/>
            <a:ext cx="4932363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655">
              <a:tabLst>
                <a:tab pos="266775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158" indent="-285829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320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648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976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304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632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959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7288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solidFill>
                  <a:prstClr val="black"/>
                </a:solidFill>
                <a:latin typeface="Calibri" pitchFamily="34" charset="0"/>
              </a:rPr>
              <a:pPr/>
              <a:t>10</a:t>
            </a:fld>
            <a:endParaRPr lang="ru-RU" altLang="ru-RU" smtClean="0">
              <a:solidFill>
                <a:prstClr val="black"/>
              </a:solidFill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136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1700" y="739775"/>
            <a:ext cx="4932363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655">
              <a:tabLst>
                <a:tab pos="266775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158" indent="-285829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320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648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976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304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632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959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7288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solidFill>
                  <a:prstClr val="black"/>
                </a:solidFill>
                <a:latin typeface="Calibri" pitchFamily="34" charset="0"/>
              </a:rPr>
              <a:pPr/>
              <a:t>166</a:t>
            </a:fld>
            <a:endParaRPr lang="ru-RU" altLang="ru-RU" smtClean="0">
              <a:solidFill>
                <a:prstClr val="black"/>
              </a:solidFill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1700" y="739775"/>
            <a:ext cx="4932363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655">
              <a:tabLst>
                <a:tab pos="266775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158" indent="-285829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320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648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976" indent="-228664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304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632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959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7288" indent="-228664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solidFill>
                  <a:prstClr val="black"/>
                </a:solidFill>
                <a:latin typeface="Calibri" pitchFamily="34" charset="0"/>
              </a:rPr>
              <a:pPr/>
              <a:t>168</a:t>
            </a:fld>
            <a:endParaRPr lang="ru-RU" altLang="ru-RU" smtClean="0">
              <a:solidFill>
                <a:prstClr val="black"/>
              </a:solidFill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1C458DC-B1B5-4D03-9BC0-19C7733B366E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183</a:t>
            </a:fld>
            <a:endParaRPr lang="ru-RU" smtClean="0"/>
          </a:p>
        </p:txBody>
      </p:sp>
      <p:sp>
        <p:nvSpPr>
          <p:cNvPr id="80899" name="Rectangle 7"/>
          <p:cNvSpPr txBox="1">
            <a:spLocks noGrp="1" noChangeArrowheads="1"/>
          </p:cNvSpPr>
          <p:nvPr/>
        </p:nvSpPr>
        <p:spPr bwMode="auto">
          <a:xfrm>
            <a:off x="3817773" y="9318798"/>
            <a:ext cx="2917991" cy="5475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788" tIns="45894" rIns="91788" bIns="45894" anchor="b"/>
          <a:lstStyle>
            <a:lvl1pPr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/>
            <a:fld id="{DA07AE5B-3810-48EA-812B-71A929E4E249}" type="slidenum">
              <a:rPr lang="ru-RU" altLang="ru-RU" sz="1200">
                <a:latin typeface="Times New Roman" pitchFamily="18" charset="0"/>
              </a:rPr>
              <a:pPr algn="r"/>
              <a:t>183</a:t>
            </a:fld>
            <a:endParaRPr lang="ru-RU" altLang="ru-RU" sz="1200">
              <a:latin typeface="Times New Roman" pitchFamily="18" charset="0"/>
            </a:endParaRPr>
          </a:p>
        </p:txBody>
      </p:sp>
      <p:sp>
        <p:nvSpPr>
          <p:cNvPr id="8090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889000" y="771525"/>
            <a:ext cx="4965700" cy="37242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90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899781" y="4714624"/>
            <a:ext cx="4936204" cy="43816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788" tIns="45894" rIns="91788" bIns="45894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5120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FAF14EE8-C735-47FD-BA69-20BCE3E32928}" type="slidenum">
              <a:rPr lang="ru-RU">
                <a:solidFill>
                  <a:prstClr val="black"/>
                </a:solidFill>
              </a:rPr>
              <a:pPr>
                <a:defRPr/>
              </a:pPr>
              <a:t>217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5120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F8DAC0A-B6D3-48FB-B2B7-2C5C3A63D0C8}" type="slidenum">
              <a:rPr lang="ru-RU">
                <a:solidFill>
                  <a:prstClr val="black"/>
                </a:solidFill>
              </a:rPr>
              <a:pPr>
                <a:defRPr/>
              </a:pPr>
              <a:t>218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F0A7325-8869-41E3-80F3-A6DEBD00406C}" type="slidenum">
              <a:rPr lang="ru-RU">
                <a:solidFill>
                  <a:prstClr val="black"/>
                </a:solidFill>
              </a:rPr>
              <a:pPr>
                <a:defRPr/>
              </a:pPr>
              <a:t>222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9350" y="1233488"/>
            <a:ext cx="4437063" cy="3328987"/>
          </a:xfrm>
          <a:ln/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>
          <a:xfrm>
            <a:off x="673262" y="4747760"/>
            <a:ext cx="5389240" cy="388467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ru-RU" altLang="ru-RU" smtClean="0">
                <a:latin typeface="Arial" pitchFamily="34" charset="0"/>
              </a:rPr>
              <a:t>Обратить внимание на то что в выпадающем окне есть другая отчетность по ФРМР</a:t>
            </a:r>
          </a:p>
        </p:txBody>
      </p:sp>
      <p:sp>
        <p:nvSpPr>
          <p:cNvPr id="71684" name="Номер слайда 3"/>
          <p:cNvSpPr txBox="1">
            <a:spLocks noGrp="1"/>
          </p:cNvSpPr>
          <p:nvPr/>
        </p:nvSpPr>
        <p:spPr bwMode="auto">
          <a:xfrm>
            <a:off x="3814626" y="9370868"/>
            <a:ext cx="2919565" cy="4954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63" tIns="45382" rIns="90763" bIns="45382" anchor="b"/>
          <a:lstStyle>
            <a:lvl1pPr>
              <a:defRPr sz="2400" b="1" i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 b="1" i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 b="1" i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 b="1" i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 b="1" i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CC40F2D5-9BA7-44EB-8781-CA693FA876D1}" type="slidenum">
              <a:rPr lang="ru-RU" altLang="ru-RU" sz="1200" b="0" i="0">
                <a:solidFill>
                  <a:prstClr val="black"/>
                </a:solidFill>
                <a:latin typeface="Calibri" pitchFamily="34" charset="0"/>
                <a:cs typeface="Arial" pitchFamily="34" charset="0"/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20</a:t>
            </a:fld>
            <a:endParaRPr lang="ru-RU" altLang="ru-RU" sz="1200" b="0" i="0">
              <a:solidFill>
                <a:prstClr val="black"/>
              </a:solidFill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7" name="Заметки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itchFamily="34" charset="0"/>
            </a:endParaRPr>
          </a:p>
        </p:txBody>
      </p:sp>
      <p:sp>
        <p:nvSpPr>
          <p:cNvPr id="72708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b="1" i="1">
                <a:solidFill>
                  <a:schemeClr val="tx1"/>
                </a:solidFill>
                <a:latin typeface="Arial" pitchFamily="34" charset="0"/>
              </a:defRPr>
            </a:lvl1pPr>
            <a:lvl2pPr marL="737452" indent="-283635">
              <a:defRPr sz="2400" b="1" i="1">
                <a:solidFill>
                  <a:schemeClr val="tx1"/>
                </a:solidFill>
                <a:latin typeface="Arial" pitchFamily="34" charset="0"/>
              </a:defRPr>
            </a:lvl2pPr>
            <a:lvl3pPr marL="1134542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3pPr>
            <a:lvl4pPr marL="1588359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4pPr>
            <a:lvl5pPr marL="2042175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5pPr>
            <a:lvl6pPr marL="2495992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6pPr>
            <a:lvl7pPr marL="2949809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7pPr>
            <a:lvl8pPr marL="3403625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8pPr>
            <a:lvl9pPr marL="3857442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E5491786-8850-46E6-9451-6A7BA34B8EC1}" type="slidenum">
              <a:rPr lang="en-US" altLang="ru-RU" sz="1200" b="0" i="0">
                <a:solidFill>
                  <a:prstClr val="black"/>
                </a:solidFill>
              </a:rPr>
              <a:pPr/>
              <a:t>60</a:t>
            </a:fld>
            <a:endParaRPr lang="en-US" altLang="ru-RU" sz="1200" b="0" i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3731" name="Заметки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itchFamily="34" charset="0"/>
            </a:endParaRPr>
          </a:p>
        </p:txBody>
      </p:sp>
      <p:sp>
        <p:nvSpPr>
          <p:cNvPr id="73732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b="1" i="1">
                <a:solidFill>
                  <a:schemeClr val="tx1"/>
                </a:solidFill>
                <a:latin typeface="Arial" pitchFamily="34" charset="0"/>
              </a:defRPr>
            </a:lvl1pPr>
            <a:lvl2pPr marL="737452" indent="-283635">
              <a:defRPr sz="2400" b="1" i="1">
                <a:solidFill>
                  <a:schemeClr val="tx1"/>
                </a:solidFill>
                <a:latin typeface="Arial" pitchFamily="34" charset="0"/>
              </a:defRPr>
            </a:lvl2pPr>
            <a:lvl3pPr marL="1134542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3pPr>
            <a:lvl4pPr marL="1588359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4pPr>
            <a:lvl5pPr marL="2042175" indent="-226908">
              <a:defRPr sz="2400" b="1" i="1">
                <a:solidFill>
                  <a:schemeClr val="tx1"/>
                </a:solidFill>
                <a:latin typeface="Arial" pitchFamily="34" charset="0"/>
              </a:defRPr>
            </a:lvl5pPr>
            <a:lvl6pPr marL="2495992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6pPr>
            <a:lvl7pPr marL="2949809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7pPr>
            <a:lvl8pPr marL="3403625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8pPr>
            <a:lvl9pPr marL="3857442" indent="-226908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99277B80-9202-408F-AB1B-5DFDFEBDA468}" type="slidenum">
              <a:rPr lang="en-US" altLang="ru-RU" sz="1200" b="0" i="0">
                <a:solidFill>
                  <a:prstClr val="black"/>
                </a:solidFill>
              </a:rPr>
              <a:pPr/>
              <a:t>71</a:t>
            </a:fld>
            <a:endParaRPr lang="en-US" altLang="ru-RU" sz="1200" b="0" i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87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89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90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3288" y="741363"/>
            <a:ext cx="4929187" cy="36988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4564">
              <a:tabLst>
                <a:tab pos="266748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3083" indent="-28580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205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488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769" indent="-228641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5051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2334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615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897" indent="-22864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91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Relationship Id="rId4" Type="http://schemas.microsoft.com/office/2007/relationships/hdphoto" Target="../media/hdphoto1.wdp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CE166-FC82-4C45-9A00-16E1FD8CDEAE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Овал 8"/>
          <p:cNvSpPr/>
          <p:nvPr userDrawn="1"/>
        </p:nvSpPr>
        <p:spPr>
          <a:xfrm>
            <a:off x="104906" y="26615"/>
            <a:ext cx="535881" cy="5220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TextBox 9"/>
          <p:cNvSpPr txBox="1"/>
          <p:nvPr userDrawn="1"/>
        </p:nvSpPr>
        <p:spPr>
          <a:xfrm>
            <a:off x="574324" y="-27384"/>
            <a:ext cx="205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0" dirty="0" smtClean="0">
                <a:solidFill>
                  <a:schemeClr val="bg1"/>
                </a:solidFill>
              </a:rPr>
              <a:t>МИНИСТЕРСТВО</a:t>
            </a:r>
            <a:r>
              <a:rPr lang="ru-RU" sz="1000" b="0" baseline="0" dirty="0" smtClean="0">
                <a:solidFill>
                  <a:schemeClr val="bg1"/>
                </a:solidFill>
              </a:rPr>
              <a:t> ЗДРАВООХРАНЕНИЯ </a:t>
            </a:r>
          </a:p>
          <a:p>
            <a:r>
              <a:rPr lang="ru-RU" sz="1000" b="0" baseline="0" dirty="0" smtClean="0">
                <a:solidFill>
                  <a:schemeClr val="bg1"/>
                </a:solidFill>
              </a:rPr>
              <a:t>ЗАБАЙКАЛЬСКОГО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ru-RU" sz="1000" b="0" baseline="0" dirty="0" smtClean="0">
                <a:solidFill>
                  <a:schemeClr val="bg1"/>
                </a:solidFill>
              </a:rPr>
              <a:t>КРАЯ</a:t>
            </a:r>
            <a:endParaRPr lang="ru-RU" sz="1000" b="0" dirty="0">
              <a:solidFill>
                <a:schemeClr val="bg1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902" y="92830"/>
            <a:ext cx="457887" cy="442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8010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4BE825-AC53-48AD-9030-6EA82D5B051F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3023181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90494192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4006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89239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41959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9459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55015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23405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91745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96099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8697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4A36A-3062-41C7-825B-14CBEC18C165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755632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78225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7128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6012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65499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380254842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79807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25701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72458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092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3752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FEA462-50B1-4FEE-BA05-90E1D5F84BC6}" type="datetime1">
              <a:rPr lang="ru-RU" smtClean="0"/>
              <a:t>20.12.2019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9621548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64109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47700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87617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64627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790941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25834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68630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41920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45485497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7631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A9DC99-6678-476A-AC0E-477B5B8F91CE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1284649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53935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06280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53285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57743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97100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53342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313197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14312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13666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4227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40005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D87BE6-44A4-4483-8EE4-183FD00E7CEC}" type="datetime1">
              <a:rPr lang="ru-RU" smtClean="0"/>
              <a:t>20.12.2019</a:t>
            </a:fld>
            <a:endParaRPr lang="ru-RU"/>
          </a:p>
        </p:txBody>
      </p:sp>
      <p:sp>
        <p:nvSpPr>
          <p:cNvPr id="7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06F164-3003-4103-AE83-BED9468D2E59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5903063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58258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20521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369184061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70108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4030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94689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30772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77273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33029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8727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0" y="6151563"/>
            <a:ext cx="9144000" cy="6016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4" name="Прямоугольник 3"/>
          <p:cNvSpPr/>
          <p:nvPr userDrawn="1"/>
        </p:nvSpPr>
        <p:spPr>
          <a:xfrm>
            <a:off x="-1" y="2907"/>
            <a:ext cx="9144001" cy="598504"/>
          </a:xfrm>
          <a:prstGeom prst="rect">
            <a:avLst/>
          </a:prstGeom>
          <a:solidFill>
            <a:srgbClr val="2F4858"/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6" name="Прямоугольник 5"/>
          <p:cNvSpPr/>
          <p:nvPr userDrawn="1"/>
        </p:nvSpPr>
        <p:spPr>
          <a:xfrm>
            <a:off x="0" y="6151563"/>
            <a:ext cx="422275" cy="60166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grpSp>
        <p:nvGrpSpPr>
          <p:cNvPr id="7" name="Группа 18"/>
          <p:cNvGrpSpPr>
            <a:grpSpLocks/>
          </p:cNvGrpSpPr>
          <p:nvPr userDrawn="1"/>
        </p:nvGrpSpPr>
        <p:grpSpPr bwMode="auto">
          <a:xfrm>
            <a:off x="0" y="6224588"/>
            <a:ext cx="422275" cy="457200"/>
            <a:chOff x="4523662" y="756799"/>
            <a:chExt cx="858676" cy="858677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4523662" y="756799"/>
              <a:ext cx="858676" cy="85867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ru-RU"/>
            </a:p>
          </p:txBody>
        </p:sp>
        <p:pic>
          <p:nvPicPr>
            <p:cNvPr id="9" name="Изображение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7993" y="889453"/>
              <a:ext cx="590017" cy="590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Прямоугольник 9"/>
          <p:cNvSpPr/>
          <p:nvPr userDrawn="1"/>
        </p:nvSpPr>
        <p:spPr>
          <a:xfrm>
            <a:off x="8721725" y="6224588"/>
            <a:ext cx="422275" cy="457200"/>
          </a:xfrm>
          <a:prstGeom prst="rect">
            <a:avLst/>
          </a:prstGeom>
          <a:solidFill>
            <a:srgbClr val="2F485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fld id="{8BD28A49-B620-4345-BCBE-47726D65C9D7}" type="slidenum">
              <a:rPr lang="ru-RU" altLang="ru-RU" sz="1600">
                <a:solidFill>
                  <a:srgbClr val="FFFFFF"/>
                </a:solidFill>
                <a:latin typeface="Century Gothic" pitchFamily="34" charset="0"/>
              </a:rPr>
              <a:pPr algn="ctr" eaLnBrk="1" hangingPunct="1"/>
              <a:t>‹#›</a:t>
            </a:fld>
            <a:endParaRPr lang="ru-RU" altLang="ru-RU" sz="1600">
              <a:solidFill>
                <a:srgbClr val="FFFFFF"/>
              </a:solidFill>
              <a:latin typeface="Century Gothic" pitchFamily="34" charset="0"/>
            </a:endParaRPr>
          </a:p>
        </p:txBody>
      </p:sp>
      <p:pic>
        <p:nvPicPr>
          <p:cNvPr id="11" name="Изображение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" y="6027738"/>
            <a:ext cx="1101725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Текст 4"/>
          <p:cNvSpPr>
            <a:spLocks noGrp="1"/>
          </p:cNvSpPr>
          <p:nvPr>
            <p:ph type="body" sz="quarter" idx="10"/>
          </p:nvPr>
        </p:nvSpPr>
        <p:spPr>
          <a:xfrm>
            <a:off x="550984" y="2908"/>
            <a:ext cx="8075735" cy="596718"/>
          </a:xfrm>
          <a:prstGeom prst="rect">
            <a:avLst/>
          </a:prstGeom>
          <a:noFill/>
        </p:spPr>
        <p:txBody>
          <a:bodyPr lIns="0" tIns="0" rIns="0" bIns="0" rtlCol="0" anchor="ctr">
            <a:noAutofit/>
          </a:bodyPr>
          <a:lstStyle>
            <a:lvl1pPr marL="0" indent="0">
              <a:buNone/>
              <a:defRPr lang="ru-RU" sz="2000" spc="20" dirty="0" smtClean="0">
                <a:solidFill>
                  <a:schemeClr val="bg1"/>
                </a:solidFill>
                <a:latin typeface="Century Gothic" charset="0"/>
                <a:ea typeface="Century Gothic" charset="0"/>
                <a:cs typeface="Century Gothic" charset="0"/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7662466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42025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913396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06311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57121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53700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32458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14527227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23508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54437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1582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CE166-FC82-4C45-9A00-16E1FD8CDEAE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Овал 8"/>
          <p:cNvSpPr/>
          <p:nvPr userDrawn="1"/>
        </p:nvSpPr>
        <p:spPr>
          <a:xfrm>
            <a:off x="104906" y="26615"/>
            <a:ext cx="535881" cy="5220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574324" y="-27384"/>
            <a:ext cx="205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>
                <a:solidFill>
                  <a:prstClr val="white"/>
                </a:solidFill>
              </a:rPr>
              <a:t>МИНИСТЕРСТВО ЗДРАВООХРАНЕНИЯ </a:t>
            </a:r>
          </a:p>
          <a:p>
            <a:r>
              <a:rPr lang="ru-RU" sz="1000" dirty="0" smtClean="0">
                <a:solidFill>
                  <a:prstClr val="white"/>
                </a:solidFill>
              </a:rPr>
              <a:t>ЗАБАЙКАЛЬСКОГО</a:t>
            </a:r>
            <a:r>
              <a:rPr lang="en-US" sz="1000" dirty="0" smtClean="0">
                <a:solidFill>
                  <a:prstClr val="white"/>
                </a:solidFill>
              </a:rPr>
              <a:t> </a:t>
            </a:r>
            <a:r>
              <a:rPr lang="ru-RU" sz="1000" dirty="0" smtClean="0">
                <a:solidFill>
                  <a:prstClr val="white"/>
                </a:solidFill>
              </a:rPr>
              <a:t>КРАЯ</a:t>
            </a:r>
            <a:endParaRPr lang="ru-RU" sz="1000" dirty="0">
              <a:solidFill>
                <a:prstClr val="white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902" y="92830"/>
            <a:ext cx="457887" cy="442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02486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96016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46516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57877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64700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821472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42416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17279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48344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53581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3760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234792-2DA5-4045-90CA-1852BE97A59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22670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392620528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66E52E-21AC-456C-BCD5-C193E85CB0E5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E32E28-7467-436D-876A-5C4F43CBDE60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60880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28F259-1520-46C0-84DF-C49B19893249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710B47-3C33-4308-86B0-BF086166B429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96117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5EDF4D-056F-455F-9EEE-CA3AE77079B8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D89EFD-5EEA-4C59-BC0B-40EA89A0003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75334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8DDCDC-B5BA-42D4-A451-C51B500E478D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D0868F-EB98-4CAC-8C63-DE4587AE0146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63848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1D9AF8-1246-43A2-B89B-C0872CC919B2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C713CE-301F-4159-92FE-2578E97EE1F0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461561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18E756-D1B5-45D3-8E81-865214BD29AE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D01952-346C-4873-81CD-209DDA856195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62807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C08508-01FC-4584-8223-096C7AEB6CE2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ABFE4E-06E0-461B-A328-070E72590A5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92598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72855-87E9-4582-8DE9-A1CFB84954A8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6CD59B-419A-47FD-B44A-255471921B1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39196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365F9E-C7C2-4CB9-B060-667DE3F9C55A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3CB9AA-EE3B-47F3-97FC-38458DF7356A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8201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DE3F95-1C47-4462-953F-E417F8F45F4B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99300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F0F535-F4EC-40F1-A05C-2766FF7D153F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9A4FC3-C6B6-45B2-A55C-4121E6A2AF8D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81162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BF1711-D872-4124-B8C9-021262E1C804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BE2827-DBEF-49E8-9AA7-48C6680C1419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86703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881988-E53C-49EE-A158-5D3301773D97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D5A805-B749-4713-8BB6-7F88EC86BCC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65818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C5D35B-0A40-48F2-8726-5ED1F4E1A769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64846C-B80C-413E-96B8-14956270A61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251434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8F98B4-D220-45C6-8B2F-95710D26FC11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DF99E4-F60F-495F-8A92-4AFE8C766993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41902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B228E0-F838-44DD-BEF7-C7EEF035195C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FAD2F-A374-47C8-90E9-15423B87BDB8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126442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4E9EC7-3898-43F2-B966-81EDCFB9D1E5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EBDE99-1BD4-46B4-9776-0E1D394F3466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70704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51138-9F28-44E2-80FD-9C130A95018F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9DD266-5F2A-46A4-A768-7C360114E6AE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99165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1ED3DF-B6E2-4D60-9AF8-C2CE331056A6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9A7EB9-37C4-4943-9FF7-6081739805A8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40078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E0D1C9-6D05-46B4-A3CF-4BBD96B03184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52393C-A9E0-4796-A35B-01184795BAF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2814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FB7206-69FB-4E73-927E-3100139B07B1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4950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EB7432-4546-4999-9095-B67B3CFA5CA3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3BC971-B23B-4A31-9333-E93C1F01909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7069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39547C-4E68-4BC4-8774-64259B4F5A6D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64C106-11DB-4887-80F6-3B975D83FE47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31724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F1026A-F415-4EBA-BA56-8714C02274F3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92E33C-9CE8-4B5C-87AC-6F754E71CB2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5064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128E16-1D8A-457B-8FA1-C67A4D8B92A4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01743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CF2FA-CB6F-487C-95EC-210088BB338D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19905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D3369-4470-4C84-A425-C8383286106E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99587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3FFD68-56AD-4AB5-8AEF-E3D93F06C55F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715519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35434D-9C74-4A51-9DC1-549C096D03B8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78155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2B792F-82C6-4543-902A-AA1AC7AA0ADA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49060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A9F486-5D8C-48F6-82E1-CDD50C7DE298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872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234792-2DA5-4045-90CA-1852BE97A59A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26398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EB2AB3-4574-44C4-9653-30D3D451775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154745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84FB54-B185-49BC-93F0-B84CC412006E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26589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64DFB9-D5DE-4DDD-8DA4-E852963E0F5C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32971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77050" y="628650"/>
            <a:ext cx="2139950" cy="5497513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628650"/>
            <a:ext cx="6267450" cy="5497513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6E43C-23DA-42FB-BE4C-BBB47B4A1B98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80127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08075" y="628650"/>
            <a:ext cx="7908925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D03C0F-A967-4BA1-A926-05155DFEDFDF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2475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08075" y="628650"/>
            <a:ext cx="7908925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A52E63-6538-472E-B294-B312FAEAB103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674391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Заголовок и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08075" y="628650"/>
            <a:ext cx="7908925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иаграмма 2"/>
          <p:cNvSpPr>
            <a:spLocks noGrp="1"/>
          </p:cNvSpPr>
          <p:nvPr>
            <p:ph type="chart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659204-1BDC-4E39-8014-AA1BE15899E4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93770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08075" y="628650"/>
            <a:ext cx="7908925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03DF32-D2D7-453B-8AC4-6E97B40BD432}" type="slidenum">
              <a:rPr lang="en-US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656517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6B559A-AAF7-4852-93B0-323BE6E3767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9049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3D5B9-B1DE-4FBA-A94B-C522E13F7A8D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7006205" y="6498962"/>
            <a:ext cx="2133600" cy="365125"/>
          </a:xfrm>
        </p:spPr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>
          <a:xfrm>
            <a:off x="0" y="764704"/>
            <a:ext cx="9144000" cy="5760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6" name="Овал 5"/>
          <p:cNvSpPr/>
          <p:nvPr userDrawn="1"/>
        </p:nvSpPr>
        <p:spPr>
          <a:xfrm>
            <a:off x="8676458" y="196801"/>
            <a:ext cx="382488" cy="3780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 userDrawn="1"/>
        </p:nvSpPr>
        <p:spPr>
          <a:xfrm>
            <a:off x="7452320" y="205190"/>
            <a:ext cx="123575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700" dirty="0" smtClean="0">
                <a:solidFill>
                  <a:prstClr val="white"/>
                </a:solidFill>
              </a:rPr>
              <a:t>МИНИСТЕРСТВО</a:t>
            </a:r>
            <a:endParaRPr lang="en-US" sz="700" dirty="0" smtClean="0">
              <a:solidFill>
                <a:prstClr val="white"/>
              </a:solidFill>
            </a:endParaRPr>
          </a:p>
          <a:p>
            <a:pPr algn="r"/>
            <a:r>
              <a:rPr lang="ru-RU" sz="700" dirty="0" smtClean="0">
                <a:solidFill>
                  <a:prstClr val="white"/>
                </a:solidFill>
              </a:rPr>
              <a:t> ЗДРАВООХРАНЕНИЯ </a:t>
            </a:r>
          </a:p>
          <a:p>
            <a:pPr algn="r"/>
            <a:r>
              <a:rPr lang="ru-RU" sz="700" dirty="0" smtClean="0">
                <a:solidFill>
                  <a:prstClr val="white"/>
                </a:solidFill>
              </a:rPr>
              <a:t>ЗАБАЙКАЛЬСКОГО</a:t>
            </a:r>
            <a:r>
              <a:rPr lang="en-US" sz="700" dirty="0" smtClean="0">
                <a:solidFill>
                  <a:prstClr val="white"/>
                </a:solidFill>
              </a:rPr>
              <a:t> </a:t>
            </a:r>
            <a:r>
              <a:rPr lang="ru-RU" sz="700" dirty="0" smtClean="0">
                <a:solidFill>
                  <a:prstClr val="white"/>
                </a:solidFill>
              </a:rPr>
              <a:t>КРАЯ</a:t>
            </a:r>
            <a:endParaRPr lang="ru-RU" sz="700" dirty="0">
              <a:solidFill>
                <a:prstClr val="white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8078" y="216801"/>
            <a:ext cx="370867" cy="358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3779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9F7944-0DB0-42D3-A3E0-D7EA9491AE42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8774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1FD68A-64B3-43DB-B3D8-6E91362E8EE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97496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4BE825-AC53-48AD-9030-6EA82D5B05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388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4A36A-3062-41C7-825B-14CBEC18C165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80399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FEA462-50B1-4FEE-BA05-90E1D5F84BC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17769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A9DC99-6678-476A-AC0E-477B5B8F91CE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98490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40005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D87BE6-44A4-4483-8EE4-183FD00E7CE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06F164-3003-4103-AE83-BED9468D2E59}" type="slidenum">
              <a:rPr lang="ru-RU" altLang="ru-RU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alt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1071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DE3F95-1C47-4462-953F-E417F8F45F4B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0367866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0" y="6151563"/>
            <a:ext cx="9144000" cy="6016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4" name="Прямоугольник 3"/>
          <p:cNvSpPr/>
          <p:nvPr userDrawn="1"/>
        </p:nvSpPr>
        <p:spPr>
          <a:xfrm>
            <a:off x="-1" y="2907"/>
            <a:ext cx="9144001" cy="598504"/>
          </a:xfrm>
          <a:prstGeom prst="rect">
            <a:avLst/>
          </a:prstGeom>
          <a:solidFill>
            <a:srgbClr val="2F4858"/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6" name="Прямоугольник 5"/>
          <p:cNvSpPr/>
          <p:nvPr userDrawn="1"/>
        </p:nvSpPr>
        <p:spPr>
          <a:xfrm>
            <a:off x="0" y="6151563"/>
            <a:ext cx="422275" cy="60166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grpSp>
        <p:nvGrpSpPr>
          <p:cNvPr id="7" name="Группа 18"/>
          <p:cNvGrpSpPr>
            <a:grpSpLocks/>
          </p:cNvGrpSpPr>
          <p:nvPr userDrawn="1"/>
        </p:nvGrpSpPr>
        <p:grpSpPr bwMode="auto">
          <a:xfrm>
            <a:off x="0" y="6224588"/>
            <a:ext cx="422275" cy="457200"/>
            <a:chOff x="4523662" y="756799"/>
            <a:chExt cx="858676" cy="858677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4523662" y="756799"/>
              <a:ext cx="858676" cy="85867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pic>
          <p:nvPicPr>
            <p:cNvPr id="9" name="Изображение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7993" y="889453"/>
              <a:ext cx="590017" cy="590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Прямоугольник 9"/>
          <p:cNvSpPr/>
          <p:nvPr userDrawn="1"/>
        </p:nvSpPr>
        <p:spPr>
          <a:xfrm>
            <a:off x="8721725" y="6224588"/>
            <a:ext cx="422275" cy="457200"/>
          </a:xfrm>
          <a:prstGeom prst="rect">
            <a:avLst/>
          </a:prstGeom>
          <a:solidFill>
            <a:srgbClr val="2F485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/>
            <a:fld id="{8BD28A49-B620-4345-BCBE-47726D65C9D7}" type="slidenum">
              <a:rPr lang="ru-RU" altLang="ru-RU" sz="1600">
                <a:solidFill>
                  <a:srgbClr val="FFFFFF"/>
                </a:solidFill>
                <a:latin typeface="Century Gothic" pitchFamily="34" charset="0"/>
              </a:rPr>
              <a:pPr algn="ctr"/>
              <a:t>‹#›</a:t>
            </a:fld>
            <a:endParaRPr lang="ru-RU" altLang="ru-RU" sz="1600">
              <a:solidFill>
                <a:srgbClr val="FFFFFF"/>
              </a:solidFill>
              <a:latin typeface="Century Gothic" pitchFamily="34" charset="0"/>
            </a:endParaRPr>
          </a:p>
        </p:txBody>
      </p:sp>
      <p:pic>
        <p:nvPicPr>
          <p:cNvPr id="11" name="Изображение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" y="6027738"/>
            <a:ext cx="1101725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Текст 4"/>
          <p:cNvSpPr>
            <a:spLocks noGrp="1"/>
          </p:cNvSpPr>
          <p:nvPr>
            <p:ph type="body" sz="quarter" idx="10"/>
          </p:nvPr>
        </p:nvSpPr>
        <p:spPr>
          <a:xfrm>
            <a:off x="550984" y="2908"/>
            <a:ext cx="8075735" cy="596718"/>
          </a:xfrm>
          <a:prstGeom prst="rect">
            <a:avLst/>
          </a:prstGeom>
          <a:noFill/>
        </p:spPr>
        <p:txBody>
          <a:bodyPr lIns="0" tIns="0" rIns="0" bIns="0" rtlCol="0" anchor="ctr">
            <a:noAutofit/>
          </a:bodyPr>
          <a:lstStyle>
            <a:lvl1pPr marL="0" indent="0">
              <a:buNone/>
              <a:defRPr lang="ru-RU" sz="2000" spc="20" dirty="0" smtClean="0">
                <a:solidFill>
                  <a:schemeClr val="bg1"/>
                </a:solidFill>
                <a:latin typeface="Century Gothic" charset="0"/>
                <a:ea typeface="Century Gothic" charset="0"/>
                <a:cs typeface="Century Gothic" charset="0"/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607658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C804425B-5534-42EF-AA28-C821A71A2BAF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361F86B8-9EDB-4E97-8C43-8253D853539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8133568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C9D7EB08-6F85-44E9-B5A0-3862B5A51C87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32084EFC-BB70-4CBF-B9EA-5B1964E241B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190674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D7ADA5C2-88C4-48CB-839F-C98081875B80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7FA9FFAA-0A0A-4E25-9FC7-4C28F4642F9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6023229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2672DDD4-7B9F-43DB-AF36-51C2C7AB50E8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221159EC-5277-46E0-907B-10BB001049A5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350115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27657237-0AA3-49B5-9205-89BB6A13CEDB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418B84E-6545-4C58-B090-BC4C74866D9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28542098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216BD1D0-5881-4095-A9DD-4BA98D516AEE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106CF34B-BC21-4BE7-8D61-B83EB59191A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06768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AC098282-DB10-4905-9B8D-5029D4E6B926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E58B1D2C-4F19-456F-99D5-2C2264F2A18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166309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A852EA27-1FBF-43DD-B505-306A13B68638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A1693372-B4EC-45F6-A198-08265E21096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599243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D1896992-CE98-47BD-9991-95B2D874A3EC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D21E4338-C834-4E77-A2DF-1ADA816FBD2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65476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FB7206-69FB-4E73-927E-3100139B07B1}" type="datetime1">
              <a:rPr lang="ru-RU" smtClean="0"/>
              <a:t>20.12.2019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53428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76F68373-58CF-497D-9E9E-E6A40CD67BD7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77A061FC-B8CE-4C7A-A30A-56CA9087E6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80706649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7EB6EC08-7445-4209-A925-ADFB3362F425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4C77C2BA-FB8B-4685-8608-F70630376C4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4986559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F9C042D4-8C3B-407B-8FCB-718821AF03DD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2FC7FFE8-1FC9-4CBB-B873-D4AE23C07CE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60905433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6DADE3-3EEF-4D40-A18E-0C98D2E9096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3088062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332084-4FBB-4435-9AF4-7014B74732E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392166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45126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9971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6098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094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7286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EB2AB3-4574-44C4-9653-30D3D4517750}" type="datetime1">
              <a:rPr lang="ru-RU" smtClean="0"/>
              <a:t>20.12.2019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163980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2596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14772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22243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83999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63550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49025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8127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23384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27105744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6151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6B559A-AAF7-4852-93B0-323BE6E3767F}" type="datetime1">
              <a:rPr lang="ru-RU" smtClean="0"/>
              <a:t>20.12.2019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4584776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809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76454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07092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6745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5207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4584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70622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112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72837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885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3D5B9-B1DE-4FBA-A94B-C522E13F7A8D}" type="datetime1">
              <a:rPr lang="ru-RU" smtClean="0"/>
              <a:t>20.12.2019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7006205" y="6498962"/>
            <a:ext cx="2133600" cy="365125"/>
          </a:xfrm>
        </p:spPr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Прямоугольник 4"/>
          <p:cNvSpPr/>
          <p:nvPr userDrawn="1"/>
        </p:nvSpPr>
        <p:spPr>
          <a:xfrm>
            <a:off x="0" y="764704"/>
            <a:ext cx="9144000" cy="5760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Овал 5"/>
          <p:cNvSpPr/>
          <p:nvPr userDrawn="1"/>
        </p:nvSpPr>
        <p:spPr>
          <a:xfrm>
            <a:off x="8676458" y="196801"/>
            <a:ext cx="382488" cy="3780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TextBox 6"/>
          <p:cNvSpPr txBox="1"/>
          <p:nvPr userDrawn="1"/>
        </p:nvSpPr>
        <p:spPr>
          <a:xfrm>
            <a:off x="7452320" y="205190"/>
            <a:ext cx="123575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700" b="0" dirty="0" smtClean="0">
                <a:solidFill>
                  <a:schemeClr val="bg1"/>
                </a:solidFill>
              </a:rPr>
              <a:t>МИНИСТЕРСТВО</a:t>
            </a:r>
            <a:endParaRPr lang="en-US" sz="700" b="0" dirty="0" smtClean="0">
              <a:solidFill>
                <a:schemeClr val="bg1"/>
              </a:solidFill>
            </a:endParaRPr>
          </a:p>
          <a:p>
            <a:pPr algn="r"/>
            <a:r>
              <a:rPr lang="ru-RU" sz="700" b="0" baseline="0" dirty="0" smtClean="0">
                <a:solidFill>
                  <a:schemeClr val="bg1"/>
                </a:solidFill>
              </a:rPr>
              <a:t> ЗДРАВООХРАНЕНИЯ </a:t>
            </a:r>
          </a:p>
          <a:p>
            <a:pPr algn="r"/>
            <a:r>
              <a:rPr lang="ru-RU" sz="700" b="0" baseline="0" dirty="0" smtClean="0">
                <a:solidFill>
                  <a:schemeClr val="bg1"/>
                </a:solidFill>
              </a:rPr>
              <a:t>ЗАБАЙКАЛЬСКОГО</a:t>
            </a:r>
            <a:r>
              <a:rPr lang="en-US" sz="700" b="0" baseline="0" dirty="0" smtClean="0">
                <a:solidFill>
                  <a:schemeClr val="bg1"/>
                </a:solidFill>
              </a:rPr>
              <a:t> </a:t>
            </a:r>
            <a:r>
              <a:rPr lang="ru-RU" sz="700" b="0" baseline="0" dirty="0" smtClean="0">
                <a:solidFill>
                  <a:schemeClr val="bg1"/>
                </a:solidFill>
              </a:rPr>
              <a:t>КРАЯ</a:t>
            </a:r>
            <a:endParaRPr lang="ru-RU" sz="700" b="0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8078" y="216801"/>
            <a:ext cx="370867" cy="358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192567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31676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63952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297904526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88489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22238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51145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9248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63296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159305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2963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9F7944-0DB0-42D3-A3E0-D7EA9491AE42}" type="datetime1">
              <a:rPr lang="ru-RU" smtClean="0"/>
              <a:t>20.12.2019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3006745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36791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22471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14214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92517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297970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77097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12/20/2019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Trebuchet MS"/>
                <a:cs typeface="Trebuchet MS"/>
              </a:defRPr>
            </a:lvl1pPr>
          </a:lstStyle>
          <a:p>
            <a:pPr marL="25400">
              <a:lnSpc>
                <a:spcPts val="1240"/>
              </a:lnSpc>
            </a:pPr>
            <a:fld id="{81D60167-4931-47E6-BA6A-407CBD079E47}" type="slidenum">
              <a:rPr spc="-25" dirty="0"/>
              <a:pPr marL="25400">
                <a:lnSpc>
                  <a:spcPts val="1240"/>
                </a:lnSpc>
              </a:pPr>
              <a:t>‹#›</a:t>
            </a:fld>
            <a:endParaRPr spc="-25" dirty="0"/>
          </a:p>
        </p:txBody>
      </p:sp>
    </p:spTree>
    <p:extLst>
      <p:ext uri="{BB962C8B-B14F-4D97-AF65-F5344CB8AC3E}">
        <p14:creationId xmlns:p14="http://schemas.microsoft.com/office/powerpoint/2010/main" val="395512059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03733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81020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1397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1FD68A-64B3-43DB-B3D8-6E91362E8EE6}" type="datetime1">
              <a:rPr lang="ru-RU" smtClean="0"/>
              <a:t>20.12.2019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7303163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85820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917488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497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97424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78428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74182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68182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48236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06847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05514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.xml"/><Relationship Id="rId13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5.xml"/><Relationship Id="rId12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33.xml"/><Relationship Id="rId15" Type="http://schemas.openxmlformats.org/officeDocument/2006/relationships/theme" Target="../theme/theme10.xml"/><Relationship Id="rId10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Relationship Id="rId14" Type="http://schemas.openxmlformats.org/officeDocument/2006/relationships/slideLayout" Target="../slideLayouts/slideLayout14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.xml"/><Relationship Id="rId13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49.xml"/><Relationship Id="rId12" Type="http://schemas.openxmlformats.org/officeDocument/2006/relationships/slideLayout" Target="../slideLayouts/slideLayout154.xml"/><Relationship Id="rId2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53.xml"/><Relationship Id="rId5" Type="http://schemas.openxmlformats.org/officeDocument/2006/relationships/slideLayout" Target="../slideLayouts/slideLayout147.xml"/><Relationship Id="rId15" Type="http://schemas.openxmlformats.org/officeDocument/2006/relationships/theme" Target="../theme/theme11.xml"/><Relationship Id="rId10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Relationship Id="rId14" Type="http://schemas.openxmlformats.org/officeDocument/2006/relationships/slideLayout" Target="../slideLayouts/slideLayout156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5" Type="http://schemas.openxmlformats.org/officeDocument/2006/relationships/theme" Target="../theme/theme12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0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8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83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86.xml"/><Relationship Id="rId10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13" Type="http://schemas.openxmlformats.org/officeDocument/2006/relationships/slideLayout" Target="../slideLayouts/slideLayout205.xml"/><Relationship Id="rId18" Type="http://schemas.openxmlformats.org/officeDocument/2006/relationships/image" Target="../media/image9.png"/><Relationship Id="rId3" Type="http://schemas.openxmlformats.org/officeDocument/2006/relationships/slideLayout" Target="../slideLayouts/slideLayout195.xml"/><Relationship Id="rId21" Type="http://schemas.openxmlformats.org/officeDocument/2006/relationships/image" Target="../media/image12.png"/><Relationship Id="rId7" Type="http://schemas.openxmlformats.org/officeDocument/2006/relationships/slideLayout" Target="../slideLayouts/slideLayout199.xml"/><Relationship Id="rId12" Type="http://schemas.openxmlformats.org/officeDocument/2006/relationships/slideLayout" Target="../slideLayouts/slideLayout204.xml"/><Relationship Id="rId17" Type="http://schemas.openxmlformats.org/officeDocument/2006/relationships/image" Target="../media/image8.png"/><Relationship Id="rId2" Type="http://schemas.openxmlformats.org/officeDocument/2006/relationships/slideLayout" Target="../slideLayouts/slideLayout194.xml"/><Relationship Id="rId16" Type="http://schemas.openxmlformats.org/officeDocument/2006/relationships/image" Target="../media/image7.jpe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5" Type="http://schemas.openxmlformats.org/officeDocument/2006/relationships/theme" Target="../theme/theme15.xml"/><Relationship Id="rId23" Type="http://schemas.openxmlformats.org/officeDocument/2006/relationships/image" Target="../media/image14.png"/><Relationship Id="rId10" Type="http://schemas.openxmlformats.org/officeDocument/2006/relationships/slideLayout" Target="../slideLayouts/slideLayout202.xml"/><Relationship Id="rId19" Type="http://schemas.openxmlformats.org/officeDocument/2006/relationships/image" Target="../media/image10.png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Relationship Id="rId14" Type="http://schemas.openxmlformats.org/officeDocument/2006/relationships/slideLayout" Target="../slideLayouts/slideLayout206.xml"/><Relationship Id="rId22" Type="http://schemas.openxmlformats.org/officeDocument/2006/relationships/image" Target="../media/image13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17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5" Type="http://schemas.openxmlformats.org/officeDocument/2006/relationships/theme" Target="../theme/theme5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theme" Target="../theme/theme6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3" Type="http://schemas.openxmlformats.org/officeDocument/2006/relationships/slideLayout" Target="../slideLayouts/slideLayout89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96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5" Type="http://schemas.openxmlformats.org/officeDocument/2006/relationships/theme" Target="../theme/theme8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5" Type="http://schemas.openxmlformats.org/officeDocument/2006/relationships/theme" Target="../theme/theme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Relationship Id="rId14" Type="http://schemas.openxmlformats.org/officeDocument/2006/relationships/slideLayout" Target="../slideLayouts/slideLayout1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1E91E-C986-4CD0-A8B7-79F99465D59F}" type="datetime1">
              <a:rPr lang="ru-RU" smtClean="0"/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8995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13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386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  <p:sldLayoutId id="2147483827" r:id="rId13"/>
    <p:sldLayoutId id="2147483828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298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41" r:id="rId12"/>
    <p:sldLayoutId id="2147483842" r:id="rId13"/>
    <p:sldLayoutId id="2147483843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01E0E8B-47CC-4D16-A0E3-5F8A5038824D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A5EB775-A569-4730-8621-84782B4BC213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493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8D12B4-8920-4B28-A16E-377D5CBC0781}" type="datetimeFigureOut">
              <a:rPr lang="ru-RU">
                <a:solidFill>
                  <a:prstClr val="black">
                    <a:tint val="75000"/>
                  </a:prstClr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C2A9D97-2052-4CDB-8B3A-182BB1524D0D}" type="slidenum">
              <a:rPr lang="ru-RU">
                <a:solidFill>
                  <a:prstClr val="black">
                    <a:tint val="75000"/>
                  </a:prstClr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528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40" descr="6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7" name="Group 27"/>
          <p:cNvGrpSpPr>
            <a:grpSpLocks/>
          </p:cNvGrpSpPr>
          <p:nvPr/>
        </p:nvGrpSpPr>
        <p:grpSpPr bwMode="auto">
          <a:xfrm>
            <a:off x="6692900" y="228600"/>
            <a:ext cx="2451100" cy="4038600"/>
            <a:chOff x="2964" y="0"/>
            <a:chExt cx="2796" cy="4608"/>
          </a:xfrm>
        </p:grpSpPr>
        <p:pic>
          <p:nvPicPr>
            <p:cNvPr id="1043" name="Picture 24" descr="11"/>
            <p:cNvPicPr>
              <a:picLocks noChangeAspect="1" noChangeArrowheads="1"/>
            </p:cNvPicPr>
            <p:nvPr userDrawn="1"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4" y="0"/>
              <a:ext cx="2796" cy="4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4" name="Picture 25" descr="12"/>
            <p:cNvPicPr>
              <a:picLocks noChangeAspect="1" noChangeArrowheads="1"/>
            </p:cNvPicPr>
            <p:nvPr userDrawn="1"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7" y="672"/>
              <a:ext cx="2190" cy="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8" name="Group 44"/>
          <p:cNvGrpSpPr>
            <a:grpSpLocks/>
          </p:cNvGrpSpPr>
          <p:nvPr/>
        </p:nvGrpSpPr>
        <p:grpSpPr bwMode="auto">
          <a:xfrm flipH="1">
            <a:off x="-19050" y="-57150"/>
            <a:ext cx="9182100" cy="1349375"/>
            <a:chOff x="-12" y="-36"/>
            <a:chExt cx="5784" cy="1035"/>
          </a:xfrm>
        </p:grpSpPr>
        <p:sp>
          <p:nvSpPr>
            <p:cNvPr id="1039" name="Freeform 14"/>
            <p:cNvSpPr>
              <a:spLocks/>
            </p:cNvSpPr>
            <p:nvPr userDrawn="1"/>
          </p:nvSpPr>
          <p:spPr bwMode="gray">
            <a:xfrm>
              <a:off x="-12" y="-4"/>
              <a:ext cx="5778" cy="1003"/>
            </a:xfrm>
            <a:custGeom>
              <a:avLst/>
              <a:gdLst>
                <a:gd name="T0" fmla="*/ 5778 w 5778"/>
                <a:gd name="T1" fmla="*/ 245 h 1215"/>
                <a:gd name="T2" fmla="*/ 2656 w 5778"/>
                <a:gd name="T3" fmla="*/ 256 h 1215"/>
                <a:gd name="T4" fmla="*/ 0 w 5778"/>
                <a:gd name="T5" fmla="*/ 278 h 1215"/>
                <a:gd name="T6" fmla="*/ 12 w 5778"/>
                <a:gd name="T7" fmla="*/ 2 h 1215"/>
                <a:gd name="T8" fmla="*/ 5778 w 5778"/>
                <a:gd name="T9" fmla="*/ 0 h 1215"/>
                <a:gd name="T10" fmla="*/ 5778 w 5778"/>
                <a:gd name="T11" fmla="*/ 245 h 1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78" h="1215">
                  <a:moveTo>
                    <a:pt x="5778" y="640"/>
                  </a:moveTo>
                  <a:cubicBezTo>
                    <a:pt x="4217" y="104"/>
                    <a:pt x="3024" y="562"/>
                    <a:pt x="2656" y="668"/>
                  </a:cubicBezTo>
                  <a:cubicBezTo>
                    <a:pt x="2288" y="774"/>
                    <a:pt x="1066" y="1215"/>
                    <a:pt x="0" y="726"/>
                  </a:cubicBezTo>
                  <a:cubicBezTo>
                    <a:pt x="0" y="726"/>
                    <a:pt x="12" y="292"/>
                    <a:pt x="12" y="6"/>
                  </a:cubicBezTo>
                  <a:cubicBezTo>
                    <a:pt x="2901" y="5"/>
                    <a:pt x="5778" y="0"/>
                    <a:pt x="5778" y="0"/>
                  </a:cubicBezTo>
                  <a:cubicBezTo>
                    <a:pt x="5778" y="227"/>
                    <a:pt x="5778" y="413"/>
                    <a:pt x="5778" y="640"/>
                  </a:cubicBez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ru-RU" sz="2400" b="1" i="1" smtClean="0">
                <a:solidFill>
                  <a:srgbClr val="000000"/>
                </a:solidFill>
              </a:endParaRPr>
            </a:p>
          </p:txBody>
        </p:sp>
        <p:sp>
          <p:nvSpPr>
            <p:cNvPr id="1040" name="Freeform 15"/>
            <p:cNvSpPr>
              <a:spLocks/>
            </p:cNvSpPr>
            <p:nvPr userDrawn="1"/>
          </p:nvSpPr>
          <p:spPr bwMode="gray">
            <a:xfrm flipH="1">
              <a:off x="-3" y="-36"/>
              <a:ext cx="5775" cy="970"/>
            </a:xfrm>
            <a:custGeom>
              <a:avLst/>
              <a:gdLst>
                <a:gd name="T0" fmla="*/ 0 w 5783"/>
                <a:gd name="T1" fmla="*/ 189 h 1176"/>
                <a:gd name="T2" fmla="*/ 3128 w 5783"/>
                <a:gd name="T3" fmla="*/ 252 h 1176"/>
                <a:gd name="T4" fmla="*/ 5743 w 5783"/>
                <a:gd name="T5" fmla="*/ 234 h 1176"/>
                <a:gd name="T6" fmla="*/ 5743 w 5783"/>
                <a:gd name="T7" fmla="*/ 16 h 1176"/>
                <a:gd name="T8" fmla="*/ 0 w 5783"/>
                <a:gd name="T9" fmla="*/ 16 h 1176"/>
                <a:gd name="T10" fmla="*/ 0 w 5783"/>
                <a:gd name="T11" fmla="*/ 189 h 1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83" h="1176">
                  <a:moveTo>
                    <a:pt x="0" y="496"/>
                  </a:moveTo>
                  <a:cubicBezTo>
                    <a:pt x="1405" y="0"/>
                    <a:pt x="2961" y="600"/>
                    <a:pt x="3148" y="662"/>
                  </a:cubicBezTo>
                  <a:cubicBezTo>
                    <a:pt x="3335" y="724"/>
                    <a:pt x="4732" y="1176"/>
                    <a:pt x="5783" y="614"/>
                  </a:cubicBezTo>
                  <a:cubicBezTo>
                    <a:pt x="5783" y="614"/>
                    <a:pt x="5783" y="328"/>
                    <a:pt x="5783" y="42"/>
                  </a:cubicBezTo>
                  <a:cubicBezTo>
                    <a:pt x="2891" y="42"/>
                    <a:pt x="0" y="42"/>
                    <a:pt x="0" y="42"/>
                  </a:cubicBezTo>
                  <a:cubicBezTo>
                    <a:pt x="0" y="269"/>
                    <a:pt x="0" y="269"/>
                    <a:pt x="0" y="4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ru-RU" sz="2400" b="1" i="1" smtClean="0">
                <a:solidFill>
                  <a:srgbClr val="000000"/>
                </a:solidFill>
              </a:endParaRPr>
            </a:p>
          </p:txBody>
        </p:sp>
        <p:sp>
          <p:nvSpPr>
            <p:cNvPr id="2" name="Freeform 16"/>
            <p:cNvSpPr>
              <a:spLocks/>
            </p:cNvSpPr>
            <p:nvPr userDrawn="1"/>
          </p:nvSpPr>
          <p:spPr bwMode="hidden">
            <a:xfrm flipH="1">
              <a:off x="-3" y="162"/>
              <a:ext cx="4185" cy="772"/>
            </a:xfrm>
            <a:custGeom>
              <a:avLst/>
              <a:gdLst/>
              <a:ahLst/>
              <a:cxnLst>
                <a:cxn ang="0">
                  <a:pos x="669" y="179"/>
                </a:cxn>
                <a:cxn ang="0">
                  <a:pos x="1538" y="422"/>
                </a:cxn>
                <a:cxn ang="0">
                  <a:pos x="4173" y="374"/>
                </a:cxn>
                <a:cxn ang="0">
                  <a:pos x="4173" y="306"/>
                </a:cxn>
                <a:cxn ang="0">
                  <a:pos x="2845" y="589"/>
                </a:cxn>
                <a:cxn ang="0">
                  <a:pos x="1165" y="85"/>
                </a:cxn>
                <a:cxn ang="0">
                  <a:pos x="0" y="77"/>
                </a:cxn>
                <a:cxn ang="0">
                  <a:pos x="669" y="179"/>
                </a:cxn>
              </a:cxnLst>
              <a:rect l="0" t="0" r="r" b="b"/>
              <a:pathLst>
                <a:path w="4173" h="936">
                  <a:moveTo>
                    <a:pt x="669" y="179"/>
                  </a:moveTo>
                  <a:cubicBezTo>
                    <a:pt x="1122" y="287"/>
                    <a:pt x="1351" y="360"/>
                    <a:pt x="1538" y="422"/>
                  </a:cubicBezTo>
                  <a:cubicBezTo>
                    <a:pt x="1725" y="484"/>
                    <a:pt x="3122" y="936"/>
                    <a:pt x="4173" y="374"/>
                  </a:cubicBezTo>
                  <a:cubicBezTo>
                    <a:pt x="4173" y="374"/>
                    <a:pt x="4173" y="387"/>
                    <a:pt x="4173" y="306"/>
                  </a:cubicBezTo>
                  <a:cubicBezTo>
                    <a:pt x="3957" y="435"/>
                    <a:pt x="3346" y="626"/>
                    <a:pt x="2845" y="589"/>
                  </a:cubicBezTo>
                  <a:cubicBezTo>
                    <a:pt x="2344" y="552"/>
                    <a:pt x="1639" y="170"/>
                    <a:pt x="1165" y="85"/>
                  </a:cubicBezTo>
                  <a:cubicBezTo>
                    <a:pt x="691" y="0"/>
                    <a:pt x="261" y="21"/>
                    <a:pt x="0" y="77"/>
                  </a:cubicBezTo>
                  <a:cubicBezTo>
                    <a:pt x="2" y="84"/>
                    <a:pt x="261" y="92"/>
                    <a:pt x="669" y="179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2">
                    <a:gamma/>
                    <a:shade val="46275"/>
                    <a:invGamma/>
                    <a:alpha val="0"/>
                  </a:schemeClr>
                </a:gs>
                <a:gs pos="100000">
                  <a:schemeClr val="tx2">
                    <a:alpha val="50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b="1" i="1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 userDrawn="1"/>
          </p:nvSpPr>
          <p:spPr bwMode="hidden">
            <a:xfrm flipH="1">
              <a:off x="-2" y="-2"/>
              <a:ext cx="2433" cy="903"/>
            </a:xfrm>
            <a:custGeom>
              <a:avLst/>
              <a:gdLst/>
              <a:ahLst/>
              <a:cxnLst>
                <a:cxn ang="0">
                  <a:pos x="2426" y="1"/>
                </a:cxn>
                <a:cxn ang="0">
                  <a:pos x="2426" y="464"/>
                </a:cxn>
                <a:cxn ang="0">
                  <a:pos x="0" y="0"/>
                </a:cxn>
                <a:cxn ang="0">
                  <a:pos x="2426" y="1"/>
                </a:cxn>
              </a:cxnLst>
              <a:rect l="0" t="0" r="r" b="b"/>
              <a:pathLst>
                <a:path w="2426" h="1095">
                  <a:moveTo>
                    <a:pt x="2426" y="1"/>
                  </a:moveTo>
                  <a:cubicBezTo>
                    <a:pt x="2426" y="232"/>
                    <a:pt x="2426" y="464"/>
                    <a:pt x="2426" y="464"/>
                  </a:cubicBezTo>
                  <a:cubicBezTo>
                    <a:pt x="1216" y="1095"/>
                    <a:pt x="584" y="162"/>
                    <a:pt x="0" y="0"/>
                  </a:cubicBezTo>
                  <a:cubicBezTo>
                    <a:pt x="0" y="0"/>
                    <a:pt x="1213" y="0"/>
                    <a:pt x="2426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2">
                    <a:gamma/>
                    <a:shade val="46275"/>
                    <a:invGamma/>
                    <a:alpha val="0"/>
                  </a:schemeClr>
                </a:gs>
                <a:gs pos="100000">
                  <a:schemeClr val="tx2">
                    <a:alpha val="7000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b="1" i="1">
                <a:solidFill>
                  <a:srgbClr val="000000"/>
                </a:solidFill>
              </a:endParaRPr>
            </a:p>
          </p:txBody>
        </p:sp>
      </p:grpSp>
      <p:sp>
        <p:nvSpPr>
          <p:cNvPr id="3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 b="0" i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 i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 i="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E21215A-0103-4842-B0FD-3C536A712ECB}" type="slidenum">
              <a:rPr lang="en-US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ru-RU">
              <a:solidFill>
                <a:srgbClr val="000000"/>
              </a:solidFill>
            </a:endParaRPr>
          </a:p>
        </p:txBody>
      </p:sp>
      <p:sp>
        <p:nvSpPr>
          <p:cNvPr id="1032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text styles</a:t>
            </a:r>
          </a:p>
          <a:p>
            <a:pPr lvl="1"/>
            <a:r>
              <a:rPr lang="en-US" altLang="ru-RU" smtClean="0"/>
              <a:t>Second level</a:t>
            </a:r>
          </a:p>
          <a:p>
            <a:pPr lvl="2"/>
            <a:r>
              <a:rPr lang="en-US" altLang="ru-RU" smtClean="0"/>
              <a:t>Third level</a:t>
            </a:r>
          </a:p>
          <a:p>
            <a:pPr lvl="3"/>
            <a:r>
              <a:rPr lang="en-US" altLang="ru-RU" smtClean="0"/>
              <a:t>Fourth level</a:t>
            </a:r>
          </a:p>
          <a:p>
            <a:pPr lvl="4"/>
            <a:r>
              <a:rPr lang="en-US" altLang="ru-RU" smtClean="0"/>
              <a:t>Fifth level</a:t>
            </a:r>
          </a:p>
        </p:txBody>
      </p:sp>
      <p:sp>
        <p:nvSpPr>
          <p:cNvPr id="1033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108075" y="628650"/>
            <a:ext cx="7908925" cy="990600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FFFFFF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title style</a:t>
            </a:r>
          </a:p>
        </p:txBody>
      </p:sp>
      <p:pic>
        <p:nvPicPr>
          <p:cNvPr id="1034" name="Picture 45" descr="8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7888" y="877888"/>
            <a:ext cx="1751012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Picture 52" descr="13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73025"/>
            <a:ext cx="763588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Picture 53" descr="15"/>
          <p:cNvPicPr>
            <a:picLocks noChangeAspect="1" noChangeArrowheads="1"/>
          </p:cNvPicPr>
          <p:nvPr userDrawn="1"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55642" flipH="1">
            <a:off x="8121650" y="28575"/>
            <a:ext cx="80645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Picture 57" descr="logo(trasparance)2"/>
          <p:cNvPicPr>
            <a:picLocks noChangeAspect="1" noChangeArrowheads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19153">
            <a:off x="8653463" y="130175"/>
            <a:ext cx="3429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Picture 58" descr="15"/>
          <p:cNvPicPr>
            <a:picLocks noChangeAspect="1" noChangeArrowheads="1"/>
          </p:cNvPicPr>
          <p:nvPr userDrawn="1"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284851">
            <a:off x="85725" y="319088"/>
            <a:ext cx="1033463" cy="82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66518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9" r:id="rId1"/>
    <p:sldLayoutId id="2147483870" r:id="rId2"/>
    <p:sldLayoutId id="2147483871" r:id="rId3"/>
    <p:sldLayoutId id="2147483872" r:id="rId4"/>
    <p:sldLayoutId id="2147483873" r:id="rId5"/>
    <p:sldLayoutId id="2147483874" r:id="rId6"/>
    <p:sldLayoutId id="2147483875" r:id="rId7"/>
    <p:sldLayoutId id="2147483876" r:id="rId8"/>
    <p:sldLayoutId id="2147483877" r:id="rId9"/>
    <p:sldLayoutId id="2147483878" r:id="rId10"/>
    <p:sldLayoutId id="2147483879" r:id="rId11"/>
    <p:sldLayoutId id="2147483880" r:id="rId12"/>
    <p:sldLayoutId id="2147483881" r:id="rId13"/>
    <p:sldLayoutId id="2147483882" r:id="rId14"/>
  </p:sldLayoutIdLst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600" b="1">
          <a:solidFill>
            <a:srgbClr val="000000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0000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0000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0000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000000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00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00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00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00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1E91E-C986-4CD0-A8B7-79F99465D59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355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2051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F4C3ED91-4089-43E8-9136-8CA538EB13E0}" type="datetime1">
              <a:rPr lang="ru-RU"/>
              <a:pPr>
                <a:defRPr/>
              </a:pPr>
              <a:t>20.12.2019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Calibri" pitchFamily="34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13B4837-6CE5-427B-98C3-4AC7D8764E99}" type="slidenum">
              <a:rPr lang="ru-RU" alt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91028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1972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4823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  <p:sldLayoutId id="2147483737" r:id="rId13"/>
    <p:sldLayoutId id="2147483738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567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  <p:sldLayoutId id="2147483752" r:id="rId13"/>
    <p:sldLayoutId id="2147483753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1388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695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781" r:id="rId12"/>
    <p:sldLayoutId id="2147483782" r:id="rId13"/>
    <p:sldLayoutId id="2147483783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771789-E5CA-4FEC-AA78-43B0427C6D9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F0D7C-46F1-420F-B3F8-C920B3EBB85A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425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  <p:sldLayoutId id="2147483797" r:id="rId13"/>
    <p:sldLayoutId id="2147483798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9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93.xml"/><Relationship Id="rId4" Type="http://schemas.openxmlformats.org/officeDocument/2006/relationships/image" Target="../media/image19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4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2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98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44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4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4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0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0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6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0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8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70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8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5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69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s://e.zdravohrana.ru/npd-doc.aspx?npmid=99&amp;npid=901807664&amp;anchor=XA00MCC2NT#XA00MCC2NT" TargetMode="External"/><Relationship Id="rId1" Type="http://schemas.openxmlformats.org/officeDocument/2006/relationships/slideLayout" Target="../slideLayouts/slideLayout20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8.xml"/><Relationship Id="rId4" Type="http://schemas.openxmlformats.org/officeDocument/2006/relationships/image" Target="../media/image22.png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93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1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3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4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3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hyperlink" Target="consultantplus://offline/ref=9281BDD39C87F3218B3AC503DFA8BEE3F12588B15DA6DF4A48D4F33551DF220D1F6398B8705A1704777545928C10681BB1A4257893729504hAm4H" TargetMode="External"/><Relationship Id="rId1" Type="http://schemas.openxmlformats.org/officeDocument/2006/relationships/slideLayout" Target="../slideLayouts/slideLayout20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consultantplus://offline/ref=E3B3CEBC88A1CC4C56F4AEF0A7CB4BB90066A26BF1574FF85EB6967FA2709A6E8BEB69EE319E680CA6F47FB5D7BFFF7CB626DF7BX2E" TargetMode="External"/><Relationship Id="rId2" Type="http://schemas.openxmlformats.org/officeDocument/2006/relationships/hyperlink" Target="consultantplus://offline/ref=E3B3CEBC88A1CC4C56F4AEF0A7CB4BB9016FAC6FF5594FF85EB6967FA2709A6E8BEB69EA3ACA394AF1F229E78DEBF360B738DFBA5E4272B87DX9E" TargetMode="External"/><Relationship Id="rId1" Type="http://schemas.openxmlformats.org/officeDocument/2006/relationships/slideLayout" Target="../slideLayouts/slideLayout193.xml"/><Relationship Id="rId5" Type="http://schemas.openxmlformats.org/officeDocument/2006/relationships/hyperlink" Target="consultantplus://offline/ref=E3B3CEBC88A1CC4C56F4AEF0A7CB4BB90066A162F1584FF85EB6967FA2709A6E99EB31E638C92749F2E77FB6C87BX7E" TargetMode="External"/><Relationship Id="rId4" Type="http://schemas.openxmlformats.org/officeDocument/2006/relationships/hyperlink" Target="consultantplus://offline/ref=E3B3CEBC88A1CC4C56F4AEF0A7CB4BB90066A26BF1574FF85EB6967FA2709A6E8BEB69EF319E680CA6F47FB5D7BFFF7CB626DF7BX2E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consultantplus://offline/ref=3214519808D0A72DF79E15315418E06BD50E96F685544CD3E9F35B1CF096F0FFFF07622EE87D1E6E94A35AF361077CE0F263E834BAC843D5U5j6E" TargetMode="External"/><Relationship Id="rId2" Type="http://schemas.openxmlformats.org/officeDocument/2006/relationships/hyperlink" Target="consultantplus://offline/ref=3214519808D0A72DF79E15315418E06BD50E96F685544CD3E9F35B1CF096F0FFFF07622EE87D1F6B92A35AF361077CE0F263E834BAC843D5U5j6E" TargetMode="External"/><Relationship Id="rId1" Type="http://schemas.openxmlformats.org/officeDocument/2006/relationships/slideLayout" Target="../slideLayouts/slideLayout193.xml"/><Relationship Id="rId5" Type="http://schemas.openxmlformats.org/officeDocument/2006/relationships/hyperlink" Target="consultantplus://offline/ref=3214519808D0A72DF79E15315418E06BD70A93F583564CD3E9F35B1CF096F0FFED073A22EA7E016B92B60CA224U5jBE" TargetMode="External"/><Relationship Id="rId4" Type="http://schemas.openxmlformats.org/officeDocument/2006/relationships/hyperlink" Target="consultantplus://offline/ref=3214519808D0A72DF79E15315418E06BD50E96F685544CD3E9F35B1CF096F0FFFF07622EE87D1E6E9BA35AF361077CE0F263E834BAC843D5U5j6E" TargetMode="Externa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9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hyperlink" Target="consultantplus://offline/ref=3B809243EA6667783D9D19EA039CAD16E4AC8EE514EEFAC517D551462D73A7791FC1F4CE1A56CDC883DCDA18F7D13C1F43637475FF2F9BBCG0r0F" TargetMode="External"/><Relationship Id="rId1" Type="http://schemas.openxmlformats.org/officeDocument/2006/relationships/slideLayout" Target="../slideLayouts/slideLayout19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51520" y="1988840"/>
            <a:ext cx="5470376" cy="2838177"/>
          </a:xfrm>
        </p:spPr>
        <p:txBody>
          <a:bodyPr>
            <a:noAutofit/>
          </a:bodyPr>
          <a:lstStyle/>
          <a:p>
            <a:r>
              <a:rPr lang="ru-RU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ПРАВИЛА, ПОРЯДОК И ТРЕБОВАНИЯ К ЗАПОЛНЕНИЮ  ФОРМ ФЕДЕРАЛЬНОГО СТАТИСТИЧЕСКОГО НАБЛЮДЕНИЯ ЗА 2019 ГОД</a:t>
            </a:r>
            <a:r>
              <a:rPr lang="en-US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/>
            </a:r>
            <a:br>
              <a:rPr lang="en-US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</a:br>
            <a:endParaRPr lang="ru-RU" sz="3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4" name="Подзаголовок 7"/>
          <p:cNvSpPr>
            <a:spLocks noGrp="1"/>
          </p:cNvSpPr>
          <p:nvPr>
            <p:ph type="subTitle" idx="1"/>
          </p:nvPr>
        </p:nvSpPr>
        <p:spPr>
          <a:xfrm>
            <a:off x="107504" y="5733256"/>
            <a:ext cx="6832699" cy="960661"/>
          </a:xfrm>
        </p:spPr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ru-RU" altLang="ru-RU" sz="2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ЛАВРИНАЙТИС  ЕЛИЗАВЕТА  ГЕОРГИЕВНА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ru-RU" altLang="ru-RU" sz="1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начальник </a:t>
            </a:r>
            <a:r>
              <a:rPr lang="ru-RU" altLang="ru-RU" sz="1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отдела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ru-RU" altLang="ru-RU" sz="1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медицинской статистики  ГУЗ </a:t>
            </a:r>
            <a:r>
              <a:rPr lang="ru-RU" altLang="ru-RU" sz="1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«МИАЦ»</a:t>
            </a:r>
            <a:endParaRPr lang="ru-RU" altLang="ru-RU" sz="16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+mj-lt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136150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10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315888" y="117475"/>
            <a:ext cx="8610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Wingdings 2" pitchFamily="18" charset="2"/>
              <a:buChar char=""/>
              <a:tabLst>
                <a:tab pos="266700" algn="l"/>
              </a:tabLst>
            </a:pPr>
            <a:r>
              <a:rPr lang="ru-RU" altLang="ru-RU" sz="18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ru-RU" altLang="ru-RU" sz="1800" dirty="0" smtClean="0">
                <a:solidFill>
                  <a:prstClr val="white"/>
                </a:solidFill>
                <a:latin typeface="Times New Roman" pitchFamily="18" charset="0"/>
              </a:rPr>
              <a:t>при заполнении таблицы необходимо учесть, </a:t>
            </a:r>
            <a:r>
              <a:rPr lang="ru-RU" altLang="ru-RU" sz="1800" b="1" dirty="0" smtClean="0">
                <a:solidFill>
                  <a:prstClr val="white"/>
                </a:solidFill>
                <a:latin typeface="Times New Roman" pitchFamily="18" charset="0"/>
              </a:rPr>
              <a:t>что отделения, которые оказывают медицинскую помощь в стационарных условиях, в таблицу </a:t>
            </a:r>
            <a:r>
              <a:rPr lang="ru-RU" alt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не включают</a:t>
            </a:r>
            <a:r>
              <a:rPr lang="ru-RU" altLang="ru-RU" sz="1800" b="1" dirty="0" smtClean="0">
                <a:solidFill>
                  <a:prstClr val="black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28600" y="1447800"/>
            <a:ext cx="87630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</a:rPr>
              <a:t>  </a:t>
            </a: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не отмечают профильные кабинеты специализированные медицинской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    организации (кожно-венерологические диспансеры –дерматовенерологические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    кабинеты, наркологические диспансеры – наркологические кабинеты, детские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    поликлиники – детские отделения и кабинеты и т.д.)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endParaRPr lang="ru-RU" altLang="ru-RU" sz="1800" b="1" dirty="0">
              <a:solidFill>
                <a:srgbClr val="990033"/>
              </a:solidFill>
              <a:latin typeface="Times New Roman" pitchFamily="18" charset="0"/>
            </a:endParaRP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медицинские организации, оказывающие медицинскую помощь только в амбулаторных условиях, и </a:t>
            </a:r>
            <a:r>
              <a:rPr lang="ru-RU" altLang="ru-RU" sz="1800" b="1" u="sng" dirty="0">
                <a:solidFill>
                  <a:prstClr val="black"/>
                </a:solidFill>
                <a:latin typeface="Times New Roman" pitchFamily="18" charset="0"/>
              </a:rPr>
              <a:t>не имеющие обособленных структурных подразделений</a:t>
            </a: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ru-RU" altLang="ru-RU" sz="2400" b="1" dirty="0">
                <a:solidFill>
                  <a:srgbClr val="FF0000"/>
                </a:solidFill>
                <a:latin typeface="Times New Roman" pitchFamily="18" charset="0"/>
              </a:rPr>
              <a:t>не отмечают соответствующие подразделения (поликлиника - поликлиники, амбулатория – амбулатории и т.д.) 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</a:rPr>
              <a:t>  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</a:rPr>
              <a:t>  </a:t>
            </a: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в обособленных структурных подразделениях наличие кабинета, отделения,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    отдела указывается в соответствии со штатным расписанием (положении о</a:t>
            </a:r>
          </a:p>
          <a:p>
            <a:pPr>
              <a:lnSpc>
                <a:spcPct val="8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    работе)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214315" y="955675"/>
            <a:ext cx="8534149" cy="492125"/>
          </a:xfrm>
          <a:prstGeom prst="rect">
            <a:avLst/>
          </a:prstGeom>
          <a:solidFill>
            <a:srgbClr val="5BFF21">
              <a:alpha val="49000"/>
            </a:srgbClr>
          </a:solidFill>
          <a:ln>
            <a:noFill/>
          </a:ln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lnSpc>
                <a:spcPct val="90000"/>
              </a:lnSpc>
              <a:buClr>
                <a:srgbClr val="EEECE1"/>
              </a:buClr>
              <a:buSzPct val="75000"/>
              <a:buFontTx/>
              <a:buNone/>
            </a:pPr>
            <a:r>
              <a:rPr lang="ru-RU" altLang="ru-RU" sz="2000" b="1" dirty="0" smtClean="0">
                <a:solidFill>
                  <a:prstClr val="black"/>
                </a:solidFill>
                <a:latin typeface="Times New Roman" pitchFamily="18" charset="0"/>
              </a:rPr>
              <a:t>Исключение – строка 78</a:t>
            </a:r>
            <a:endParaRPr lang="ru-RU" altLang="ru-RU" sz="2000" b="1" dirty="0">
              <a:solidFill>
                <a:prstClr val="black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0907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100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4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5596400"/>
              </p:ext>
            </p:extLst>
          </p:nvPr>
        </p:nvGraphicFramePr>
        <p:xfrm>
          <a:off x="228600" y="231845"/>
          <a:ext cx="8763000" cy="6147986"/>
        </p:xfrm>
        <a:graphic>
          <a:graphicData uri="http://schemas.openxmlformats.org/drawingml/2006/table">
            <a:tbl>
              <a:tblPr/>
              <a:tblGrid>
                <a:gridCol w="3886200"/>
                <a:gridCol w="685800"/>
                <a:gridCol w="1600200"/>
                <a:gridCol w="1219200"/>
                <a:gridCol w="1371600"/>
              </a:tblGrid>
              <a:tr h="1371686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903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сбора баз данных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40007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(кабинеты) медицинской статистики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медико-криминалистические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мониторинга здоровья населения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неотложной помощи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скорой медицинской помощи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скорой медицинской помощи</a:t>
                      </a:r>
                    </a:p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(стационарные)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сложных судебно-медицинских экспертиз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судебно-биохимические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судебно-гистологические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7306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101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5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7390235"/>
              </p:ext>
            </p:extLst>
          </p:nvPr>
        </p:nvGraphicFramePr>
        <p:xfrm>
          <a:off x="251520" y="116632"/>
          <a:ext cx="8686800" cy="6472371"/>
        </p:xfrm>
        <a:graphic>
          <a:graphicData uri="http://schemas.openxmlformats.org/drawingml/2006/table">
            <a:tbl>
              <a:tblPr/>
              <a:tblGrid>
                <a:gridCol w="3733800"/>
                <a:gridCol w="685800"/>
                <a:gridCol w="1524000"/>
                <a:gridCol w="1371600"/>
                <a:gridCol w="1371600"/>
              </a:tblGrid>
              <a:tr h="127045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82322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судебно-медицинской экспертизы вещественных доказательств 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судебно-медицинской экспертизы трупов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судебно-химические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судебно-цитологические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экстренной консультативной помощи и медицинской эвакуации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экстренной медицинской помощи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2348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Паллиативной медицинской помощи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Патологоанатомические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Переливания крови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Отделения, осуществляющие заготовку крови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Перинатальные центры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56464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Платные кабинеты (отделения)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 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Поликлиники (поликлинические отделения)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3923928" y="2204864"/>
            <a:ext cx="3528391" cy="1123712"/>
          </a:xfrm>
          <a:prstGeom prst="wedgeRoundRectCallout">
            <a:avLst>
              <a:gd name="adj1" fmla="val -44534"/>
              <a:gd name="adj2" fmla="val 319116"/>
              <a:gd name="adj3" fmla="val 16667"/>
            </a:avLst>
          </a:prstGeom>
          <a:solidFill>
            <a:schemeClr val="accent2">
              <a:lumMod val="40000"/>
              <a:lumOff val="60000"/>
              <a:alpha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Строку 90 заполняют только медицинские организации, оказывающие ПМСП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22982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102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7769198"/>
              </p:ext>
            </p:extLst>
          </p:nvPr>
        </p:nvGraphicFramePr>
        <p:xfrm>
          <a:off x="271453" y="260648"/>
          <a:ext cx="8610600" cy="6406735"/>
        </p:xfrm>
        <a:graphic>
          <a:graphicData uri="http://schemas.openxmlformats.org/drawingml/2006/table">
            <a:tbl>
              <a:tblPr/>
              <a:tblGrid>
                <a:gridCol w="3124200"/>
                <a:gridCol w="762000"/>
                <a:gridCol w="2286000"/>
                <a:gridCol w="1066800"/>
                <a:gridCol w="1371600"/>
              </a:tblGrid>
              <a:tr h="1158222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9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 (отделения) неотложной медицинской помощи на дому, всего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 взрослому населению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100.1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детскому населению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100.2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 сбора грудного молока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Редакционно-издательские отделы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Санаторно-курортные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110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85951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Смотровые кабинеты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выделяется при наличии  должности акушерки в поликлинике 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Социально-правовые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Заполняются либо графа 4, либо графа 5.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Выделяется при наличии  должности юриста</a:t>
                      </a:r>
                      <a:endParaRPr kumimoji="0" lang="ru-RU" sz="2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657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103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0437419"/>
              </p:ext>
            </p:extLst>
          </p:nvPr>
        </p:nvGraphicFramePr>
        <p:xfrm>
          <a:off x="152400" y="838200"/>
          <a:ext cx="8839200" cy="5248656"/>
        </p:xfrm>
        <a:graphic>
          <a:graphicData uri="http://schemas.openxmlformats.org/drawingml/2006/table">
            <a:tbl>
              <a:tblPr/>
              <a:tblGrid>
                <a:gridCol w="3581400"/>
                <a:gridCol w="685800"/>
                <a:gridCol w="1524000"/>
                <a:gridCol w="1524000"/>
                <a:gridCol w="1524000"/>
              </a:tblGrid>
              <a:tr h="137160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1064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включаются </a:t>
                      </a: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кабинеты, развернутые при высших, специальных средних учебных заведениях,  ПТУ, общеобразовательных школах и промышленных предприятиях</a:t>
                      </a:r>
                      <a:endParaRPr kumimoji="0" lang="ru-RU" sz="2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2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доверия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Участковые больницы в составе медицинской организации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Фельдшерско-акушерские пункты (включая передвижные)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124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пункты (включая передвижные)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395536" y="904150"/>
            <a:ext cx="3419872" cy="166075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 smtClean="0"/>
              <a:t>Стоматологические поликлиники строки 115 и 115.1 не заполняют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При наличии 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в стоматологической поликлинике отделения/кабинета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 ортопедической стоматологии заполняется строка 143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180189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197" name="Group 117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1671431372"/>
              </p:ext>
            </p:extLst>
          </p:nvPr>
        </p:nvGraphicFramePr>
        <p:xfrm>
          <a:off x="107504" y="332656"/>
          <a:ext cx="8686800" cy="5851962"/>
        </p:xfrm>
        <a:graphic>
          <a:graphicData uri="http://schemas.openxmlformats.org/drawingml/2006/table">
            <a:tbl>
              <a:tblPr/>
              <a:tblGrid>
                <a:gridCol w="2819400"/>
                <a:gridCol w="914400"/>
                <a:gridCol w="2057400"/>
                <a:gridCol w="1371600"/>
                <a:gridCol w="1524000"/>
              </a:tblGrid>
              <a:tr h="969245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7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амбулаторной хирургии 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48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врача общей практики (семейного врача)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132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здоровья для взрослых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133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здоровья для детей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134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медицины катастроф 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135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48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планирования семьи и репродукции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136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</a:t>
                      </a:r>
                      <a:r>
                        <a:rPr kumimoji="0" lang="ru-RU" sz="1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профпатологии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137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82294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142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Расшифровать.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Включаются прочие подразделения, участвующие в лечебно-диагностическом процессе</a:t>
                      </a: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35496" y="5260748"/>
            <a:ext cx="3950917" cy="1568457"/>
          </a:xfrm>
          <a:prstGeom prst="rect">
            <a:avLst/>
          </a:prstGeom>
          <a:solidFill>
            <a:srgbClr val="FFFF00">
              <a:alpha val="80000"/>
            </a:srgb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 smtClean="0"/>
              <a:t>Стоматологические поликлиники строки 115 и 115.1 не заполняют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При наличии 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в стоматологической поликлинике отделения/кабинета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 ортопедической стоматологии заполняется строка 143</a:t>
            </a:r>
            <a:endParaRPr lang="ru-RU" sz="14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500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381000" y="0"/>
            <a:ext cx="8382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dirty="0">
                <a:latin typeface="+mn-lt"/>
              </a:rPr>
              <a:t> </a:t>
            </a:r>
            <a:r>
              <a:rPr lang="ru-RU" altLang="ru-RU" sz="1800" b="1" dirty="0">
                <a:latin typeface="+mn-lt"/>
              </a:rPr>
              <a:t>8. Численность обслуживаемого прикрепленного населения</a:t>
            </a: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76200" y="228600"/>
            <a:ext cx="2057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Таблица 1050</a:t>
            </a:r>
          </a:p>
        </p:txBody>
      </p:sp>
      <p:sp>
        <p:nvSpPr>
          <p:cNvPr id="28676" name="Rectangle 50"/>
          <p:cNvSpPr>
            <a:spLocks noChangeArrowheads="1"/>
          </p:cNvSpPr>
          <p:nvPr/>
        </p:nvSpPr>
        <p:spPr bwMode="auto">
          <a:xfrm>
            <a:off x="76200" y="5089525"/>
            <a:ext cx="8991600" cy="320675"/>
          </a:xfrm>
          <a:prstGeom prst="rect">
            <a:avLst/>
          </a:prstGeom>
          <a:solidFill>
            <a:schemeClr val="bg2">
              <a:lumMod val="75000"/>
              <a:alpha val="52156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  <a:buClr>
                <a:schemeClr val="bg2"/>
              </a:buClr>
              <a:buSzPct val="75000"/>
              <a:defRPr/>
            </a:pPr>
            <a:r>
              <a:rPr lang="ru-RU" sz="1600" dirty="0">
                <a:cs typeface="Arial" charset="0"/>
              </a:rPr>
              <a:t>*- женщины </a:t>
            </a:r>
            <a:r>
              <a:rPr lang="ru-RU" sz="1600" dirty="0" smtClean="0">
                <a:cs typeface="Arial" charset="0"/>
              </a:rPr>
              <a:t>16-54 </a:t>
            </a:r>
            <a:r>
              <a:rPr lang="ru-RU" sz="1600" dirty="0">
                <a:cs typeface="Arial" charset="0"/>
              </a:rPr>
              <a:t>года, мужчины </a:t>
            </a:r>
            <a:r>
              <a:rPr lang="ru-RU" sz="1600" dirty="0" smtClean="0">
                <a:cs typeface="Arial" charset="0"/>
              </a:rPr>
              <a:t>16-59 </a:t>
            </a:r>
            <a:r>
              <a:rPr lang="ru-RU" sz="1600" dirty="0">
                <a:cs typeface="Arial" charset="0"/>
              </a:rPr>
              <a:t>лет</a:t>
            </a:r>
            <a:r>
              <a:rPr lang="ru-RU" sz="1600" dirty="0" smtClean="0">
                <a:cs typeface="Arial" charset="0"/>
              </a:rPr>
              <a:t>; ** </a:t>
            </a:r>
            <a:r>
              <a:rPr lang="ru-RU" sz="1600" dirty="0">
                <a:cs typeface="Arial" charset="0"/>
              </a:rPr>
              <a:t>- женщины 55 лет и старше, мужчины 60 лет и </a:t>
            </a:r>
            <a:r>
              <a:rPr lang="ru-RU" sz="1600" dirty="0" smtClean="0">
                <a:cs typeface="Arial" charset="0"/>
              </a:rPr>
              <a:t>старше</a:t>
            </a:r>
            <a:endParaRPr lang="ru-RU" sz="1600" dirty="0">
              <a:cs typeface="Arial" charset="0"/>
            </a:endParaRPr>
          </a:p>
        </p:txBody>
      </p:sp>
      <p:sp>
        <p:nvSpPr>
          <p:cNvPr id="13317" name="Rectangle 213"/>
          <p:cNvSpPr>
            <a:spLocks noChangeArrowheads="1"/>
          </p:cNvSpPr>
          <p:nvPr/>
        </p:nvSpPr>
        <p:spPr bwMode="auto">
          <a:xfrm>
            <a:off x="152400" y="4495800"/>
            <a:ext cx="88392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buClr>
                <a:schemeClr val="bg2"/>
              </a:buClr>
              <a:buSzPct val="75000"/>
              <a:buFont typeface="Wingdings" pitchFamily="2" charset="2"/>
              <a:buNone/>
            </a:pPr>
            <a:endParaRPr lang="ru-RU" altLang="ru-RU" sz="1600" b="1">
              <a:solidFill>
                <a:srgbClr val="990033"/>
              </a:solidFill>
              <a:latin typeface="Times New Roman" pitchFamily="18" charset="0"/>
            </a:endParaRPr>
          </a:p>
        </p:txBody>
      </p:sp>
      <p:sp>
        <p:nvSpPr>
          <p:cNvPr id="13318" name="Rectangle 213"/>
          <p:cNvSpPr>
            <a:spLocks noChangeArrowheads="1"/>
          </p:cNvSpPr>
          <p:nvPr/>
        </p:nvSpPr>
        <p:spPr bwMode="auto">
          <a:xfrm>
            <a:off x="152400" y="5410200"/>
            <a:ext cx="89154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buClr>
                <a:srgbClr val="C00000"/>
              </a:buClr>
              <a:buSzPct val="100000"/>
            </a:pPr>
            <a:r>
              <a:rPr lang="ru-RU" altLang="ru-RU" sz="1200" b="1" dirty="0">
                <a:latin typeface="+mn-lt"/>
              </a:rPr>
              <a:t>В отчете медицинской организации, обособленного структурного подразделения (амбулатории, участковой больницы, входящих в состав районных поликлиник) в таблицу включают численность прикрепленного населения на 31.12.2018</a:t>
            </a:r>
          </a:p>
          <a:p>
            <a:pPr>
              <a:buClr>
                <a:srgbClr val="C00000"/>
              </a:buClr>
              <a:buSzPct val="100000"/>
            </a:pPr>
            <a:r>
              <a:rPr lang="ru-RU" altLang="ru-RU" sz="1200" b="1" dirty="0">
                <a:latin typeface="+mn-lt"/>
              </a:rPr>
              <a:t>В сводном отчете субъекта </a:t>
            </a:r>
            <a:r>
              <a:rPr lang="ru-RU" altLang="ru-RU" sz="1200" b="1" dirty="0">
                <a:solidFill>
                  <a:srgbClr val="C00000"/>
                </a:solidFill>
                <a:latin typeface="+mn-lt"/>
              </a:rPr>
              <a:t>таблица 1050 </a:t>
            </a:r>
            <a:r>
              <a:rPr lang="ru-RU" altLang="ru-RU" sz="1200" b="1" dirty="0">
                <a:latin typeface="+mn-lt"/>
              </a:rPr>
              <a:t>должна содержать официальные данные Росстата по состоянию на начало отчетного года и может не равняться сумме численности прикрепленного населения подведомственных медицинских организаций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1456168"/>
              </p:ext>
            </p:extLst>
          </p:nvPr>
        </p:nvGraphicFramePr>
        <p:xfrm>
          <a:off x="152400" y="476671"/>
          <a:ext cx="8610600" cy="46574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81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481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62418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44982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Численность прикрепленного населения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72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(чел)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детей 0-17 лет включительно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из них детей до 1 года 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4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из них: до 1 мес.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63096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детей 0 – 3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детей 0 – 4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детей 5 – 9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детей 10 – 14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население трудоспособного возраста*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население старше трудоспособного возраста**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2541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Сельское население (из стр. 1)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8716" name="Rectangle 214"/>
          <p:cNvSpPr>
            <a:spLocks noChangeArrowheads="1"/>
          </p:cNvSpPr>
          <p:nvPr/>
        </p:nvSpPr>
        <p:spPr bwMode="auto">
          <a:xfrm>
            <a:off x="6096000" y="1295400"/>
            <a:ext cx="2667000" cy="914400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1" hangingPunct="1">
              <a:defRPr/>
            </a:pPr>
            <a:r>
              <a:rPr lang="ru-RU" sz="1600" b="1" dirty="0">
                <a:cs typeface="Arial" charset="0"/>
              </a:rPr>
              <a:t>Строка 1 должна быть равна сумме строк</a:t>
            </a:r>
          </a:p>
          <a:p>
            <a:pPr marL="342900" indent="-342900" algn="ctr" eaLnBrk="1" hangingPunct="1">
              <a:defRPr/>
            </a:pPr>
            <a:r>
              <a:rPr lang="ru-RU" sz="1600" b="1" dirty="0">
                <a:cs typeface="Arial" charset="0"/>
              </a:rPr>
              <a:t>2 + 7 + 8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105</a:t>
            </a:fld>
            <a:endParaRPr lang="ru-RU"/>
          </a:p>
        </p:txBody>
      </p:sp>
      <p:sp>
        <p:nvSpPr>
          <p:cNvPr id="3" name="Прямоугольник 2"/>
          <p:cNvSpPr/>
          <p:nvPr/>
        </p:nvSpPr>
        <p:spPr>
          <a:xfrm>
            <a:off x="6630939" y="2420888"/>
            <a:ext cx="1728192" cy="936104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Данные Забайкалкрайстата</a:t>
            </a:r>
            <a:endParaRPr lang="ru-RU" sz="1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346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165" name="Group 301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80407704"/>
              </p:ext>
            </p:extLst>
          </p:nvPr>
        </p:nvGraphicFramePr>
        <p:xfrm>
          <a:off x="239167" y="843684"/>
          <a:ext cx="8686800" cy="4895852"/>
        </p:xfrm>
        <a:graphic>
          <a:graphicData uri="http://schemas.openxmlformats.org/drawingml/2006/table">
            <a:tbl>
              <a:tblPr/>
              <a:tblGrid>
                <a:gridCol w="2957249"/>
                <a:gridCol w="818286"/>
                <a:gridCol w="1421891"/>
                <a:gridCol w="1744687"/>
                <a:gridCol w="1744687"/>
              </a:tblGrid>
              <a:tr h="749808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</a:t>
                      </a:r>
                    </a:p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(нет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выездов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2264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установки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Флюорографические установки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Клинико-диагностические лаборатории 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Врачебные бригады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пункты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Маммографические установки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Мобильные медицинские бригады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Мобильные медицинские комплексы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2592" name="Rectangle 286"/>
          <p:cNvSpPr>
            <a:spLocks noChangeArrowheads="1"/>
          </p:cNvSpPr>
          <p:nvPr/>
        </p:nvSpPr>
        <p:spPr bwMode="auto">
          <a:xfrm>
            <a:off x="2019300" y="231845"/>
            <a:ext cx="5105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3. Передвижные подразделения</a:t>
            </a:r>
          </a:p>
        </p:txBody>
      </p:sp>
      <p:sp>
        <p:nvSpPr>
          <p:cNvPr id="22593" name="Rectangle 290"/>
          <p:cNvSpPr>
            <a:spLocks noChangeArrowheads="1"/>
          </p:cNvSpPr>
          <p:nvPr/>
        </p:nvSpPr>
        <p:spPr bwMode="auto">
          <a:xfrm>
            <a:off x="211510" y="332656"/>
            <a:ext cx="2057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1003</a:t>
            </a:r>
          </a:p>
        </p:txBody>
      </p:sp>
      <p:sp>
        <p:nvSpPr>
          <p:cNvPr id="22594" name="Rectangle 297"/>
          <p:cNvSpPr>
            <a:spLocks noChangeArrowheads="1"/>
          </p:cNvSpPr>
          <p:nvPr/>
        </p:nvSpPr>
        <p:spPr bwMode="auto">
          <a:xfrm>
            <a:off x="224456" y="5805264"/>
            <a:ext cx="8812039" cy="81451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altLang="ru-RU" sz="1600" dirty="0">
                <a:latin typeface="+mn-lt"/>
              </a:rPr>
              <a:t>Если такие структуры имеются, то в графе 4 показывают общее </a:t>
            </a:r>
            <a:r>
              <a:rPr lang="ru-RU" altLang="ru-RU" sz="1600" dirty="0" smtClean="0">
                <a:latin typeface="+mn-lt"/>
              </a:rPr>
              <a:t>число соответствующих </a:t>
            </a:r>
            <a:r>
              <a:rPr lang="ru-RU" altLang="ru-RU" sz="1600" dirty="0">
                <a:latin typeface="+mn-lt"/>
              </a:rPr>
              <a:t>подразделений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altLang="ru-RU" sz="1600" dirty="0" smtClean="0">
                <a:latin typeface="+mn-lt"/>
              </a:rPr>
              <a:t>Мобильные медицинские комплексы – это специализированные автомобили-фургоны полностью комплектованные медицинским оборудованием, мебелью и соответствующим лечебным инвентарем</a:t>
            </a:r>
            <a:endParaRPr lang="ru-RU" altLang="ru-RU" sz="1600" dirty="0">
              <a:latin typeface="+mn-lt"/>
            </a:endParaRPr>
          </a:p>
        </p:txBody>
      </p:sp>
      <p:sp>
        <p:nvSpPr>
          <p:cNvPr id="23619" name="Rectangle 298"/>
          <p:cNvSpPr>
            <a:spLocks noChangeArrowheads="1"/>
          </p:cNvSpPr>
          <p:nvPr/>
        </p:nvSpPr>
        <p:spPr bwMode="auto">
          <a:xfrm>
            <a:off x="5868144" y="2438399"/>
            <a:ext cx="3075833" cy="2805203"/>
          </a:xfrm>
          <a:prstGeom prst="wedgeRoundRectCallout">
            <a:avLst>
              <a:gd name="adj1" fmla="val -85838"/>
              <a:gd name="adj2" fmla="val -82179"/>
              <a:gd name="adj3" fmla="val 16667"/>
            </a:avLst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800" dirty="0"/>
              <a:t>В графе 3 отмечают наличие входящих подразделений, отделов, отделений или кабинетов в медицинской </a:t>
            </a:r>
            <a:r>
              <a:rPr lang="ru-RU" sz="1800" dirty="0" smtClean="0"/>
              <a:t>организации:</a:t>
            </a:r>
          </a:p>
          <a:p>
            <a:pPr marL="342900" indent="-342900">
              <a:defRPr/>
            </a:pPr>
            <a:r>
              <a:rPr lang="ru-RU" sz="1800" b="1" dirty="0" smtClean="0">
                <a:solidFill>
                  <a:srgbClr val="C00000"/>
                </a:solidFill>
              </a:rPr>
              <a:t>есть </a:t>
            </a:r>
            <a:r>
              <a:rPr lang="ru-RU" sz="1800" b="1" dirty="0">
                <a:solidFill>
                  <a:srgbClr val="C00000"/>
                </a:solidFill>
              </a:rPr>
              <a:t>– 1, нет – 0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547664" y="1988840"/>
            <a:ext cx="3528391" cy="2213372"/>
          </a:xfrm>
          <a:prstGeom prst="wedgeRoundRectCallout">
            <a:avLst>
              <a:gd name="adj1" fmla="val -67370"/>
              <a:gd name="adj2" fmla="val -108969"/>
              <a:gd name="adj3" fmla="val 16667"/>
            </a:avLst>
          </a:prstGeom>
          <a:solidFill>
            <a:srgbClr val="FFFF00">
              <a:alpha val="80000"/>
            </a:srgb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dirty="0">
                <a:latin typeface="+mn-lt"/>
              </a:rPr>
              <a:t>В таблице 1003 показывают наличие передвижных подразделений (на транспортном средстве) медицинской организации </a:t>
            </a:r>
            <a:r>
              <a:rPr lang="ru-RU" altLang="ru-RU" sz="2400" b="1" dirty="0">
                <a:solidFill>
                  <a:srgbClr val="C00000"/>
                </a:solidFill>
                <a:latin typeface="+mn-lt"/>
              </a:rPr>
              <a:t>(из таблицы 1001)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1039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19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371477" y="231845"/>
            <a:ext cx="8382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dirty="0">
                <a:latin typeface="+mn-lt"/>
              </a:rPr>
              <a:t> </a:t>
            </a:r>
            <a:r>
              <a:rPr lang="ru-RU" altLang="ru-RU" sz="2000" b="1" dirty="0">
                <a:latin typeface="+mn-lt"/>
              </a:rPr>
              <a:t>10. Сведения о санаторно-курортной организации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242890" y="621622"/>
            <a:ext cx="2057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Times New Roman" pitchFamily="18" charset="0"/>
              </a:rPr>
              <a:t>Таблица 1080</a:t>
            </a:r>
          </a:p>
        </p:txBody>
      </p:sp>
      <p:graphicFrame>
        <p:nvGraphicFramePr>
          <p:cNvPr id="193960" name="Group 42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900513486"/>
              </p:ext>
            </p:extLst>
          </p:nvPr>
        </p:nvGraphicFramePr>
        <p:xfrm>
          <a:off x="123792" y="982832"/>
          <a:ext cx="8839200" cy="5251457"/>
        </p:xfrm>
        <a:graphic>
          <a:graphicData uri="http://schemas.openxmlformats.org/drawingml/2006/table">
            <a:tbl>
              <a:tblPr/>
              <a:tblGrid>
                <a:gridCol w="5257800"/>
                <a:gridCol w="838200"/>
                <a:gridCol w="2743200"/>
              </a:tblGrid>
              <a:tr h="274337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1, нет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 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Круглогодовой санаторий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Сезонный санаторий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Однопрофильный санаторий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Многопрофильный санаторий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(для взрослых)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их них: для пациентов, больных туберкулезом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пациентов, больных заболеваниями последствиями травм спинного мозга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для детей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их них: для пациентов, больных туберкулезом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пациентов, больных детским  церебральным параличом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для детей с родителями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их них: для пациентов, больных детским церебральным параличом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04818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смешанного типа (для взрослых,  детей и/или детей с родителями)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Санатории-профилактории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для пациентов, больных туберкулезом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6242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Санаторные оздоровительные лагеря круглогодичного действия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Бальнеологические лечебницы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8758" name="Rectangle 422"/>
          <p:cNvSpPr>
            <a:spLocks noChangeArrowheads="1"/>
          </p:cNvSpPr>
          <p:nvPr/>
        </p:nvSpPr>
        <p:spPr bwMode="auto">
          <a:xfrm>
            <a:off x="6372200" y="1568869"/>
            <a:ext cx="2700335" cy="2318658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Таблицу заполняют санаторно-курортные медицинские организации, находящиеся в </a:t>
            </a:r>
            <a:r>
              <a:rPr lang="ru-RU" altLang="ru-RU" sz="1600" b="1" dirty="0" smtClean="0">
                <a:latin typeface="+mn-lt"/>
              </a:rPr>
              <a:t>подчинении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Минздрава России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ОИВ субъекта Российской Федерации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Муниципальные МО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28759" name="Rectangle 214"/>
          <p:cNvSpPr>
            <a:spLocks noChangeArrowheads="1"/>
          </p:cNvSpPr>
          <p:nvPr/>
        </p:nvSpPr>
        <p:spPr bwMode="auto">
          <a:xfrm>
            <a:off x="6378130" y="4725144"/>
            <a:ext cx="2743200" cy="835496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Деятельность этих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организаций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указывается в таблице 3150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88459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3528" y="699374"/>
            <a:ext cx="1905000" cy="457200"/>
          </a:xfrm>
        </p:spPr>
        <p:txBody>
          <a:bodyPr/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2400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06309" name="Group 485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979477712"/>
              </p:ext>
            </p:extLst>
          </p:nvPr>
        </p:nvGraphicFramePr>
        <p:xfrm>
          <a:off x="333377" y="1261295"/>
          <a:ext cx="8458200" cy="4255938"/>
        </p:xfrm>
        <a:graphic>
          <a:graphicData uri="http://schemas.openxmlformats.org/drawingml/2006/table">
            <a:tbl>
              <a:tblPr/>
              <a:tblGrid>
                <a:gridCol w="6354763"/>
                <a:gridCol w="904875"/>
                <a:gridCol w="1198562"/>
              </a:tblGrid>
              <a:tr h="61894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Роды на дому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106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принято врачами и средним медицинским персоналом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Роды без последующей госпитализации родильниц (из стр. 1) 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2693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Закончили беременность на дому  в сроки 22-27 недель (из стр.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детей, родившихся на дому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умерло в первые 0-168 часов жизни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3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Родилось детей без последующей госпитализации родильниц:                       живыми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умерло в первые 0-168 часов жизни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мертвыми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9730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вакцинировано против туберкулеза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969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9700" name="Rectangle 14"/>
          <p:cNvSpPr>
            <a:spLocks noChangeArrowheads="1"/>
          </p:cNvSpPr>
          <p:nvPr/>
        </p:nvSpPr>
        <p:spPr bwMode="auto">
          <a:xfrm>
            <a:off x="1400177" y="238716"/>
            <a:ext cx="632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Родовспоможение на дому</a:t>
            </a:r>
            <a:endParaRPr lang="ru-RU" altLang="ru-RU" sz="2400" dirty="0">
              <a:latin typeface="+mn-lt"/>
            </a:endParaRPr>
          </a:p>
        </p:txBody>
      </p:sp>
      <p:sp>
        <p:nvSpPr>
          <p:cNvPr id="29755" name="Rectangle 214"/>
          <p:cNvSpPr>
            <a:spLocks noChangeArrowheads="1"/>
          </p:cNvSpPr>
          <p:nvPr/>
        </p:nvSpPr>
        <p:spPr bwMode="auto">
          <a:xfrm>
            <a:off x="5364088" y="5576670"/>
            <a:ext cx="3445768" cy="864096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Строку 10 заполняют медицинские организации, вакцинирующие детей, родившихся на дому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schemeClr val="tx1"/>
                </a:solidFill>
              </a:rPr>
              <a:t>108</a:t>
            </a:fld>
            <a:endParaRPr lang="ru-RU">
              <a:solidFill>
                <a:schemeClr val="tx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5661248"/>
            <a:ext cx="4032448" cy="9233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ru-RU" dirty="0" smtClean="0"/>
              <a:t>Предоставляется список родов на дому с указанием причины, подписанный акушером-гинекологом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6051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>
            <a:off x="152400" y="228601"/>
            <a:ext cx="8839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  <a:cs typeface="Times New Roman" pitchFamily="18" charset="0"/>
              </a:rPr>
              <a:t>Таблица 2510 «Профилактические осмотры и диспансеризация, проведенные медицинской организацией</a:t>
            </a:r>
            <a:r>
              <a:rPr lang="ru-RU" altLang="ru-RU" sz="1800" b="1" dirty="0" smtClean="0">
                <a:latin typeface="+mn-lt"/>
                <a:cs typeface="Times New Roman" pitchFamily="18" charset="0"/>
              </a:rPr>
              <a:t>»*</a:t>
            </a:r>
            <a:endParaRPr lang="ru-RU" altLang="ru-RU" sz="1800" b="1" dirty="0">
              <a:latin typeface="+mn-lt"/>
              <a:cs typeface="Times New Roman" pitchFamily="18" charset="0"/>
            </a:endParaRPr>
          </a:p>
        </p:txBody>
      </p:sp>
      <p:graphicFrame>
        <p:nvGraphicFramePr>
          <p:cNvPr id="211972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692670"/>
              </p:ext>
            </p:extLst>
          </p:nvPr>
        </p:nvGraphicFramePr>
        <p:xfrm>
          <a:off x="228602" y="990602"/>
          <a:ext cx="8610601" cy="4765383"/>
        </p:xfrm>
        <a:graphic>
          <a:graphicData uri="http://schemas.openxmlformats.org/drawingml/2006/table">
            <a:tbl>
              <a:tblPr/>
              <a:tblGrid>
                <a:gridCol w="2355233"/>
                <a:gridCol w="635588"/>
                <a:gridCol w="712912"/>
                <a:gridCol w="712911"/>
                <a:gridCol w="711364"/>
                <a:gridCol w="810337"/>
                <a:gridCol w="456202"/>
                <a:gridCol w="355682"/>
                <a:gridCol w="355682"/>
                <a:gridCol w="397436"/>
                <a:gridCol w="355682"/>
                <a:gridCol w="375786"/>
                <a:gridCol w="375786"/>
              </a:tblGrid>
              <a:tr h="39826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Контингенты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Подлежало осмотрам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осмотренных (гр. 5):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определены группы здоровья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23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IV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23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8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389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Дети в возрасте 0-14 лет включительно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из них: дети до 1 года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352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Дети в возрасте 15-17 лет включительно 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23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детей 15-17 лет (стр.3) - юношей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Школьники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4936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Контингенты взрослого населения (18 лет и старше) - всего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49369">
                <a:tc>
                  <a:txBody>
                    <a:bodyPr/>
                    <a:lstStyle/>
                    <a:p>
                      <a:pPr marL="179388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старше трудоспособного возраста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34873">
                <a:tc>
                  <a:txBody>
                    <a:bodyPr/>
                    <a:lstStyle/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диспансеризация определенных  групп взрослого населения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9144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старше трудоспособного возраста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1327">
                <a:tc>
                  <a:txBody>
                    <a:bodyPr/>
                    <a:lstStyle/>
                    <a:p>
                      <a:pPr marL="0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(сумма строк 1, 3, 6) 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924636" y="5934879"/>
            <a:ext cx="3987552" cy="776198"/>
          </a:xfrm>
          <a:prstGeom prst="rect">
            <a:avLst/>
          </a:prstGeom>
          <a:solidFill>
            <a:schemeClr val="bg2">
              <a:lumMod val="75000"/>
              <a:alpha val="80000"/>
            </a:schemeClr>
          </a:solidFill>
          <a:ln w="2540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b="1" dirty="0">
                <a:solidFill>
                  <a:srgbClr val="FF0000"/>
                </a:solidFill>
                <a:cs typeface="Times New Roman" pitchFamily="18" charset="0"/>
              </a:rPr>
              <a:t>ВНИМАНИЕ!</a:t>
            </a:r>
          </a:p>
          <a:p>
            <a:pPr algn="ctr">
              <a:defRPr/>
            </a:pPr>
            <a:r>
              <a:rPr lang="ru-RU" b="1" dirty="0">
                <a:cs typeface="Times New Roman" pitchFamily="18" charset="0"/>
              </a:rPr>
              <a:t>Проверить арифметику!!!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5004048" y="5934879"/>
            <a:ext cx="4026988" cy="776198"/>
          </a:xfrm>
          <a:prstGeom prst="rect">
            <a:avLst/>
          </a:prstGeom>
          <a:solidFill>
            <a:srgbClr val="FFFF00"/>
          </a:solidFill>
          <a:ln w="2540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b="1" dirty="0" smtClean="0">
                <a:cs typeface="Times New Roman" pitchFamily="18" charset="0"/>
              </a:rPr>
              <a:t>* - включая сведения таблицы 2516</a:t>
            </a:r>
            <a:endParaRPr lang="ru-RU" b="1" dirty="0"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148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6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b="1" i="1"/>
          </a:p>
        </p:txBody>
      </p:sp>
      <p:sp>
        <p:nvSpPr>
          <p:cNvPr id="349191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49192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49193" name="Rectangle 9"/>
          <p:cNvSpPr>
            <a:spLocks noChangeArrowheads="1"/>
          </p:cNvSpPr>
          <p:nvPr/>
        </p:nvSpPr>
        <p:spPr bwMode="auto">
          <a:xfrm>
            <a:off x="611188" y="836613"/>
            <a:ext cx="8208962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/>
          </a:p>
          <a:p>
            <a:endParaRPr lang="ru-RU" sz="1600" b="1"/>
          </a:p>
        </p:txBody>
      </p:sp>
      <p:sp>
        <p:nvSpPr>
          <p:cNvPr id="349539" name="Rectangle 355"/>
          <p:cNvSpPr>
            <a:spLocks noChangeArrowheads="1"/>
          </p:cNvSpPr>
          <p:nvPr/>
        </p:nvSpPr>
        <p:spPr bwMode="auto">
          <a:xfrm>
            <a:off x="684213" y="908720"/>
            <a:ext cx="4823891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b="1" dirty="0"/>
              <a:t>В таблицу </a:t>
            </a:r>
            <a:r>
              <a:rPr lang="ru-RU" b="1" dirty="0" smtClean="0"/>
              <a:t>1003  </a:t>
            </a:r>
            <a:r>
              <a:rPr lang="ru-RU" b="1" dirty="0"/>
              <a:t>добавлены </a:t>
            </a:r>
            <a:r>
              <a:rPr lang="ru-RU" b="1" dirty="0" smtClean="0"/>
              <a:t>строка и графы:</a:t>
            </a:r>
            <a:endParaRPr lang="ru-RU" b="1" dirty="0"/>
          </a:p>
          <a:p>
            <a:endParaRPr lang="ru-RU" b="1" dirty="0"/>
          </a:p>
        </p:txBody>
      </p:sp>
      <p:graphicFrame>
        <p:nvGraphicFramePr>
          <p:cNvPr id="14" name="Таблиц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836634"/>
              </p:ext>
            </p:extLst>
          </p:nvPr>
        </p:nvGraphicFramePr>
        <p:xfrm>
          <a:off x="755228" y="2302669"/>
          <a:ext cx="7920881" cy="3200400"/>
        </p:xfrm>
        <a:graphic>
          <a:graphicData uri="http://schemas.openxmlformats.org/drawingml/2006/table">
            <a:tbl>
              <a:tblPr/>
              <a:tblGrid>
                <a:gridCol w="2952329"/>
                <a:gridCol w="864096"/>
                <a:gridCol w="1728192"/>
                <a:gridCol w="1368152"/>
                <a:gridCol w="1008112"/>
              </a:tblGrid>
              <a:tr h="39318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b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Наличие подразделений </a:t>
                      </a:r>
                      <a:b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(нет – 0, есть - 1)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подразделений</a:t>
                      </a: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выездов</a:t>
                      </a: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310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Амбулатории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Стоматологические кабинеты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Флюорографические установки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Клинико-диагностические лаборатории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Врачебные бригады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Фельдшерские пункты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Маммографические установки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Мобильные медицинские бригады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Мобильные медицинские комплексы</a:t>
                      </a: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77857" name="Rectangle 1"/>
          <p:cNvSpPr>
            <a:spLocks noChangeArrowheads="1"/>
          </p:cNvSpPr>
          <p:nvPr/>
        </p:nvSpPr>
        <p:spPr bwMode="auto">
          <a:xfrm>
            <a:off x="611559" y="1364379"/>
            <a:ext cx="8137153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970213" algn="l"/>
              </a:tabLst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                  Передвижные подразделения</a:t>
            </a: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97021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(1003)                                                                                                              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единица 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</a:t>
            </a:fld>
            <a:endParaRPr lang="ru-RU"/>
          </a:p>
        </p:txBody>
      </p:sp>
      <p:sp>
        <p:nvSpPr>
          <p:cNvPr id="15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46282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/>
          <a:srcRect l="18750" t="20625" r="16797" b="10000"/>
          <a:stretch>
            <a:fillRect/>
          </a:stretch>
        </p:blipFill>
        <p:spPr bwMode="auto">
          <a:xfrm>
            <a:off x="0" y="0"/>
            <a:ext cx="7858180" cy="528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3" cstate="print"/>
          <a:srcRect l="18359" t="49062" r="16015" b="24688"/>
          <a:stretch>
            <a:fillRect/>
          </a:stretch>
        </p:blipFill>
        <p:spPr bwMode="auto">
          <a:xfrm>
            <a:off x="214282" y="4500570"/>
            <a:ext cx="8001056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6" name="Прямая со стрелкой 5"/>
          <p:cNvCxnSpPr/>
          <p:nvPr/>
        </p:nvCxnSpPr>
        <p:spPr>
          <a:xfrm flipV="1">
            <a:off x="3714744" y="4071942"/>
            <a:ext cx="2928958" cy="1571636"/>
          </a:xfrm>
          <a:prstGeom prst="straightConnector1">
            <a:avLst/>
          </a:prstGeom>
          <a:ln w="381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614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63563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2513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0411" name="Group 491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701624678"/>
              </p:ext>
            </p:extLst>
          </p:nvPr>
        </p:nvGraphicFramePr>
        <p:xfrm>
          <a:off x="0" y="884238"/>
          <a:ext cx="9118601" cy="5913221"/>
        </p:xfrm>
        <a:graphic>
          <a:graphicData uri="http://schemas.openxmlformats.org/drawingml/2006/table">
            <a:tbl>
              <a:tblPr/>
              <a:tblGrid>
                <a:gridCol w="3251200">
                  <a:extLst>
                    <a:ext uri="{9D8B030D-6E8A-4147-A177-3AD203B41FA5}"/>
                  </a:extLst>
                </a:gridCol>
                <a:gridCol w="433715">
                  <a:extLst>
                    <a:ext uri="{9D8B030D-6E8A-4147-A177-3AD203B41FA5}"/>
                  </a:extLst>
                </a:gridCol>
                <a:gridCol w="749474">
                  <a:extLst>
                    <a:ext uri="{9D8B030D-6E8A-4147-A177-3AD203B41FA5}"/>
                  </a:extLst>
                </a:gridCol>
                <a:gridCol w="811931">
                  <a:extLst>
                    <a:ext uri="{9D8B030D-6E8A-4147-A177-3AD203B41FA5}"/>
                  </a:extLst>
                </a:gridCol>
                <a:gridCol w="704862"/>
                <a:gridCol w="1122719">
                  <a:extLst>
                    <a:ext uri="{9D8B030D-6E8A-4147-A177-3AD203B41FA5}"/>
                  </a:extLst>
                </a:gridCol>
                <a:gridCol w="1291424">
                  <a:extLst>
                    <a:ext uri="{9D8B030D-6E8A-4147-A177-3AD203B41FA5}"/>
                  </a:extLst>
                </a:gridCol>
                <a:gridCol w="753276"/>
              </a:tblGrid>
              <a:tr h="304769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3 – гр. 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Выявлен туберкулез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28"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5 – гр. 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 пациентов, всего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детей:  1- 7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8 - 14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15-17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22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осмотренных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(стр.1)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обследовано:</a:t>
                      </a:r>
                    </a:p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флюорографически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бактериоскопически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57916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осмотренных детей (стр.1.1 + 1.2 + 1.3)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проведены: 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854677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бактерий с 2 туберкулиновыми единицами очищенного туберкулина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640073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туберкулезного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рекомбинантного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193">
                <a:tc>
                  <a:txBody>
                    <a:bodyPr/>
                    <a:lstStyle/>
                    <a:p>
                      <a:pPr marL="457200" marR="0" lvl="2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рентгенологическое (флюорографическое) исследование органов грудной клетки</a:t>
                      </a:r>
                      <a:endParaRPr lang="ru-RU" sz="1800" b="0" dirty="0">
                        <a:solidFill>
                          <a:schemeClr val="tx1"/>
                        </a:solidFill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6627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10405" name="Rectangle 485"/>
          <p:cNvSpPr>
            <a:spLocks noChangeArrowheads="1"/>
          </p:cNvSpPr>
          <p:nvPr/>
        </p:nvSpPr>
        <p:spPr bwMode="auto">
          <a:xfrm>
            <a:off x="4800600" y="3657600"/>
            <a:ext cx="3581400" cy="1240363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Строка 1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b="1" dirty="0">
                <a:cs typeface="Arial" panose="020B0604020202020204" pitchFamily="34" charset="0"/>
              </a:rPr>
              <a:t>больше (равна)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сумме строк 2 + 3</a:t>
            </a:r>
          </a:p>
        </p:txBody>
      </p:sp>
      <p:sp>
        <p:nvSpPr>
          <p:cNvPr id="9" name="Rectangle 485"/>
          <p:cNvSpPr>
            <a:spLocks noChangeArrowheads="1"/>
          </p:cNvSpPr>
          <p:nvPr/>
        </p:nvSpPr>
        <p:spPr bwMode="auto">
          <a:xfrm>
            <a:off x="4800600" y="5029200"/>
            <a:ext cx="3581400" cy="168336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Сумма строк 1.1 + 1.2 + 1.3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b="1" dirty="0">
                <a:cs typeface="Arial" panose="020B0604020202020204" pitchFamily="34" charset="0"/>
              </a:rPr>
              <a:t>равна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сумме строк 4 + 5 + 6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разницу - пояснить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>
            <a:off x="4499992" y="65017"/>
            <a:ext cx="4577444" cy="75030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anchor="ctr"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ВНИМАНИЕ! МЕЖФОРМЕННЫЙ КОНТРОЛЬ</a:t>
            </a:r>
          </a:p>
          <a:p>
            <a:pPr algn="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с </a:t>
            </a:r>
            <a:r>
              <a:rPr lang="ru-RU" altLang="ru-RU" sz="1800" b="1" dirty="0" smtClean="0">
                <a:solidFill>
                  <a:srgbClr val="C00000"/>
                </a:solidFill>
                <a:latin typeface="+mn-lt"/>
              </a:rPr>
              <a:t>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Формой  №33</a:t>
            </a:r>
          </a:p>
        </p:txBody>
      </p:sp>
      <p:sp>
        <p:nvSpPr>
          <p:cNvPr id="13" name="Rectangle 485"/>
          <p:cNvSpPr>
            <a:spLocks noChangeArrowheads="1"/>
          </p:cNvSpPr>
          <p:nvPr/>
        </p:nvSpPr>
        <p:spPr bwMode="auto">
          <a:xfrm>
            <a:off x="25400" y="1109663"/>
            <a:ext cx="4572000" cy="762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Сведения включаются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только 1 раз в году по основному методу</a:t>
            </a:r>
          </a:p>
        </p:txBody>
      </p:sp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25400" y="0"/>
            <a:ext cx="3970536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Целевые осмотры на туберкулез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5863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77813" y="128677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260063" y="563563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2513 </a:t>
            </a:r>
            <a:endParaRPr lang="ru-RU" altLang="ru-RU" sz="2000" dirty="0" smtClean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26627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graphicFrame>
        <p:nvGraphicFramePr>
          <p:cNvPr id="210411" name="Group 491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20397530"/>
              </p:ext>
            </p:extLst>
          </p:nvPr>
        </p:nvGraphicFramePr>
        <p:xfrm>
          <a:off x="12702" y="884213"/>
          <a:ext cx="9118601" cy="5913221"/>
        </p:xfrm>
        <a:graphic>
          <a:graphicData uri="http://schemas.openxmlformats.org/drawingml/2006/table">
            <a:tbl>
              <a:tblPr/>
              <a:tblGrid>
                <a:gridCol w="3251200">
                  <a:extLst>
                    <a:ext uri="{9D8B030D-6E8A-4147-A177-3AD203B41FA5}"/>
                  </a:extLst>
                </a:gridCol>
                <a:gridCol w="433715">
                  <a:extLst>
                    <a:ext uri="{9D8B030D-6E8A-4147-A177-3AD203B41FA5}"/>
                  </a:extLst>
                </a:gridCol>
                <a:gridCol w="749474">
                  <a:extLst>
                    <a:ext uri="{9D8B030D-6E8A-4147-A177-3AD203B41FA5}"/>
                  </a:extLst>
                </a:gridCol>
                <a:gridCol w="811931">
                  <a:extLst>
                    <a:ext uri="{9D8B030D-6E8A-4147-A177-3AD203B41FA5}"/>
                  </a:extLst>
                </a:gridCol>
                <a:gridCol w="704862"/>
                <a:gridCol w="1122719">
                  <a:extLst>
                    <a:ext uri="{9D8B030D-6E8A-4147-A177-3AD203B41FA5}"/>
                  </a:extLst>
                </a:gridCol>
                <a:gridCol w="1291424">
                  <a:extLst>
                    <a:ext uri="{9D8B030D-6E8A-4147-A177-3AD203B41FA5}"/>
                  </a:extLst>
                </a:gridCol>
                <a:gridCol w="753276"/>
              </a:tblGrid>
              <a:tr h="304769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3 – гр. 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Выявлен туберкулез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28"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5 – гр. 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 пациентов, всего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детей:  1- 7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8 - 14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15-17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22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осмотренных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(стр.1)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обследовано:</a:t>
                      </a:r>
                    </a:p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флюорографически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бактериоскопически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57916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осмотренных детей (стр.1.1 + 1.2 + 1.3)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проведены: 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854677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бактерий с 2 туберкулиновыми единицами очищенного туберкулина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640073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туберкулезного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рекомбинантного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193">
                <a:tc>
                  <a:txBody>
                    <a:bodyPr/>
                    <a:lstStyle/>
                    <a:p>
                      <a:pPr marL="457200" marR="0" lvl="2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рентгенологическое (флюорографическое) исследование органов грудной клетки</a:t>
                      </a:r>
                      <a:endParaRPr lang="ru-RU" sz="1800" b="0" dirty="0">
                        <a:solidFill>
                          <a:schemeClr val="tx1"/>
                        </a:solidFill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10405" name="Rectangle 485"/>
          <p:cNvSpPr>
            <a:spLocks noChangeArrowheads="1"/>
          </p:cNvSpPr>
          <p:nvPr/>
        </p:nvSpPr>
        <p:spPr bwMode="auto">
          <a:xfrm>
            <a:off x="4800600" y="3657600"/>
            <a:ext cx="3581400" cy="1067543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Строка 1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b="1" dirty="0">
                <a:solidFill>
                  <a:prstClr val="black"/>
                </a:solidFill>
                <a:cs typeface="Arial" panose="020B0604020202020204" pitchFamily="34" charset="0"/>
              </a:rPr>
              <a:t>больше (равна)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сумме строк 2 + 3</a:t>
            </a:r>
          </a:p>
        </p:txBody>
      </p:sp>
      <p:sp>
        <p:nvSpPr>
          <p:cNvPr id="9" name="Rectangle 485"/>
          <p:cNvSpPr>
            <a:spLocks noChangeArrowheads="1"/>
          </p:cNvSpPr>
          <p:nvPr/>
        </p:nvSpPr>
        <p:spPr bwMode="auto">
          <a:xfrm>
            <a:off x="4800600" y="5029201"/>
            <a:ext cx="3581400" cy="1352128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Сумма строк 1.1 + 1.2 + 1.3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b="1" dirty="0">
                <a:solidFill>
                  <a:prstClr val="black"/>
                </a:solidFill>
                <a:cs typeface="Arial" panose="020B0604020202020204" pitchFamily="34" charset="0"/>
              </a:rPr>
              <a:t>равна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сумме строк 4 + 5 + 6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разницу - пояснить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>
            <a:off x="3851920" y="65017"/>
            <a:ext cx="5322924" cy="75030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anchor="ctr"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ВНИМАНИЕ! МЕЖФОРМЕННЫЙ КОНТРОЛЬ</a:t>
            </a:r>
          </a:p>
          <a:p>
            <a:pPr algn="r"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Times New Roman" pitchFamily="18" charset="0"/>
              </a:rPr>
              <a:t>с </a:t>
            </a: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Формой  №33</a:t>
            </a:r>
          </a:p>
        </p:txBody>
      </p:sp>
      <p:sp>
        <p:nvSpPr>
          <p:cNvPr id="13" name="Rectangle 485"/>
          <p:cNvSpPr>
            <a:spLocks noChangeArrowheads="1"/>
          </p:cNvSpPr>
          <p:nvPr/>
        </p:nvSpPr>
        <p:spPr bwMode="auto">
          <a:xfrm>
            <a:off x="25400" y="1109663"/>
            <a:ext cx="4572000" cy="762000"/>
          </a:xfrm>
          <a:prstGeom prst="rect">
            <a:avLst/>
          </a:prstGeom>
          <a:solidFill>
            <a:srgbClr val="36F709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Сведения включаются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rgbClr val="EEECE1"/>
              </a:buClr>
              <a:buSzPct val="75000"/>
              <a:buFont typeface="Wingdings" pitchFamily="2" charset="2"/>
              <a:buNone/>
              <a:defRPr/>
            </a:pPr>
            <a:r>
              <a:rPr lang="ru-RU" dirty="0">
                <a:solidFill>
                  <a:prstClr val="black"/>
                </a:solidFill>
                <a:cs typeface="Arial" panose="020B0604020202020204" pitchFamily="34" charset="0"/>
              </a:rPr>
              <a:t>только 1 раз в году по основному методу</a:t>
            </a:r>
          </a:p>
        </p:txBody>
      </p:sp>
      <p:sp>
        <p:nvSpPr>
          <p:cNvPr id="11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211510" y="1314"/>
            <a:ext cx="367032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prstClr val="white"/>
                </a:solidFill>
                <a:latin typeface="Times New Roman" pitchFamily="18" charset="0"/>
              </a:rPr>
              <a:t>Целевые осмотры на туберкулез</a:t>
            </a:r>
            <a:r>
              <a:rPr lang="ru-RU" altLang="ru-RU" sz="1800" dirty="0">
                <a:solidFill>
                  <a:prstClr val="white"/>
                </a:solidFill>
                <a:latin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94352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277813" y="128677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61"/>
          <a:stretch/>
        </p:blipFill>
        <p:spPr bwMode="auto">
          <a:xfrm>
            <a:off x="34643" y="519202"/>
            <a:ext cx="9142292" cy="2871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43" y="4365104"/>
            <a:ext cx="9073008" cy="1847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Кольцо 3"/>
          <p:cNvSpPr/>
          <p:nvPr/>
        </p:nvSpPr>
        <p:spPr>
          <a:xfrm>
            <a:off x="7380312" y="2060848"/>
            <a:ext cx="1584176" cy="1080120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3851920" y="38708"/>
            <a:ext cx="5184576" cy="720080"/>
          </a:xfrm>
          <a:prstGeom prst="rect">
            <a:avLst/>
          </a:prstGeom>
          <a:solidFill>
            <a:srgbClr val="36F70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prstClr val="black"/>
                </a:solidFill>
              </a:rPr>
              <a:t>Сопоставить данные с формой 33</a:t>
            </a:r>
            <a:endParaRPr lang="ru-RU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3731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520" y="647773"/>
            <a:ext cx="1760984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2514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1447" name="Group 50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113779830"/>
              </p:ext>
            </p:extLst>
          </p:nvPr>
        </p:nvGraphicFramePr>
        <p:xfrm>
          <a:off x="251520" y="1052736"/>
          <a:ext cx="8763000" cy="4985894"/>
        </p:xfrm>
        <a:graphic>
          <a:graphicData uri="http://schemas.openxmlformats.org/drawingml/2006/table">
            <a:tbl>
              <a:tblPr/>
              <a:tblGrid>
                <a:gridCol w="4398963"/>
                <a:gridCol w="547687"/>
                <a:gridCol w="920750"/>
                <a:gridCol w="990600"/>
                <a:gridCol w="914400"/>
                <a:gridCol w="990600"/>
              </a:tblGrid>
              <a:tr h="749808"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ru-RU" sz="3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направлено в онкологические учреждения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98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мужчины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женщины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мужчины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женщины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 с целью выявления онкологической патологии, 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стр.1:  в смотровых кабинетах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женских консультациях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 осмотрено: при реализации скрининговых программ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572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 диспансеризации (профилактических осмотрах) отдельных контингентов населения (кроме пациентов с хроническими заболеваниями)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 диспансеризации пациентов с хроническими заболеваниями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стр.1: направлено: на цитологическое исследование 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гистологическое исследование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379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1771717" y="145778"/>
            <a:ext cx="6248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Целевые осмотры на </a:t>
            </a:r>
            <a:r>
              <a:rPr lang="ru-RU" altLang="ru-RU" sz="2400" b="1" dirty="0" err="1">
                <a:latin typeface="+mn-lt"/>
              </a:rPr>
              <a:t>онкопатологию</a:t>
            </a:r>
            <a:r>
              <a:rPr lang="ru-RU" altLang="ru-RU" sz="2400" dirty="0">
                <a:latin typeface="+mn-lt"/>
              </a:rPr>
              <a:t> </a:t>
            </a:r>
          </a:p>
        </p:txBody>
      </p:sp>
      <p:sp>
        <p:nvSpPr>
          <p:cNvPr id="211448" name="Rectangle 504"/>
          <p:cNvSpPr>
            <a:spLocks noChangeArrowheads="1"/>
          </p:cNvSpPr>
          <p:nvPr/>
        </p:nvSpPr>
        <p:spPr bwMode="auto">
          <a:xfrm>
            <a:off x="5334000" y="3124200"/>
            <a:ext cx="3581400" cy="14478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В данной таблице, указываются </a:t>
            </a:r>
            <a:r>
              <a:rPr lang="ru-RU" sz="1600" b="1" dirty="0">
                <a:solidFill>
                  <a:srgbClr val="C00000"/>
                </a:solidFill>
                <a:cs typeface="Arial" pitchFamily="34" charset="0"/>
              </a:rPr>
              <a:t>только</a:t>
            </a:r>
            <a:r>
              <a:rPr lang="ru-RU" sz="1600" b="1" dirty="0">
                <a:cs typeface="Arial" pitchFamily="34" charset="0"/>
              </a:rPr>
              <a:t> целевые осмотры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Строка 1 может быть больше суммы строк 2+3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0346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9512" y="931641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251</a:t>
            </a:r>
            <a:r>
              <a:rPr lang="en-US" altLang="ru-RU" sz="2000" b="1" dirty="0" smtClean="0">
                <a:latin typeface="+mn-lt"/>
              </a:rPr>
              <a:t>6</a:t>
            </a:r>
            <a:r>
              <a:rPr lang="ru-RU" altLang="ru-RU" sz="2000" b="1" dirty="0" smtClean="0">
                <a:latin typeface="+mn-lt"/>
              </a:rPr>
              <a:t>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1447" name="Group 50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634203687"/>
              </p:ext>
            </p:extLst>
          </p:nvPr>
        </p:nvGraphicFramePr>
        <p:xfrm>
          <a:off x="196200" y="1340768"/>
          <a:ext cx="8766176" cy="4834509"/>
        </p:xfrm>
        <a:graphic>
          <a:graphicData uri="http://schemas.openxmlformats.org/drawingml/2006/table">
            <a:tbl>
              <a:tblPr/>
              <a:tblGrid>
                <a:gridCol w="2133755">
                  <a:extLst>
                    <a:ext uri="{9D8B030D-6E8A-4147-A177-3AD203B41FA5}"/>
                  </a:extLst>
                </a:gridCol>
                <a:gridCol w="609644">
                  <a:extLst>
                    <a:ext uri="{9D8B030D-6E8A-4147-A177-3AD203B41FA5}"/>
                  </a:extLst>
                </a:gridCol>
                <a:gridCol w="838001">
                  <a:extLst>
                    <a:ext uri="{9D8B030D-6E8A-4147-A177-3AD203B41FA5}"/>
                  </a:extLst>
                </a:gridCol>
                <a:gridCol w="914726">
                  <a:extLst>
                    <a:ext uri="{9D8B030D-6E8A-4147-A177-3AD203B41FA5}"/>
                  </a:extLst>
                </a:gridCol>
                <a:gridCol w="838261">
                  <a:extLst>
                    <a:ext uri="{9D8B030D-6E8A-4147-A177-3AD203B41FA5}"/>
                  </a:extLst>
                </a:gridCol>
                <a:gridCol w="914466">
                  <a:extLst>
                    <a:ext uri="{9D8B030D-6E8A-4147-A177-3AD203B41FA5}"/>
                  </a:extLst>
                </a:gridCol>
                <a:gridCol w="838261">
                  <a:extLst>
                    <a:ext uri="{9D8B030D-6E8A-4147-A177-3AD203B41FA5}"/>
                  </a:extLst>
                </a:gridCol>
                <a:gridCol w="878904">
                  <a:extLst>
                    <a:ext uri="{9D8B030D-6E8A-4147-A177-3AD203B41FA5}"/>
                  </a:extLst>
                </a:gridCol>
                <a:gridCol w="800158">
                  <a:extLst>
                    <a:ext uri="{9D8B030D-6E8A-4147-A177-3AD203B41FA5}"/>
                  </a:extLst>
                </a:gridCol>
              </a:tblGrid>
              <a:tr h="210339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</a:t>
                      </a:r>
                    </a:p>
                  </a:txBody>
                  <a:tcPr marL="91447" marR="91447"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Подлежало осмотрам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Осмотрено</a:t>
                      </a: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Выявлено подозрений на профессиональное заболевание</a:t>
                      </a: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 имели медицинских противопоказаний к работе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Имели временные/ постоянные медицинские</a:t>
                      </a:r>
                      <a:r>
                        <a:rPr lang="ru-RU" sz="10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противопоказания к работе</a:t>
                      </a:r>
                    </a:p>
                    <a:p>
                      <a:pPr algn="ctr"/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Нуждаются в дополнительном обследовании в центре профпатологии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Нуждаются в амбулаторном/ стационарном обследовании и лечении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1090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endParaRPr kumimoji="0" lang="ru-RU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1822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1188732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работники, занятые на тяжелой работе и на работах с вредными и (или) опасными условиями труда - 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3036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декретированные контингенты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867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222054" y="116632"/>
            <a:ext cx="8763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Обязательные предварительные и периодические осмотры, проведенные медицинской организацией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из таблицы 2510 </a:t>
            </a:r>
            <a:r>
              <a:rPr lang="ru-RU" altLang="ru-RU" sz="1800" dirty="0">
                <a:latin typeface="+mn-lt"/>
              </a:rPr>
              <a:t> </a:t>
            </a:r>
          </a:p>
        </p:txBody>
      </p:sp>
      <p:sp>
        <p:nvSpPr>
          <p:cNvPr id="211448" name="Rectangle 504"/>
          <p:cNvSpPr>
            <a:spLocks noChangeArrowheads="1"/>
          </p:cNvSpPr>
          <p:nvPr/>
        </p:nvSpPr>
        <p:spPr bwMode="auto">
          <a:xfrm>
            <a:off x="5337955" y="4005064"/>
            <a:ext cx="3581400" cy="108012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 smtClean="0">
                <a:cs typeface="Arial" panose="020B0604020202020204" pitchFamily="34" charset="0"/>
              </a:rPr>
              <a:t>Строка </a:t>
            </a:r>
            <a:r>
              <a:rPr lang="ru-RU" sz="1600" b="1" dirty="0">
                <a:cs typeface="Arial" panose="020B0604020202020204" pitchFamily="34" charset="0"/>
              </a:rPr>
              <a:t>1 может быть больше суммы строк </a:t>
            </a:r>
            <a:r>
              <a:rPr lang="ru-RU" sz="1600" b="1" dirty="0" smtClean="0">
                <a:cs typeface="Arial" panose="020B0604020202020204" pitchFamily="34" charset="0"/>
              </a:rPr>
              <a:t>2+3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 smtClean="0">
                <a:cs typeface="Arial" panose="020B0604020202020204" pitchFamily="34" charset="0"/>
              </a:rPr>
              <a:t>Разницу - пояснить</a:t>
            </a:r>
            <a:endParaRPr lang="ru-RU" sz="1600" b="1" dirty="0">
              <a:cs typeface="Arial" panose="020B0604020202020204" pitchFamily="34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47789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6072" y="1522884"/>
            <a:ext cx="1905000" cy="3048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2610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4185" name="Group 169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384215581"/>
              </p:ext>
            </p:extLst>
          </p:nvPr>
        </p:nvGraphicFramePr>
        <p:xfrm>
          <a:off x="286072" y="2283296"/>
          <a:ext cx="8534400" cy="2163890"/>
        </p:xfrm>
        <a:graphic>
          <a:graphicData uri="http://schemas.openxmlformats.org/drawingml/2006/table">
            <a:tbl>
              <a:tblPr/>
              <a:tblGrid>
                <a:gridCol w="7289800"/>
                <a:gridCol w="1244600"/>
              </a:tblGrid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Состоит инвалидов на учете в медицинской организации: детей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                              взрослых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082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них(из стр..2): лиц старше трудоспособного возраста (мужчин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60 лет и старше, женщин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55 лет и старше)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08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инвалидов, состоящих на учете в медицинской организации, имеют противопоказания для занятий физической культурой и спортом, всего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дети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5.____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4007172" y="2575396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844" name="Rectangle 4"/>
          <p:cNvSpPr>
            <a:spLocks noChangeArrowheads="1"/>
          </p:cNvSpPr>
          <p:nvPr/>
        </p:nvSpPr>
        <p:spPr bwMode="auto">
          <a:xfrm>
            <a:off x="539552" y="980728"/>
            <a:ext cx="8077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Состоит инвалидов на учете в медицинской организации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14186" name="Rectangle 170"/>
          <p:cNvSpPr>
            <a:spLocks noChangeArrowheads="1"/>
          </p:cNvSpPr>
          <p:nvPr/>
        </p:nvSpPr>
        <p:spPr bwMode="auto">
          <a:xfrm>
            <a:off x="743272" y="4721696"/>
            <a:ext cx="8001000" cy="6096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Численность инвалидов, состоящих на учете в медицинской организации, показываются по состоянию на конец отчетного года</a:t>
            </a:r>
          </a:p>
        </p:txBody>
      </p:sp>
      <p:sp>
        <p:nvSpPr>
          <p:cNvPr id="214187" name="Rectangle 171"/>
          <p:cNvSpPr>
            <a:spLocks noChangeArrowheads="1"/>
          </p:cNvSpPr>
          <p:nvPr/>
        </p:nvSpPr>
        <p:spPr bwMode="auto">
          <a:xfrm>
            <a:off x="743272" y="5483696"/>
            <a:ext cx="8001000" cy="6096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Численность детей-инвалидов, указанная в по строке 1 должна быть равна сведениям, указанным в ф. №19 «Сведения о детях-инвалидах»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4477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3"/>
          <p:cNvSpPr>
            <a:spLocks noChangeArrowheads="1"/>
          </p:cNvSpPr>
          <p:nvPr/>
        </p:nvSpPr>
        <p:spPr bwMode="auto">
          <a:xfrm>
            <a:off x="107504" y="1201429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2800 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7891" name="Rectangle 14"/>
          <p:cNvSpPr>
            <a:spLocks noChangeArrowheads="1"/>
          </p:cNvSpPr>
          <p:nvPr/>
        </p:nvSpPr>
        <p:spPr bwMode="auto">
          <a:xfrm>
            <a:off x="467544" y="747936"/>
            <a:ext cx="8077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Хирургическая работа медицинской организации в амбулаторных условиях и в условиях дневного стационара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graphicFrame>
        <p:nvGraphicFramePr>
          <p:cNvPr id="216355" name="Group 13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68113"/>
              </p:ext>
            </p:extLst>
          </p:nvPr>
        </p:nvGraphicFramePr>
        <p:xfrm>
          <a:off x="219077" y="1600477"/>
          <a:ext cx="8686800" cy="4852859"/>
        </p:xfrm>
        <a:graphic>
          <a:graphicData uri="http://schemas.openxmlformats.org/drawingml/2006/table">
            <a:tbl>
              <a:tblPr/>
              <a:tblGrid>
                <a:gridCol w="3006725"/>
                <a:gridCol w="501650"/>
                <a:gridCol w="639763"/>
                <a:gridCol w="728662"/>
                <a:gridCol w="1371600"/>
                <a:gridCol w="1336675"/>
                <a:gridCol w="1101725"/>
              </a:tblGrid>
              <a:tr h="280559"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операций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проведенных операций 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гр. 3:направлено материалов на морфологическое исследование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59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сельским жителям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помощь в амбулаторных условиях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дневном стационаре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операций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операции на органе зрения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микрохирургические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операций на органе зрения: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операции на сосудах, из них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артериях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10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венах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операции на органах брюшной полости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 операции 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16352" name="Rectangle 1312"/>
          <p:cNvSpPr>
            <a:spLocks noChangeArrowheads="1"/>
          </p:cNvSpPr>
          <p:nvPr/>
        </p:nvSpPr>
        <p:spPr bwMode="auto">
          <a:xfrm>
            <a:off x="3904614" y="3509239"/>
            <a:ext cx="5095877" cy="381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 dirty="0">
                <a:cs typeface="Arial" pitchFamily="34" charset="0"/>
              </a:rPr>
              <a:t>Графа 3 должна быть больше графы 4, графы 7</a:t>
            </a:r>
            <a:endParaRPr lang="ru-RU" sz="1600" b="1" u="sng" dirty="0">
              <a:cs typeface="Arial" pitchFamily="34" charset="0"/>
            </a:endParaRPr>
          </a:p>
        </p:txBody>
      </p:sp>
      <p:sp>
        <p:nvSpPr>
          <p:cNvPr id="216353" name="Rectangle 1313"/>
          <p:cNvSpPr>
            <a:spLocks noChangeArrowheads="1"/>
          </p:cNvSpPr>
          <p:nvPr/>
        </p:nvSpPr>
        <p:spPr bwMode="auto">
          <a:xfrm>
            <a:off x="3976052" y="4192369"/>
            <a:ext cx="4953000" cy="381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>
                <a:cs typeface="Arial" pitchFamily="34" charset="0"/>
              </a:rPr>
              <a:t>Графа 3 должна быть равна сумме граф 5+6</a:t>
            </a:r>
            <a:endParaRPr lang="ru-RU" sz="1600" b="1" u="sng">
              <a:cs typeface="Arial" pitchFamily="34" charset="0"/>
            </a:endParaRPr>
          </a:p>
        </p:txBody>
      </p:sp>
      <p:sp>
        <p:nvSpPr>
          <p:cNvPr id="216356" name="Rectangle 1316"/>
          <p:cNvSpPr>
            <a:spLocks noChangeArrowheads="1"/>
          </p:cNvSpPr>
          <p:nvPr/>
        </p:nvSpPr>
        <p:spPr bwMode="auto">
          <a:xfrm>
            <a:off x="3902636" y="5137249"/>
            <a:ext cx="5210944" cy="762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 dirty="0">
                <a:cs typeface="Arial" pitchFamily="34" charset="0"/>
              </a:rPr>
              <a:t>Строка 9 может быть больше суммы строк 10+11 за счет операций на лимфатических сосудах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2949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3"/>
          <p:cNvSpPr>
            <a:spLocks noChangeArrowheads="1"/>
          </p:cNvSpPr>
          <p:nvPr/>
        </p:nvSpPr>
        <p:spPr bwMode="auto">
          <a:xfrm>
            <a:off x="480544" y="1620416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2801 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8915" name="Rectangle 14"/>
          <p:cNvSpPr>
            <a:spLocks noChangeArrowheads="1"/>
          </p:cNvSpPr>
          <p:nvPr/>
        </p:nvSpPr>
        <p:spPr bwMode="auto">
          <a:xfrm>
            <a:off x="611560" y="862216"/>
            <a:ext cx="8077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Хирургическая работа медицинской организации в амбулаторных условиях и в условиях дневного стационара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256092"/>
              </p:ext>
            </p:extLst>
          </p:nvPr>
        </p:nvGraphicFramePr>
        <p:xfrm>
          <a:off x="457200" y="1989043"/>
          <a:ext cx="8305800" cy="2984500"/>
        </p:xfrm>
        <a:graphic>
          <a:graphicData uri="http://schemas.openxmlformats.org/drawingml/2006/table">
            <a:tbl>
              <a:tblPr/>
              <a:tblGrid>
                <a:gridCol w="5692775"/>
                <a:gridCol w="558800"/>
                <a:gridCol w="1027113"/>
                <a:gridCol w="1027112"/>
              </a:tblGrid>
              <a:tr h="5905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сельских жителей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968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Оперировано пациентов  (чел.)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666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дети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пациентов (стр.1) оперировано в дневном стационаре всего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666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(стр.3)  детей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3700">
                <a:tc>
                  <a:txBody>
                    <a:bodyPr/>
                    <a:lstStyle/>
                    <a:p>
                      <a:pPr marL="1730375" marR="0" lvl="0" indent="-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операций (табл.2800, стр.01, гр.3) выполнено с использованием аппаратуры, ед: эндоскопической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лазерной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криогенной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рентгеновской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Выполнено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гистероскопий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3378" name="Rectangle 1313"/>
          <p:cNvSpPr>
            <a:spLocks noChangeArrowheads="1"/>
          </p:cNvSpPr>
          <p:nvPr/>
        </p:nvSpPr>
        <p:spPr bwMode="auto">
          <a:xfrm>
            <a:off x="4183695" y="5517232"/>
            <a:ext cx="4248472" cy="720080"/>
          </a:xfrm>
          <a:prstGeom prst="wedgeRoundRectCallout">
            <a:avLst>
              <a:gd name="adj1" fmla="val -84290"/>
              <a:gd name="adj2" fmla="val -143190"/>
              <a:gd name="adj3" fmla="val 1666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marL="342900" indent="-342900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сверить с табл. </a:t>
            </a:r>
            <a:r>
              <a:rPr lang="ru-RU" sz="1600" b="1" dirty="0" smtClean="0">
                <a:solidFill>
                  <a:srgbClr val="C00000"/>
                </a:solidFill>
              </a:rPr>
              <a:t>5126</a:t>
            </a:r>
          </a:p>
          <a:p>
            <a:pPr marL="342900" indent="-342900" algn="ctr">
              <a:defRPr/>
            </a:pPr>
            <a:r>
              <a:rPr lang="ru-RU" sz="1600" b="1" dirty="0" smtClean="0">
                <a:solidFill>
                  <a:srgbClr val="C00000"/>
                </a:solidFill>
              </a:rPr>
              <a:t> проверить </a:t>
            </a:r>
            <a:r>
              <a:rPr lang="ru-RU" sz="1600" b="1" dirty="0">
                <a:solidFill>
                  <a:srgbClr val="C00000"/>
                </a:solidFill>
              </a:rPr>
              <a:t>наличие </a:t>
            </a:r>
            <a:r>
              <a:rPr lang="ru-RU" sz="1600" b="1" dirty="0" err="1">
                <a:solidFill>
                  <a:srgbClr val="C00000"/>
                </a:solidFill>
              </a:rPr>
              <a:t>гистероскопов</a:t>
            </a:r>
            <a:endParaRPr lang="ru-RU" sz="1600" b="1" u="sng" dirty="0">
              <a:solidFill>
                <a:srgbClr val="C00000"/>
              </a:solidFill>
            </a:endParaRPr>
          </a:p>
        </p:txBody>
      </p:sp>
      <p:sp>
        <p:nvSpPr>
          <p:cNvPr id="13379" name="Rectangle 1313"/>
          <p:cNvSpPr>
            <a:spLocks noChangeArrowheads="1"/>
          </p:cNvSpPr>
          <p:nvPr/>
        </p:nvSpPr>
        <p:spPr bwMode="auto">
          <a:xfrm>
            <a:off x="3733800" y="2827243"/>
            <a:ext cx="5148265" cy="731371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indent="15875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Количество оперативных вмешательств</a:t>
            </a:r>
          </a:p>
          <a:p>
            <a:pPr indent="15875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на 1 пациента</a:t>
            </a:r>
            <a:endParaRPr lang="ru-RU" sz="1600" b="1" u="sng" dirty="0">
              <a:solidFill>
                <a:srgbClr val="C00000"/>
              </a:solidFill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39813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5"/>
          <p:cNvSpPr>
            <a:spLocks noChangeArrowheads="1"/>
          </p:cNvSpPr>
          <p:nvPr/>
        </p:nvSpPr>
        <p:spPr bwMode="auto">
          <a:xfrm>
            <a:off x="539543" y="2204864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IV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ДЕЯТЕЛЬНОСТЬ</a:t>
            </a:r>
            <a:r>
              <a:rPr lang="en-US" altLang="ru-RU" b="1" dirty="0" smtClean="0">
                <a:solidFill>
                  <a:srgbClr val="404A34"/>
                </a:solidFill>
                <a:latin typeface="+mn-lt"/>
              </a:rPr>
              <a:t>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                   МЕДИЦИНСКОЙ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ОРГАНИЗАЦИИ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ПО ОКАЗАНИЮ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МЕДИЦИНСКОЙ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ПОМОЩИ В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СТАЦИОНАРНЫХ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УСЛОВИЯХ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119</a:t>
            </a:fld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539553" y="4955229"/>
            <a:ext cx="792088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solidFill>
                  <a:srgbClr val="C00000"/>
                </a:solidFill>
              </a:rPr>
              <a:t>Учет номенклатуры коечного фонда должен быть в соответствии с приказом от 17.05.2012 г. № </a:t>
            </a:r>
            <a:r>
              <a:rPr lang="ru-RU" sz="2000" b="1" dirty="0" err="1" smtClean="0">
                <a:solidFill>
                  <a:srgbClr val="C00000"/>
                </a:solidFill>
              </a:rPr>
              <a:t>555н</a:t>
            </a:r>
            <a:r>
              <a:rPr lang="ru-RU" sz="2000" b="1" dirty="0" smtClean="0">
                <a:solidFill>
                  <a:srgbClr val="C00000"/>
                </a:solidFill>
              </a:rPr>
              <a:t>, с изменениями на 16.12.2014 г.</a:t>
            </a:r>
          </a:p>
          <a:p>
            <a:r>
              <a:rPr lang="ru-RU" sz="2000" b="1" dirty="0" smtClean="0">
                <a:solidFill>
                  <a:srgbClr val="C00000"/>
                </a:solidFill>
              </a:rPr>
              <a:t>Учет производится только по профилям коек.</a:t>
            </a:r>
            <a:endParaRPr lang="ru-RU" sz="20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52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50215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0216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50217" name="Rectangle 9"/>
          <p:cNvSpPr>
            <a:spLocks noChangeArrowheads="1"/>
          </p:cNvSpPr>
          <p:nvPr/>
        </p:nvSpPr>
        <p:spPr bwMode="auto">
          <a:xfrm>
            <a:off x="503523" y="800106"/>
            <a:ext cx="3420406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1006</a:t>
            </a:r>
          </a:p>
          <a:p>
            <a:endParaRPr lang="ru-RU" sz="1600" b="1" dirty="0"/>
          </a:p>
        </p:txBody>
      </p:sp>
      <p:graphicFrame>
        <p:nvGraphicFramePr>
          <p:cNvPr id="96" name="Таблица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5340069"/>
              </p:ext>
            </p:extLst>
          </p:nvPr>
        </p:nvGraphicFramePr>
        <p:xfrm>
          <a:off x="693887" y="2089309"/>
          <a:ext cx="7776863" cy="3627120"/>
        </p:xfrm>
        <a:graphic>
          <a:graphicData uri="http://schemas.openxmlformats.org/drawingml/2006/table">
            <a:tbl>
              <a:tblPr/>
              <a:tblGrid>
                <a:gridCol w="6120679"/>
                <a:gridCol w="792088"/>
                <a:gridCol w="864096"/>
              </a:tblGrid>
              <a:tr h="2055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0277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Круглосуточные отделения для ИОВ,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УОВ и ВОВ,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ед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05555">
                <a:tc>
                  <a:txBody>
                    <a:bodyPr/>
                    <a:lstStyle/>
                    <a:p>
                      <a:pPr marL="252095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 них: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коек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пролечено пациентов,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проведено пациентами койко-дней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Дневные стационары для пациентов, больных психическими расстройствами, мест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в них лечилось пациентов,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Дневные стационары для пациентов, больных наркологическими заболеваниями, мест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в них лечилось пациентов, чел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Пансионаты для приезжающих пациентов, мест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Психиатрические отделения специализированного типа – всего,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ед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 в них коек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0800" name="Rectangle 592"/>
          <p:cNvSpPr>
            <a:spLocks noChangeArrowheads="1"/>
          </p:cNvSpPr>
          <p:nvPr/>
        </p:nvSpPr>
        <p:spPr bwMode="auto">
          <a:xfrm>
            <a:off x="539552" y="1208774"/>
            <a:ext cx="813690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Отделения для инвалидов войны,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участников и ветеранов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войн (ИОВ), стационары, пансионаты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(1006)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ОКЕИ: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642, койка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911,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койко-день 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9111,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человек – 792, место 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698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12</a:t>
            </a:fld>
            <a:endParaRPr lang="ru-RU"/>
          </a:p>
        </p:txBody>
      </p:sp>
      <p:sp>
        <p:nvSpPr>
          <p:cNvPr id="14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502953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4"/>
          <p:cNvSpPr>
            <a:spLocks noChangeArrowheads="1"/>
          </p:cNvSpPr>
          <p:nvPr/>
        </p:nvSpPr>
        <p:spPr bwMode="auto">
          <a:xfrm>
            <a:off x="304800" y="1524000"/>
            <a:ext cx="8497888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u="sng" dirty="0">
                <a:solidFill>
                  <a:srgbClr val="C00000"/>
                </a:solidFill>
                <a:latin typeface="+mn-lt"/>
              </a:rPr>
              <a:t>Необходимо обратить внимание на показатель деятельности </a:t>
            </a: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стационара:                </a:t>
            </a:r>
            <a:r>
              <a:rPr lang="ru-RU" altLang="ru-RU" sz="2400" b="1" dirty="0">
                <a:latin typeface="+mn-lt"/>
              </a:rPr>
              <a:t>Работа койки</a:t>
            </a:r>
            <a:endParaRPr lang="ru-RU" altLang="ru-RU" sz="2000" b="1" dirty="0">
              <a:latin typeface="+mn-lt"/>
            </a:endParaRPr>
          </a:p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Данный показатель  не должен превышать рекомендованный по </a:t>
            </a:r>
            <a:r>
              <a:rPr lang="ru-RU" altLang="ru-RU" sz="2000" b="1" dirty="0" err="1">
                <a:solidFill>
                  <a:srgbClr val="C00000"/>
                </a:solidFill>
                <a:latin typeface="+mn-lt"/>
              </a:rPr>
              <a:t>ТПГГ</a:t>
            </a: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 (330 дней) в целом по субъекту РФ и, соответственно, рекомендованные по профилям коек. </a:t>
            </a:r>
          </a:p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Предоставить пояснительные записки (за подписью начальника департамента здравоохранения субъекта РФ) при работе койки в целом по субъекту по профилю выше 350 дней и ниже 280 </a:t>
            </a: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дней.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8730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1447800"/>
            <a:ext cx="6324600" cy="381000"/>
          </a:xfrm>
        </p:spPr>
        <p:txBody>
          <a:bodyPr/>
          <a:lstStyle/>
          <a:p>
            <a:pPr marL="838200" indent="-838200"/>
            <a:r>
              <a:rPr lang="ru-RU" altLang="ru-RU" sz="2000" b="1" smtClean="0">
                <a:latin typeface="Times New Roman" panose="02020603050405020304" pitchFamily="18" charset="0"/>
              </a:rPr>
              <a:t>Таблица 3100</a:t>
            </a:r>
            <a:r>
              <a:rPr lang="ru-RU" altLang="ru-RU" sz="2000" smtClean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2355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23556" name="Rectangle 605"/>
          <p:cNvSpPr>
            <a:spLocks noChangeArrowheads="1"/>
          </p:cNvSpPr>
          <p:nvPr/>
        </p:nvSpPr>
        <p:spPr bwMode="auto">
          <a:xfrm>
            <a:off x="1219200" y="1066800"/>
            <a:ext cx="63246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AutoNum type="arabicPeriod"/>
            </a:pPr>
            <a:r>
              <a:rPr lang="ru-RU" altLang="ru-RU" sz="20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Коечный фонд и его использование</a:t>
            </a:r>
            <a:endParaRPr lang="ru-RU" altLang="ru-RU" sz="200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212880" name="Group 1936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650251193"/>
              </p:ext>
            </p:extLst>
          </p:nvPr>
        </p:nvGraphicFramePr>
        <p:xfrm>
          <a:off x="152400" y="1905000"/>
          <a:ext cx="8610600" cy="4376736"/>
        </p:xfrm>
        <a:graphic>
          <a:graphicData uri="http://schemas.openxmlformats.org/drawingml/2006/table">
            <a:tbl>
              <a:tblPr/>
              <a:tblGrid>
                <a:gridCol w="2895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94151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48748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304822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коек, фактически развернутых и свернутых на ремонт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73157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 отчетного года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расположенных в сельской местности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среднегодовых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7997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958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9585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546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реанимационные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546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хирургические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387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абдоминальной хирургии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2546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хирургические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3022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нейрохирургические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2546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нейрохирургические для детей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45723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3634" name="Rectangle 1929"/>
          <p:cNvSpPr>
            <a:spLocks noChangeArrowheads="1"/>
          </p:cNvSpPr>
          <p:nvPr/>
        </p:nvSpPr>
        <p:spPr bwMode="auto">
          <a:xfrm>
            <a:off x="381000" y="381000"/>
            <a:ext cx="8077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При заполнении таблицы 3100 следует иметь в виду:</a:t>
            </a:r>
          </a:p>
        </p:txBody>
      </p:sp>
      <p:sp>
        <p:nvSpPr>
          <p:cNvPr id="23635" name="Rectangle 1930"/>
          <p:cNvSpPr>
            <a:spLocks noChangeArrowheads="1"/>
          </p:cNvSpPr>
          <p:nvPr/>
        </p:nvSpPr>
        <p:spPr bwMode="auto">
          <a:xfrm>
            <a:off x="3810000" y="4038600"/>
            <a:ext cx="5181600" cy="20574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Число коек в графе 4 указывается по медицинским организациям и их структурным подразделениям, расположенным в сельской местности, то есть в сельских поселениях сельских муниципальных образованиях и в сельских населенных пунктах, входящих в состав городских поселений или городских округов</a:t>
            </a:r>
          </a:p>
        </p:txBody>
      </p:sp>
    </p:spTree>
    <p:extLst>
      <p:ext uri="{BB962C8B-B14F-4D97-AF65-F5344CB8AC3E}">
        <p14:creationId xmlns:p14="http://schemas.microsoft.com/office/powerpoint/2010/main" val="1519805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24579" name="Rectangle 454"/>
          <p:cNvSpPr>
            <a:spLocks noChangeArrowheads="1"/>
          </p:cNvSpPr>
          <p:nvPr/>
        </p:nvSpPr>
        <p:spPr bwMode="auto">
          <a:xfrm>
            <a:off x="0" y="5157192"/>
            <a:ext cx="4572000" cy="1700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endParaRPr lang="ru-RU" altLang="ru-RU" sz="1600" b="1" dirty="0">
              <a:solidFill>
                <a:srgbClr val="FF0000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43152" name="Group 21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680901"/>
              </p:ext>
            </p:extLst>
          </p:nvPr>
        </p:nvGraphicFramePr>
        <p:xfrm>
          <a:off x="0" y="85725"/>
          <a:ext cx="9144002" cy="5226154"/>
        </p:xfrm>
        <a:graphic>
          <a:graphicData uri="http://schemas.openxmlformats.org/drawingml/2006/table">
            <a:tbl>
              <a:tblPr/>
              <a:tblGrid>
                <a:gridCol w="86783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8262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338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0338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54707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781538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781538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2523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</a:tblGrid>
              <a:tr h="304757"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отчетном году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отчетном году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Койко-дни закрытия на ремонт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76173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поступило пациентов - 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поступивших (гр.6):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в дневные стационары  (всех типов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пациентами койко-дней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75198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 0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Arial" pitchFamily="34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 лет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трудоспособного возраста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 ч лиц старше трудоспособного возраста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 ч лиц старше трудоспособного возраста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 ч лиц старше трудоспособного возраста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757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571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64001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гастроэнтерологичес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для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8762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гастр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для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3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51802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инфек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для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3149" name="Group 2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393740"/>
              </p:ext>
            </p:extLst>
          </p:nvPr>
        </p:nvGraphicFramePr>
        <p:xfrm>
          <a:off x="4716016" y="4876800"/>
          <a:ext cx="3886200" cy="2041620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858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9812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304696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/>
                          <a:cs typeface="Arial" pitchFamily="34" charset="0"/>
                        </a:rPr>
                        <a:t> 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Средние сроки, дней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5708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трудоспособного возраста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46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15,0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15,6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6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гастр. для взр.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12,6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46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гастр. для дет.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15,7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656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инфек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для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10,5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25,4</a:t>
                      </a:r>
                      <a:endParaRPr kumimoji="0" lang="ru-RU" sz="3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675" marB="4567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Овал 5"/>
          <p:cNvSpPr/>
          <p:nvPr/>
        </p:nvSpPr>
        <p:spPr>
          <a:xfrm>
            <a:off x="7086600" y="6019800"/>
            <a:ext cx="1143000" cy="8382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CC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600" dirty="0">
                <a:solidFill>
                  <a:srgbClr val="CC0066"/>
                </a:solidFill>
              </a:rPr>
              <a:t>?</a:t>
            </a:r>
          </a:p>
        </p:txBody>
      </p:sp>
      <p:cxnSp>
        <p:nvCxnSpPr>
          <p:cNvPr id="8" name="Прямая со стрелкой 7"/>
          <p:cNvCxnSpPr/>
          <p:nvPr/>
        </p:nvCxnSpPr>
        <p:spPr>
          <a:xfrm>
            <a:off x="7696200" y="6553200"/>
            <a:ext cx="609600" cy="152400"/>
          </a:xfrm>
          <a:prstGeom prst="straightConnector1">
            <a:avLst/>
          </a:prstGeom>
          <a:ln w="25400">
            <a:solidFill>
              <a:srgbClr val="CC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Прямоугольник 1"/>
          <p:cNvSpPr/>
          <p:nvPr/>
        </p:nvSpPr>
        <p:spPr>
          <a:xfrm>
            <a:off x="8746840" y="6561096"/>
            <a:ext cx="464976" cy="29690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23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7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Line 2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aphicFrame>
        <p:nvGraphicFramePr>
          <p:cNvPr id="10322" name="Group 82"/>
          <p:cNvGraphicFramePr>
            <a:graphicFrameLocks noGrp="1"/>
          </p:cNvGraphicFramePr>
          <p:nvPr>
            <p:ph type="tbl" idx="1"/>
          </p:nvPr>
        </p:nvGraphicFramePr>
        <p:xfrm>
          <a:off x="152400" y="457200"/>
          <a:ext cx="8610600" cy="4505338"/>
        </p:xfrm>
        <a:graphic>
          <a:graphicData uri="http://schemas.openxmlformats.org/drawingml/2006/table">
            <a:tbl>
              <a:tblPr/>
              <a:tblGrid>
                <a:gridCol w="2895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382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6764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512605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коек, фактически развернутых и свернутых на ремонт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1813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 отчетного года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аллергологические для взрослых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аллергологические для детей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беременных и рожениц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патологии беременности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гинекологические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73161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гинекологические для вспомогательных  репродуктивных технологий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047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гинекологические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8" marB="4570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5675" name="Rectangle 453"/>
          <p:cNvSpPr>
            <a:spLocks noChangeArrowheads="1"/>
          </p:cNvSpPr>
          <p:nvPr/>
        </p:nvSpPr>
        <p:spPr bwMode="auto">
          <a:xfrm>
            <a:off x="3733800" y="1828800"/>
            <a:ext cx="5181600" cy="28956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По строке «Всего» показывается число коек, движение пациентов и использование коечного фонда в целом по стационару </a:t>
            </a:r>
          </a:p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последующих строках показываются суммарные сведения по профилям коек</a:t>
            </a:r>
          </a:p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Строка 1 должна быть равна сумме строк со 2 по 77 по всем графам, за исключением входящих строк</a:t>
            </a:r>
          </a:p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Койки для производства абортов 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должны входить в состав гинекологических коек в строке 6</a:t>
            </a:r>
          </a:p>
        </p:txBody>
      </p:sp>
      <p:sp>
        <p:nvSpPr>
          <p:cNvPr id="25677" name="Rectangle 444"/>
          <p:cNvSpPr>
            <a:spLocks noChangeArrowheads="1"/>
          </p:cNvSpPr>
          <p:nvPr/>
        </p:nvSpPr>
        <p:spPr bwMode="auto">
          <a:xfrm>
            <a:off x="397389" y="5013176"/>
            <a:ext cx="8763000" cy="864096"/>
          </a:xfrm>
          <a:prstGeom prst="rect">
            <a:avLst/>
          </a:prstGeom>
          <a:solidFill>
            <a:schemeClr val="accent5">
              <a:lumMod val="20000"/>
              <a:lumOff val="80000"/>
              <a:alpha val="70000"/>
            </a:schemeClr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акушерских стационарах 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медицинских организаций любого</a:t>
            </a:r>
            <a:r>
              <a:rPr lang="en-US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 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уровня должны быть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предусмотрены койки для</a:t>
            </a:r>
            <a:r>
              <a:rPr lang="en-US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реанимации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 новорожденных, которые показываются по строке 45.1 или 45.3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8460432" y="6597352"/>
            <a:ext cx="454968" cy="2606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24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49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Line 2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aphicFrame>
        <p:nvGraphicFramePr>
          <p:cNvPr id="217611" name="Group 523"/>
          <p:cNvGraphicFramePr>
            <a:graphicFrameLocks noGrp="1"/>
          </p:cNvGraphicFramePr>
          <p:nvPr>
            <p:ph type="tbl" idx="1"/>
          </p:nvPr>
        </p:nvGraphicFramePr>
        <p:xfrm>
          <a:off x="228600" y="838200"/>
          <a:ext cx="8610600" cy="4724400"/>
        </p:xfrm>
        <a:graphic>
          <a:graphicData uri="http://schemas.openxmlformats.org/drawingml/2006/table">
            <a:tbl>
              <a:tblPr/>
              <a:tblGrid>
                <a:gridCol w="454183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1596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8107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8107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444500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коек, фактически развернутых и свернутых на ремонт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921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 отчетного года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кардиологические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кардиологические интенсивной терапии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19.1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кардиологические для больных с острым</a:t>
                      </a:r>
                    </a:p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инфарктом миокарда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19.2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кардиологические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неврологические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неврологические для больных с острыми</a:t>
                      </a:r>
                    </a:p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нарушениями мозгового кровообращения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22.1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неврологические интенсивной терапии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22.2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неврологические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из них психоневрологические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23.1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6703" name="Rectangle 524"/>
          <p:cNvSpPr>
            <a:spLocks noChangeArrowheads="1"/>
          </p:cNvSpPr>
          <p:nvPr/>
        </p:nvSpPr>
        <p:spPr bwMode="auto">
          <a:xfrm>
            <a:off x="5562600" y="2514600"/>
            <a:ext cx="3352800" cy="10668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Строка 19 может быть больше суммы строк 19.1 + 19.2 за счет кардиологических коек для взрослых</a:t>
            </a:r>
          </a:p>
        </p:txBody>
      </p:sp>
      <p:sp>
        <p:nvSpPr>
          <p:cNvPr id="26704" name="Rectangle 525"/>
          <p:cNvSpPr>
            <a:spLocks noChangeArrowheads="1"/>
          </p:cNvSpPr>
          <p:nvPr/>
        </p:nvSpPr>
        <p:spPr bwMode="auto">
          <a:xfrm>
            <a:off x="5562600" y="3886200"/>
            <a:ext cx="3352800" cy="10668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Строка 22 может быть больше суммы строк 22.1 + 22.2 за счет неврологических коек для взрослых</a:t>
            </a:r>
          </a:p>
        </p:txBody>
      </p:sp>
      <p:sp>
        <p:nvSpPr>
          <p:cNvPr id="26705" name="Rectangle 525"/>
          <p:cNvSpPr>
            <a:spLocks noChangeArrowheads="1"/>
          </p:cNvSpPr>
          <p:nvPr/>
        </p:nvSpPr>
        <p:spPr bwMode="auto">
          <a:xfrm>
            <a:off x="228600" y="5638800"/>
            <a:ext cx="8610600" cy="1102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При наличии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реанимационных коек 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отделениях ПСО (первичные сосудистые отделения) и РСЦ (региональные сосудистые центры) сведения по ним показываем по строке 45 «</a:t>
            </a: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реанимационные койки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»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8460432" y="6597352"/>
            <a:ext cx="454968" cy="2606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25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40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Line 2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aphicFrame>
        <p:nvGraphicFramePr>
          <p:cNvPr id="219548" name="Group 412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450379124"/>
              </p:ext>
            </p:extLst>
          </p:nvPr>
        </p:nvGraphicFramePr>
        <p:xfrm>
          <a:off x="228600" y="404665"/>
          <a:ext cx="8534400" cy="5544615"/>
        </p:xfrm>
        <a:graphic>
          <a:graphicData uri="http://schemas.openxmlformats.org/drawingml/2006/table">
            <a:tbl>
              <a:tblPr/>
              <a:tblGrid>
                <a:gridCol w="32004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382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3716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15106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7313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518128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коек, фактически развернутых и свернутых на ремонт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1812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 отчетного года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476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768">
                <a:tc>
                  <a:txBody>
                    <a:bodyPr/>
                    <a:lstStyle/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2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реабилитационные для взрослых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в том числе:</a:t>
                      </a:r>
                    </a:p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для взрослых больных с</a:t>
                      </a:r>
                    </a:p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заболеваниями центральной нервной</a:t>
                      </a:r>
                    </a:p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системы и органов чувств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для взрослых больных 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   </a:t>
                      </a: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заболеваниями 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опорно-двигательного   </a:t>
                      </a: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аппарата и 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периферической </a:t>
                      </a: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нервной</a:t>
                      </a:r>
                    </a:p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системы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25797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наркологические для </a:t>
                      </a:r>
                    </a:p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взрослых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34143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соматические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1529694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реабилитационные для детей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6407387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в том числе:</a:t>
                      </a:r>
                    </a:p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реабилитационные </a:t>
                      </a: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детей с   </a:t>
                      </a: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заболеваниями  </a:t>
                      </a: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центральной нервной    системы и органов </a:t>
                      </a: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чувств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413516960"/>
                  </a:ext>
                </a:extLst>
              </a:tr>
              <a:tr h="792480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для детей с</a:t>
                      </a:r>
                    </a:p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заболеваниями опорно-двигательного</a:t>
                      </a:r>
                    </a:p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аппарата и периферической нервной</a:t>
                      </a:r>
                    </a:p>
                    <a:p>
                      <a:pPr marL="36195">
                        <a:lnSpc>
                          <a:spcPts val="1180"/>
                        </a:lnSpc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системы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6537582"/>
                  </a:ext>
                </a:extLst>
              </a:tr>
              <a:tr h="282323">
                <a:tc>
                  <a:txBody>
                    <a:bodyPr/>
                    <a:lstStyle/>
                    <a:p>
                      <a:pPr marL="36195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реабилитационные соматические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22576903"/>
                  </a:ext>
                </a:extLst>
              </a:tr>
            </a:tbl>
          </a:graphicData>
        </a:graphic>
      </p:graphicFrame>
      <p:sp>
        <p:nvSpPr>
          <p:cNvPr id="27703" name="Rectangle 407"/>
          <p:cNvSpPr>
            <a:spLocks noChangeArrowheads="1"/>
          </p:cNvSpPr>
          <p:nvPr/>
        </p:nvSpPr>
        <p:spPr bwMode="auto">
          <a:xfrm>
            <a:off x="4648200" y="2060848"/>
            <a:ext cx="3164160" cy="576064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Новые строки</a:t>
            </a:r>
            <a:endParaRPr lang="ru-RU" altLang="ru-RU" sz="1600" b="1" dirty="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sp>
        <p:nvSpPr>
          <p:cNvPr id="27704" name="Rectangle 413"/>
          <p:cNvSpPr>
            <a:spLocks noChangeArrowheads="1"/>
          </p:cNvSpPr>
          <p:nvPr/>
        </p:nvSpPr>
        <p:spPr bwMode="auto">
          <a:xfrm>
            <a:off x="304800" y="4495800"/>
            <a:ext cx="8382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endParaRPr lang="ru-RU" altLang="ru-RU" sz="1600" b="1" dirty="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8460432" y="6597352"/>
            <a:ext cx="454968" cy="2606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26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890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Line 2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aphicFrame>
        <p:nvGraphicFramePr>
          <p:cNvPr id="16449" name="Group 65"/>
          <p:cNvGraphicFramePr>
            <a:graphicFrameLocks noGrp="1"/>
          </p:cNvGraphicFramePr>
          <p:nvPr>
            <p:ph type="tbl" idx="1"/>
          </p:nvPr>
        </p:nvGraphicFramePr>
        <p:xfrm>
          <a:off x="228600" y="685800"/>
          <a:ext cx="8763000" cy="3733803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6764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3622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6764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406400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коек, фактически развернутых и свернутых на ремонт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667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 отчетного года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226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2263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226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 койки для взрослых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226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 койки для детей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59848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Кроме того, 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движение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»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больных новорожденных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54927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(стр. 01) - платных коек 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79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9757" name="Rectangle 344"/>
          <p:cNvSpPr>
            <a:spLocks noChangeArrowheads="1"/>
          </p:cNvSpPr>
          <p:nvPr/>
        </p:nvSpPr>
        <p:spPr bwMode="auto">
          <a:xfrm>
            <a:off x="228600" y="4572000"/>
            <a:ext cx="8610600" cy="18288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стр. 78 показывают «движение» больных новорожденных. Это относится к новорожденным, родившимися больными или заболевшими в акушерских стационарах. Если перевод пациента не проводился и случай считается законченным в акушерском стационаре, то пациент показывается как выписанный (или умерший). Если новорожденный переводится, то показывается выписанным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(</a:t>
            </a:r>
            <a:r>
              <a:rPr lang="ru-RU" altLang="ru-RU" sz="1600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переводом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) </a:t>
            </a: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иную медицинскую организацию для долечивания. </a:t>
            </a:r>
          </a:p>
        </p:txBody>
      </p:sp>
      <p:sp>
        <p:nvSpPr>
          <p:cNvPr id="29758" name="Rectangle 351"/>
          <p:cNvSpPr>
            <a:spLocks noChangeArrowheads="1"/>
          </p:cNvSpPr>
          <p:nvPr/>
        </p:nvSpPr>
        <p:spPr bwMode="auto">
          <a:xfrm>
            <a:off x="3200400" y="1700808"/>
            <a:ext cx="5791200" cy="508992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Профили прочих коек, показанные в строках 76 и 77, должны быть расшифрованы</a:t>
            </a:r>
          </a:p>
        </p:txBody>
      </p:sp>
      <p:sp>
        <p:nvSpPr>
          <p:cNvPr id="29759" name="Rectangle 352"/>
          <p:cNvSpPr>
            <a:spLocks noChangeArrowheads="1"/>
          </p:cNvSpPr>
          <p:nvPr/>
        </p:nvSpPr>
        <p:spPr bwMode="auto">
          <a:xfrm>
            <a:off x="3200400" y="2514600"/>
            <a:ext cx="5791200" cy="10668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Платные койки включают в таблицу 3100 по строкам, соответствующим их профилям. Кроме того, сумму всех платных коек показывают в дополнительной стр. 79</a:t>
            </a:r>
          </a:p>
        </p:txBody>
      </p:sp>
      <p:sp>
        <p:nvSpPr>
          <p:cNvPr id="29760" name="Rectangle 351"/>
          <p:cNvSpPr>
            <a:spLocks noChangeArrowheads="1"/>
          </p:cNvSpPr>
          <p:nvPr/>
        </p:nvSpPr>
        <p:spPr bwMode="auto">
          <a:xfrm>
            <a:off x="4267200" y="3886200"/>
            <a:ext cx="3886200" cy="381000"/>
          </a:xfrm>
          <a:prstGeom prst="rect">
            <a:avLst/>
          </a:prstGeom>
          <a:solidFill>
            <a:srgbClr val="00B0F0"/>
          </a:solidFill>
          <a:ln>
            <a:noFill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По стр. 78 графы 3-5 не заполняют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8460432" y="6597352"/>
            <a:ext cx="454968" cy="2606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27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3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4"/>
          <p:cNvSpPr>
            <a:spLocks noChangeArrowheads="1"/>
          </p:cNvSpPr>
          <p:nvPr/>
        </p:nvSpPr>
        <p:spPr bwMode="auto">
          <a:xfrm>
            <a:off x="305944" y="1124744"/>
            <a:ext cx="8497888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Необходимо обратить внимание на показатель деятельности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стационара:                </a:t>
            </a:r>
            <a:r>
              <a:rPr lang="ru-RU" altLang="ru-RU" sz="1800" b="1" dirty="0">
                <a:solidFill>
                  <a:srgbClr val="3333CC"/>
                </a:solidFill>
                <a:latin typeface="Times New Roman" panose="02020603050405020304" pitchFamily="18" charset="0"/>
                <a:cs typeface="Arial" charset="0"/>
              </a:rPr>
              <a:t>Работа койки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Данный показатель  не должен превышать рекомендованный по ТПГГ (330 дней) в целом по субъекту РФ и, соответственно, рекомендованные по профилям коек. 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Предоставить пояснительные записки (за подписью </a:t>
            </a:r>
            <a:r>
              <a:rPr lang="ru-RU" altLang="ru-RU" sz="1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руководителя органа исполнительной власти субъекта Российской Федерации)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при работе койки в целом по субъекту по профилю </a:t>
            </a:r>
            <a:r>
              <a:rPr lang="ru-RU" altLang="ru-RU" sz="1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более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350 дней и </a:t>
            </a:r>
            <a:r>
              <a:rPr lang="ru-RU" altLang="ru-RU" sz="1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менее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280 </a:t>
            </a:r>
            <a:r>
              <a:rPr lang="ru-RU" altLang="ru-RU" sz="1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дней.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Учет движения реанимационных коек независимо от их статуса следует рассчитывать по «листку учета движения больных и </a:t>
            </a:r>
            <a:r>
              <a:rPr lang="ru-RU" altLang="ru-RU" sz="1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коеыного</a:t>
            </a:r>
            <a:r>
              <a:rPr lang="ru-RU" alt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 фонда» (форма № 007/у-02) или сводной ведомости (№016/у-02).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В число поступивших в реанимационное отделение следует включать поступивших: с улицы, из дома, переведенных из других учреждений, а также из других отделении данного учреждения. 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В число выбывших из реанимационного отделения следует включать выписанных из отделения, переведенных в другие отделения или другой стационар, а также всех умерших в реанимационном отделении.</a:t>
            </a:r>
          </a:p>
          <a:p>
            <a:pPr algn="just" eaLnBrk="0" fontAlgn="base" hangingPunct="0">
              <a:lnSpc>
                <a:spcPct val="90000"/>
              </a:lnSpc>
              <a:spcAft>
                <a:spcPct val="0"/>
              </a:spcAft>
              <a:buClr>
                <a:srgbClr val="EEECE1"/>
              </a:buClr>
              <a:buSzPct val="75000"/>
              <a:buFont typeface="Wingdings" panose="05000000000000000000" pitchFamily="2" charset="2"/>
              <a:buNone/>
            </a:pPr>
            <a:r>
              <a:rPr lang="ru-RU" alt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Arial" charset="0"/>
              </a:rPr>
              <a:t>В число умерших на реанимационной койке включаются все случаи, произошедшие в отделении (палате), независимо от диагноза пациента и продолжительности его нахождения в отделении (палате). </a:t>
            </a:r>
            <a:endParaRPr lang="ru-RU" altLang="ru-RU" sz="1400" b="1" dirty="0">
              <a:solidFill>
                <a:srgbClr val="FF0000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8460432" y="6597352"/>
            <a:ext cx="454968" cy="2606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600" dirty="0" smtClean="0">
                <a:solidFill>
                  <a:prstClr val="black"/>
                </a:solidFill>
              </a:rPr>
              <a:t>28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270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Прямоугольник 10"/>
          <p:cNvSpPr>
            <a:spLocks noChangeArrowheads="1"/>
          </p:cNvSpPr>
          <p:nvPr/>
        </p:nvSpPr>
        <p:spPr bwMode="auto">
          <a:xfrm>
            <a:off x="685800" y="692696"/>
            <a:ext cx="7848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err="1" smtClean="0">
                <a:latin typeface="+mn-lt"/>
                <a:cs typeface="Times New Roman" pitchFamily="18" charset="0"/>
              </a:rPr>
              <a:t>Трансфузионная</a:t>
            </a:r>
            <a:r>
              <a:rPr lang="ru-RU" altLang="ru-RU" sz="2000" b="1" dirty="0" smtClean="0">
                <a:latin typeface="+mn-lt"/>
                <a:cs typeface="Times New Roman" pitchFamily="18" charset="0"/>
              </a:rPr>
              <a:t> </a:t>
            </a:r>
            <a:r>
              <a:rPr lang="ru-RU" altLang="ru-RU" sz="2000" b="1" dirty="0">
                <a:latin typeface="+mn-lt"/>
                <a:cs typeface="Times New Roman" pitchFamily="18" charset="0"/>
              </a:rPr>
              <a:t>помощь</a:t>
            </a:r>
          </a:p>
        </p:txBody>
      </p:sp>
      <p:graphicFrame>
        <p:nvGraphicFramePr>
          <p:cNvPr id="60498" name="Group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901132"/>
              </p:ext>
            </p:extLst>
          </p:nvPr>
        </p:nvGraphicFramePr>
        <p:xfrm>
          <a:off x="174628" y="1229203"/>
          <a:ext cx="8775700" cy="3521319"/>
        </p:xfrm>
        <a:graphic>
          <a:graphicData uri="http://schemas.openxmlformats.org/drawingml/2006/table">
            <a:tbl>
              <a:tblPr/>
              <a:tblGrid>
                <a:gridCol w="1993900"/>
                <a:gridCol w="533400"/>
                <a:gridCol w="1249680"/>
                <a:gridCol w="1249680"/>
                <a:gridCol w="1049124"/>
                <a:gridCol w="1450236"/>
                <a:gridCol w="1249680"/>
              </a:tblGrid>
              <a:tr h="144466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Трансфузионные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средства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стро-ки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(из гр. 3): число пациентов, которым выполнена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аутогемо-трансфузия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переливаний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Перелито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трансфузионных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средств,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посттранс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фузионных осложнений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12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Консервированная кровь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Эритроцитсодержащие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среды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Плазма всех видов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12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Концентрат тромбоцитов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Аутогемотрансфузии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6390" name="Rectangle 349"/>
          <p:cNvSpPr>
            <a:spLocks noChangeArrowheads="1"/>
          </p:cNvSpPr>
          <p:nvPr/>
        </p:nvSpPr>
        <p:spPr bwMode="auto">
          <a:xfrm>
            <a:off x="2843808" y="4540178"/>
            <a:ext cx="5832648" cy="1913158"/>
          </a:xfrm>
          <a:prstGeom prst="rect">
            <a:avLst/>
          </a:prstGeom>
          <a:solidFill>
            <a:srgbClr val="C4BD99">
              <a:alpha val="80000"/>
            </a:srgbClr>
          </a:solidFill>
          <a:ln>
            <a:noFill/>
          </a:ln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solidFill>
                  <a:srgbClr val="CC0000"/>
                </a:solidFill>
                <a:latin typeface="+mn-lt"/>
              </a:rPr>
              <a:t>ВАЖНО!</a:t>
            </a:r>
          </a:p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dirty="0">
                <a:latin typeface="+mn-lt"/>
              </a:rPr>
              <a:t>ОБЪЕМ ТРАНСФУЗИОННЫХ СРЕДСТВ УКАЗЫВАЕТСЯ В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ЛИТРАХ</a:t>
            </a:r>
          </a:p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НЕ ПУТАТЬ С ДОЗАМИ</a:t>
            </a: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latin typeface="+mn-lt"/>
              </a:rPr>
              <a:t>Обратить внимание на </a:t>
            </a:r>
            <a:r>
              <a:rPr lang="ru-RU" altLang="ru-RU" sz="1600" b="1" dirty="0" smtClean="0">
                <a:latin typeface="+mn-lt"/>
              </a:rPr>
              <a:t>показатели  -  </a:t>
            </a:r>
            <a:endParaRPr lang="ru-RU" altLang="ru-RU" sz="1600" b="1" dirty="0">
              <a:latin typeface="+mn-lt"/>
            </a:endParaRP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 smtClean="0">
                <a:latin typeface="+mn-lt"/>
              </a:rPr>
              <a:t>объем </a:t>
            </a:r>
            <a:r>
              <a:rPr lang="ru-RU" altLang="ru-RU" sz="1600" b="1" dirty="0">
                <a:latin typeface="+mn-lt"/>
              </a:rPr>
              <a:t>на одно переливание и на одного </a:t>
            </a:r>
            <a:r>
              <a:rPr lang="ru-RU" altLang="ru-RU" sz="1600" b="1" dirty="0" smtClean="0">
                <a:latin typeface="+mn-lt"/>
              </a:rPr>
              <a:t>пациента,</a:t>
            </a: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 smtClean="0">
                <a:latin typeface="+mn-lt"/>
              </a:rPr>
              <a:t> а </a:t>
            </a:r>
            <a:r>
              <a:rPr lang="ru-RU" altLang="ru-RU" sz="1600" b="1" dirty="0">
                <a:latin typeface="+mn-lt"/>
              </a:rPr>
              <a:t>также число переливаний на одного пациента</a:t>
            </a:r>
          </a:p>
        </p:txBody>
      </p:sp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198664" y="919890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Таблица </a:t>
            </a:r>
            <a:r>
              <a:rPr lang="ru-RU" altLang="ru-RU" sz="1800" b="1" dirty="0" smtClean="0">
                <a:latin typeface="+mn-lt"/>
              </a:rPr>
              <a:t>3200 </a:t>
            </a:r>
            <a:endParaRPr lang="ru-RU" altLang="ru-RU" sz="1800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128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4533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3568" y="1268760"/>
            <a:ext cx="7740352" cy="1599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Стрелка вправо с вырезом 2"/>
          <p:cNvSpPr/>
          <p:nvPr/>
        </p:nvSpPr>
        <p:spPr>
          <a:xfrm rot="10800000">
            <a:off x="7417171" y="2564904"/>
            <a:ext cx="1440160" cy="432048"/>
          </a:xfrm>
          <a:prstGeom prst="notch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987824" y="3068960"/>
            <a:ext cx="4181698" cy="1080120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prstClr val="black"/>
                </a:solidFill>
              </a:rPr>
              <a:t>Строка 5</a:t>
            </a:r>
          </a:p>
          <a:p>
            <a:pPr algn="ctr"/>
            <a:r>
              <a:rPr lang="ru-RU" b="1" dirty="0" smtClean="0">
                <a:solidFill>
                  <a:prstClr val="black"/>
                </a:solidFill>
              </a:rPr>
              <a:t>На переливание 1,2 л. </a:t>
            </a:r>
          </a:p>
          <a:p>
            <a:pPr algn="ctr"/>
            <a:r>
              <a:rPr lang="ru-RU" b="1" dirty="0" smtClean="0">
                <a:solidFill>
                  <a:prstClr val="black"/>
                </a:solidFill>
              </a:rPr>
              <a:t>ПОДТВЕРДИТЬ </a:t>
            </a:r>
            <a:endParaRPr lang="ru-RU" b="1" dirty="0">
              <a:solidFill>
                <a:prstClr val="black"/>
              </a:solidFill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481151" y="4712572"/>
            <a:ext cx="4181698" cy="720080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prstClr val="black"/>
                </a:solidFill>
              </a:rPr>
              <a:t>Строка 5</a:t>
            </a:r>
          </a:p>
          <a:p>
            <a:pPr algn="ctr"/>
            <a:r>
              <a:rPr lang="ru-RU" b="1" dirty="0" smtClean="0">
                <a:solidFill>
                  <a:prstClr val="black"/>
                </a:solidFill>
              </a:rPr>
              <a:t>Если гр. 3 не равна гр.4 - пояснить</a:t>
            </a:r>
            <a:endParaRPr lang="ru-RU" b="1" dirty="0">
              <a:solidFill>
                <a:prstClr val="black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7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67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ext Box 179"/>
          <p:cNvSpPr txBox="1">
            <a:spLocks noChangeArrowheads="1"/>
          </p:cNvSpPr>
          <p:nvPr/>
        </p:nvSpPr>
        <p:spPr bwMode="auto">
          <a:xfrm>
            <a:off x="309563" y="1874838"/>
            <a:ext cx="8655050" cy="190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4400" b="1" smtClean="0">
                <a:solidFill>
                  <a:srgbClr val="262626"/>
                </a:solidFill>
              </a:rPr>
              <a:t>Форма №</a:t>
            </a:r>
            <a:r>
              <a:rPr lang="en-US" altLang="ru-RU" sz="4400" b="1" smtClean="0">
                <a:solidFill>
                  <a:srgbClr val="262626"/>
                </a:solidFill>
              </a:rPr>
              <a:t>30</a:t>
            </a:r>
            <a:r>
              <a:rPr lang="ru-RU" altLang="ru-RU" sz="4400" b="1" smtClean="0">
                <a:solidFill>
                  <a:srgbClr val="262626"/>
                </a:solidFill>
              </a:rPr>
              <a:t/>
            </a:r>
            <a:br>
              <a:rPr lang="ru-RU" altLang="ru-RU" sz="4400" b="1" smtClean="0">
                <a:solidFill>
                  <a:srgbClr val="262626"/>
                </a:solidFill>
              </a:rPr>
            </a:br>
            <a:r>
              <a:rPr lang="ru-RU" altLang="ru-RU" sz="4400" b="1" smtClean="0">
                <a:solidFill>
                  <a:srgbClr val="262626"/>
                </a:solidFill>
              </a:rPr>
              <a:t>«Сведения о медицинской организации»</a:t>
            </a:r>
          </a:p>
        </p:txBody>
      </p:sp>
      <p:grpSp>
        <p:nvGrpSpPr>
          <p:cNvPr id="2051" name="Group 220"/>
          <p:cNvGrpSpPr>
            <a:grpSpLocks/>
          </p:cNvGrpSpPr>
          <p:nvPr/>
        </p:nvGrpSpPr>
        <p:grpSpPr bwMode="auto">
          <a:xfrm>
            <a:off x="1022350" y="4870450"/>
            <a:ext cx="1033463" cy="793750"/>
            <a:chOff x="379" y="663"/>
            <a:chExt cx="2927" cy="2247"/>
          </a:xfrm>
        </p:grpSpPr>
        <p:pic>
          <p:nvPicPr>
            <p:cNvPr id="2053" name="Picture 221" descr="doctor0_0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5" y="667"/>
              <a:ext cx="1241" cy="224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4" name="Picture 222" descr="doctor0_0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" y="663"/>
              <a:ext cx="1367" cy="224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5" name="Picture 223" descr="doctor0_5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6" y="798"/>
              <a:ext cx="715" cy="211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52" name="Подзаголовок 2"/>
          <p:cNvSpPr>
            <a:spLocks/>
          </p:cNvSpPr>
          <p:nvPr/>
        </p:nvSpPr>
        <p:spPr bwMode="auto">
          <a:xfrm>
            <a:off x="2497138" y="4351338"/>
            <a:ext cx="6311900" cy="166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eaLnBrk="0" fontAlgn="base" hangingPunct="0">
              <a:spcAft>
                <a:spcPct val="0"/>
              </a:spcAft>
              <a:buFontTx/>
              <a:buNone/>
            </a:pPr>
            <a:r>
              <a:rPr lang="ru-RU" altLang="ru-RU" b="1" smtClean="0">
                <a:solidFill>
                  <a:srgbClr val="C84700"/>
                </a:solidFill>
                <a:latin typeface="Times New Roman" pitchFamily="18" charset="0"/>
              </a:rPr>
              <a:t>РАЗДЕЛ II.  ШТАТЫ  МЕДИЦИНСКОЙ  ОРГАНИЗАЦИИ</a:t>
            </a:r>
          </a:p>
          <a:p>
            <a:pPr eaLnBrk="0" fontAlgn="base" hangingPunct="0">
              <a:spcAft>
                <a:spcPct val="0"/>
              </a:spcAft>
              <a:buFontTx/>
              <a:buNone/>
            </a:pPr>
            <a:endParaRPr lang="ru-RU" altLang="ru-RU" b="1" smtClean="0">
              <a:solidFill>
                <a:srgbClr val="C84700"/>
              </a:solidFill>
              <a:latin typeface="Calibri Ligh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9204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5"/>
          <p:cNvSpPr>
            <a:spLocks noChangeArrowheads="1"/>
          </p:cNvSpPr>
          <p:nvPr/>
        </p:nvSpPr>
        <p:spPr bwMode="auto">
          <a:xfrm>
            <a:off x="381000" y="2420888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  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V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РАБОТА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ЛЕЧЕБНО-ВСПОМОГАТЕЛЬНЫХ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ОТДЕЛЕНИЙ (КАБИНЕТОВ)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endParaRPr lang="ru-RU" altLang="ru-RU" b="1" dirty="0">
              <a:solidFill>
                <a:srgbClr val="404A34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93399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6750" y="1275928"/>
            <a:ext cx="20574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4601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3795" name="Line 3"/>
          <p:cNvSpPr>
            <a:spLocks noChangeShapeType="1"/>
          </p:cNvSpPr>
          <p:nvPr/>
        </p:nvSpPr>
        <p:spPr bwMode="auto">
          <a:xfrm>
            <a:off x="3721100" y="202522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3796" name="Rectangle 605"/>
          <p:cNvSpPr>
            <a:spLocks noChangeArrowheads="1"/>
          </p:cNvSpPr>
          <p:nvPr/>
        </p:nvSpPr>
        <p:spPr bwMode="auto">
          <a:xfrm>
            <a:off x="228600" y="818728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latin typeface="+mn-lt"/>
              </a:rPr>
              <a:t>2. Деятельность физиотерапевтического отделения (кабинета)</a:t>
            </a:r>
            <a:endParaRPr lang="ru-RU" altLang="ru-RU" sz="2000">
              <a:latin typeface="+mn-lt"/>
            </a:endParaRPr>
          </a:p>
        </p:txBody>
      </p:sp>
      <p:sp>
        <p:nvSpPr>
          <p:cNvPr id="33797" name="Rectangle 453"/>
          <p:cNvSpPr>
            <a:spLocks noChangeArrowheads="1"/>
          </p:cNvSpPr>
          <p:nvPr/>
        </p:nvSpPr>
        <p:spPr bwMode="auto">
          <a:xfrm>
            <a:off x="228600" y="5009728"/>
            <a:ext cx="8686800" cy="1371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заполняется на основании сведений, указанных в карте пациента, закончившего лечение в физиотерапевтическом отделении (кабинете) (ф. 044/у)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В таблицу включаются сведения о пациентах, в картах которых число отпущенных процедур соответствует назначенным, и имеется отметка врача о результатах лечения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Сведения, указанные в таблице, заверяются подписью ответственного лица</a:t>
            </a:r>
            <a:endParaRPr lang="ru-RU" altLang="ru-RU" sz="1600" b="1">
              <a:latin typeface="+mn-lt"/>
            </a:endParaRPr>
          </a:p>
        </p:txBody>
      </p:sp>
      <p:graphicFrame>
        <p:nvGraphicFramePr>
          <p:cNvPr id="55350" name="Group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8340376"/>
              </p:ext>
            </p:extLst>
          </p:nvPr>
        </p:nvGraphicFramePr>
        <p:xfrm>
          <a:off x="228600" y="1733128"/>
          <a:ext cx="8610600" cy="2743201"/>
        </p:xfrm>
        <a:graphic>
          <a:graphicData uri="http://schemas.openxmlformats.org/drawingml/2006/table">
            <a:tbl>
              <a:tblPr/>
              <a:tblGrid>
                <a:gridCol w="398621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61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2071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0501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25253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25425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1255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условиях дневного стационара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закончивших лечение,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508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лиц, закончивших лечение - детей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отпущенных процедур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51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детям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3845" name="Rectangle 453"/>
          <p:cNvSpPr txBox="1">
            <a:spLocks noChangeArrowheads="1"/>
          </p:cNvSpPr>
          <p:nvPr/>
        </p:nvSpPr>
        <p:spPr bwMode="auto">
          <a:xfrm>
            <a:off x="5029200" y="3333328"/>
            <a:ext cx="3657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Графа 3 может быть больше суммы граф 4+5 за счет сведений о пациентах, закончивших лечение в стационарных условиях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1037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21096" y="1278632"/>
            <a:ext cx="63246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4701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3975995188"/>
              </p:ext>
            </p:extLst>
          </p:nvPr>
        </p:nvGraphicFramePr>
        <p:xfrm>
          <a:off x="121096" y="1735832"/>
          <a:ext cx="8458200" cy="2560639"/>
        </p:xfrm>
        <a:graphic>
          <a:graphicData uri="http://schemas.openxmlformats.org/drawingml/2006/table">
            <a:tbl>
              <a:tblPr/>
              <a:tblGrid>
                <a:gridCol w="39168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751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81806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2299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1338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№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из них: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669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строки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в подразделениях,</a:t>
                      </a:r>
                      <a:r>
                        <a:rPr lang="ru-RU" sz="1400" b="0" i="0" u="none" strike="noStrike" baseline="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оказывающих медицинскую помощь в амбулаторных условиях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в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условиях дневного стационара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latin typeface="Times New Roman"/>
                        </a:rPr>
                        <a:t>Число лиц, закончивших лечение -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6773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latin typeface="Times New Roman"/>
                        </a:rPr>
                        <a:t>из общего числа лиц, закончивших лечение -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детей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11430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latin typeface="Times New Roman"/>
                        </a:rPr>
                        <a:t>Число отпущеных процедур -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latin typeface="Times New Roman"/>
                        </a:rPr>
                        <a:t>из них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детям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11430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4819" name="Line 3"/>
          <p:cNvSpPr>
            <a:spLocks noChangeShapeType="1"/>
          </p:cNvSpPr>
          <p:nvPr/>
        </p:nvSpPr>
        <p:spPr bwMode="auto">
          <a:xfrm>
            <a:off x="3842196" y="210562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820" name="Rectangle 605"/>
          <p:cNvSpPr>
            <a:spLocks noChangeArrowheads="1"/>
          </p:cNvSpPr>
          <p:nvPr/>
        </p:nvSpPr>
        <p:spPr bwMode="auto">
          <a:xfrm>
            <a:off x="349696" y="899120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3. Деятельность кабинета </a:t>
            </a:r>
            <a:r>
              <a:rPr lang="ru-RU" altLang="ru-RU" sz="2000" b="1" dirty="0" err="1">
                <a:latin typeface="+mn-lt"/>
              </a:rPr>
              <a:t>ЛФК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4821" name="Rectangle 453"/>
          <p:cNvSpPr>
            <a:spLocks noChangeArrowheads="1"/>
          </p:cNvSpPr>
          <p:nvPr/>
        </p:nvSpPr>
        <p:spPr bwMode="auto">
          <a:xfrm>
            <a:off x="349696" y="5090120"/>
            <a:ext cx="8686800" cy="1219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заполняются на основании сведений, указанных в картах пациентов, закончивших лечение в кабинете лечебной физкультуры (ф. 042/у).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В таблицу включаются сведения и о пациентах, получивших лечебный массаж.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Сведения, указанные в таблице, заверяются подписью ответственного лица.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</a:t>
            </a:r>
            <a:endParaRPr lang="ru-RU" altLang="ru-RU" sz="1600" b="1">
              <a:latin typeface="+mn-lt"/>
            </a:endParaRPr>
          </a:p>
        </p:txBody>
      </p:sp>
      <p:sp>
        <p:nvSpPr>
          <p:cNvPr id="34869" name="Rectangle 453"/>
          <p:cNvSpPr txBox="1">
            <a:spLocks noChangeArrowheads="1"/>
          </p:cNvSpPr>
          <p:nvPr/>
        </p:nvSpPr>
        <p:spPr bwMode="auto">
          <a:xfrm>
            <a:off x="5150296" y="3566120"/>
            <a:ext cx="3657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Графа 3 может быть больше суммы граф 4 + 5 за счет сведений о пациентах, закончивших лечение в стационарных условиях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5011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525488"/>
            <a:ext cx="60198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4804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3721100" y="21223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844" name="Rectangle 605"/>
          <p:cNvSpPr>
            <a:spLocks noChangeArrowheads="1"/>
          </p:cNvSpPr>
          <p:nvPr/>
        </p:nvSpPr>
        <p:spPr bwMode="auto">
          <a:xfrm>
            <a:off x="228600" y="915888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7. Логопедическая помощь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6185" name="Group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799"/>
              </p:ext>
            </p:extLst>
          </p:nvPr>
        </p:nvGraphicFramePr>
        <p:xfrm>
          <a:off x="381000" y="1906488"/>
          <a:ext cx="8305800" cy="1493835"/>
        </p:xfrm>
        <a:graphic>
          <a:graphicData uri="http://schemas.openxmlformats.org/drawingml/2006/table">
            <a:tbl>
              <a:tblPr/>
              <a:tblGrid>
                <a:gridCol w="4191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2004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13405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4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закончивших занятия с логопедом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детей:</a:t>
                      </a:r>
                    </a:p>
                  </a:txBody>
                  <a:tcPr marL="3429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до 14 лет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15-17 лет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5876" name="Rectangle 453"/>
          <p:cNvSpPr>
            <a:spLocks noChangeArrowheads="1"/>
          </p:cNvSpPr>
          <p:nvPr/>
        </p:nvSpPr>
        <p:spPr bwMode="auto">
          <a:xfrm>
            <a:off x="304800" y="4802088"/>
            <a:ext cx="8686800" cy="1219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заполняется на основании сведений, указанных в медицинской карте пациента, получающего медицинскую помощь в амбулаторных условиях (ф. 025/у) и истории развития ребенка (ф. 112/у)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 заполняются по всем пациентам, закончившим занятия с логопедом.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</a:t>
            </a:r>
            <a:endParaRPr lang="ru-RU" altLang="ru-RU" sz="1600" b="1">
              <a:latin typeface="+mn-lt"/>
            </a:endParaRPr>
          </a:p>
        </p:txBody>
      </p:sp>
      <p:sp>
        <p:nvSpPr>
          <p:cNvPr id="35877" name="Rectangle 453"/>
          <p:cNvSpPr txBox="1">
            <a:spLocks noChangeArrowheads="1"/>
          </p:cNvSpPr>
          <p:nvPr/>
        </p:nvSpPr>
        <p:spPr bwMode="auto">
          <a:xfrm>
            <a:off x="5486400" y="2592288"/>
            <a:ext cx="3276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1 может быть больше суммы строк 2+3 за счет пациентов в возрасте 18 лет и старше, закончивших занятия с логопедом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5966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38064"/>
            <a:ext cx="19812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smtClean="0">
                <a:latin typeface="+mn-lt"/>
              </a:rPr>
              <a:t>Таблица 4805</a:t>
            </a:r>
            <a:r>
              <a:rPr lang="ru-RU" altLang="ru-RU" sz="2000" smtClean="0">
                <a:latin typeface="+mn-lt"/>
              </a:rPr>
              <a:t> </a:t>
            </a:r>
          </a:p>
        </p:txBody>
      </p:sp>
      <p:sp>
        <p:nvSpPr>
          <p:cNvPr id="36867" name="Line 3"/>
          <p:cNvSpPr>
            <a:spLocks noChangeShapeType="1"/>
          </p:cNvSpPr>
          <p:nvPr/>
        </p:nvSpPr>
        <p:spPr bwMode="auto">
          <a:xfrm>
            <a:off x="3721100" y="1906364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8" name="Rectangle 605"/>
          <p:cNvSpPr>
            <a:spLocks noChangeArrowheads="1"/>
          </p:cNvSpPr>
          <p:nvPr/>
        </p:nvSpPr>
        <p:spPr bwMode="auto">
          <a:xfrm>
            <a:off x="228600" y="928464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latin typeface="+mn-lt"/>
              </a:rPr>
              <a:t>8. Деятельность отделения гемосорбции и гравитационной хирургии крови</a:t>
            </a:r>
          </a:p>
        </p:txBody>
      </p:sp>
      <p:graphicFrame>
        <p:nvGraphicFramePr>
          <p:cNvPr id="56669" name="Group 3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753041"/>
              </p:ext>
            </p:extLst>
          </p:nvPr>
        </p:nvGraphicFramePr>
        <p:xfrm>
          <a:off x="381000" y="2071464"/>
          <a:ext cx="8534400" cy="3687800"/>
        </p:xfrm>
        <a:graphic>
          <a:graphicData uri="http://schemas.openxmlformats.org/drawingml/2006/table">
            <a:tbl>
              <a:tblPr/>
              <a:tblGrid>
                <a:gridCol w="349567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889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6035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0604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304769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4483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условиях дневного стационара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n-US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n-US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мест в отделении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процедур - всего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гемосорбций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плазмаферезов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лазерного облучения крови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ультразвукового облучения крови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гемоозонотерапии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крови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933" name="Rectangle 453"/>
          <p:cNvSpPr txBox="1">
            <a:spLocks noChangeArrowheads="1"/>
          </p:cNvSpPr>
          <p:nvPr/>
        </p:nvSpPr>
        <p:spPr bwMode="auto">
          <a:xfrm>
            <a:off x="4876800" y="3747864"/>
            <a:ext cx="3657600" cy="838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2 может быть больше суммы строк с 3 по 7 на прочие процедуры, которые необходимо </a:t>
            </a:r>
            <a:r>
              <a:rPr lang="ru-RU" altLang="ru-RU" sz="1600" b="1">
                <a:solidFill>
                  <a:srgbClr val="FF0000"/>
                </a:solidFill>
                <a:latin typeface="+mn-lt"/>
                <a:cs typeface="Times New Roman" pitchFamily="18" charset="0"/>
              </a:rPr>
              <a:t>расшифровать</a:t>
            </a:r>
            <a:endParaRPr lang="ru-RU" altLang="ru-RU" sz="16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6934" name="Rectangle 453"/>
          <p:cNvSpPr txBox="1">
            <a:spLocks noChangeArrowheads="1"/>
          </p:cNvSpPr>
          <p:nvPr/>
        </p:nvSpPr>
        <p:spPr bwMode="auto">
          <a:xfrm>
            <a:off x="4876800" y="4814664"/>
            <a:ext cx="3657600" cy="990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Графа 3 может быть больше суммы граф 4 + 5 за счет процедур, выполненных в стационарных условиях 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70490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5091" y="1124744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4809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7891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92" name="Rectangle 605"/>
          <p:cNvSpPr>
            <a:spLocks noChangeArrowheads="1"/>
          </p:cNvSpPr>
          <p:nvPr/>
        </p:nvSpPr>
        <p:spPr bwMode="auto">
          <a:xfrm>
            <a:off x="228600" y="685800"/>
            <a:ext cx="8610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10. Деятельность отделения (кабинета) медицинской профилактики</a:t>
            </a:r>
            <a:endParaRPr lang="ru-RU" altLang="ru-RU" sz="20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7893" name="Rectangle 453"/>
          <p:cNvSpPr>
            <a:spLocks noChangeArrowheads="1"/>
          </p:cNvSpPr>
          <p:nvPr/>
        </p:nvSpPr>
        <p:spPr bwMode="auto">
          <a:xfrm>
            <a:off x="175091" y="4941168"/>
            <a:ext cx="8839200" cy="1555204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Таблица заполняется в отделениях (кабинетах) медицинской профилактики, развернутых в соответствии с приказом </a:t>
            </a:r>
            <a:r>
              <a:rPr lang="ru-RU" altLang="ru-RU" sz="1400" b="1" dirty="0" err="1">
                <a:latin typeface="+mn-lt"/>
                <a:cs typeface="Times New Roman" pitchFamily="18" charset="0"/>
              </a:rPr>
              <a:t>МЗ</a:t>
            </a:r>
            <a:r>
              <a:rPr lang="ru-RU" altLang="ru-RU" sz="1400" b="1" dirty="0">
                <a:latin typeface="+mn-lt"/>
                <a:cs typeface="Times New Roman" pitchFamily="18" charset="0"/>
              </a:rPr>
              <a:t> России  от 06.10.97 № 295 на основании «Журнала работы по гигиеническому обучению и воспитанию населения, пропаганды здорового образа жизни», утвержденным данным приказом. 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В строке 1 указывается число обученных специалистами отделения (кабинета) медицинской профилактики педагогов, работников культуры, родителей, молодежи, пенсионеров и детей на лекциях, семинарах, конференциях, школах, групповых беседах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Сведения, указанные в таблице, заверяются подписью ответственного лица (заведующим отделением (кабинетом</a:t>
            </a:r>
            <a:r>
              <a:rPr lang="ru-RU" altLang="ru-RU" sz="1400" b="1" dirty="0" smtClean="0">
                <a:latin typeface="+mn-lt"/>
                <a:cs typeface="Times New Roman" pitchFamily="18" charset="0"/>
              </a:rPr>
              <a:t>)</a:t>
            </a:r>
            <a:endParaRPr lang="ru-RU" altLang="ru-RU" sz="1400" b="1" dirty="0">
              <a:latin typeface="+mn-lt"/>
              <a:cs typeface="Times New Roman" pitchFamily="18" charset="0"/>
            </a:endParaRPr>
          </a:p>
        </p:txBody>
      </p:sp>
      <p:graphicFrame>
        <p:nvGraphicFramePr>
          <p:cNvPr id="7241" name="Group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202558"/>
              </p:ext>
            </p:extLst>
          </p:nvPr>
        </p:nvGraphicFramePr>
        <p:xfrm>
          <a:off x="189880" y="1484784"/>
          <a:ext cx="8839200" cy="3292430"/>
        </p:xfrm>
        <a:graphic>
          <a:graphicData uri="http://schemas.openxmlformats.org/drawingml/2006/table">
            <a:tbl>
              <a:tblPr/>
              <a:tblGrid>
                <a:gridCol w="71628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обученных основам здорового образа жизни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6583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медицинских работников, обученных методике профилактики заболеваний и укрепления здоровья –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пациентов обученных в “школах” –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том числе: школе для беременных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с сердечной недостаточностью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на хроническом диализе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…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с ишемической болезнью сердца и перенесших острый инфаркт 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миокарда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школе для пациентов перенесших острое нарушение мозгового кровообращения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прочих школах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проведенных массовых мероприятий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участвующих в мероприятиях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2877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136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03678" y="2132856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  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VI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РАБОТА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ДИАГНОСТИЧЕСКИХ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ОТДЕЛЕНИЙ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(КАБИНЕТОВ)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endParaRPr lang="ru-RU" altLang="ru-RU" b="1" dirty="0">
              <a:solidFill>
                <a:srgbClr val="404A3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88794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42866" y="1844824"/>
            <a:ext cx="8839200" cy="447675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ru-RU" altLang="ru-RU" sz="900" b="1" dirty="0" smtClean="0"/>
          </a:p>
          <a:p>
            <a:pPr algn="just">
              <a:lnSpc>
                <a:spcPct val="80000"/>
              </a:lnSpc>
            </a:pPr>
            <a:r>
              <a:rPr lang="ru-RU" altLang="ru-RU" sz="2000" dirty="0" smtClean="0">
                <a:cs typeface="Times New Roman" pitchFamily="18" charset="0"/>
              </a:rPr>
              <a:t>Таблицы данного раздела заполняют в медицинских организациях, имеющих соответствующие диагностические службы. Включаются сведения об исследованиях, проведенных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только</a:t>
            </a:r>
            <a:r>
              <a:rPr lang="ru-RU" altLang="ru-RU" sz="2000" dirty="0" smtClean="0">
                <a:cs typeface="Times New Roman" pitchFamily="18" charset="0"/>
              </a:rPr>
              <a:t> в отделениях (кабинетах)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данной</a:t>
            </a:r>
            <a:r>
              <a:rPr lang="ru-RU" altLang="ru-RU" sz="2000" dirty="0" smtClean="0">
                <a:cs typeface="Times New Roman" pitchFamily="18" charset="0"/>
              </a:rPr>
              <a:t> медицинской организации</a:t>
            </a:r>
          </a:p>
          <a:p>
            <a:pPr algn="just">
              <a:lnSpc>
                <a:spcPct val="80000"/>
              </a:lnSpc>
            </a:pPr>
            <a:endParaRPr lang="ru-RU" altLang="ru-RU" sz="2000" dirty="0" smtClean="0">
              <a:cs typeface="Times New Roman" pitchFamily="18" charset="0"/>
            </a:endParaRPr>
          </a:p>
          <a:p>
            <a:pPr algn="just">
              <a:lnSpc>
                <a:spcPct val="80000"/>
              </a:lnSpc>
            </a:pP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Не включаются </a:t>
            </a:r>
            <a:r>
              <a:rPr lang="ru-RU" altLang="ru-RU" sz="2000" dirty="0" smtClean="0">
                <a:cs typeface="Times New Roman" pitchFamily="18" charset="0"/>
              </a:rPr>
              <a:t>сведения об анализах и исследованиях,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проведенных в других организациях, </a:t>
            </a:r>
            <a:r>
              <a:rPr lang="ru-RU" altLang="ru-RU" sz="2000" dirty="0" smtClean="0">
                <a:cs typeface="Times New Roman" pitchFamily="18" charset="0"/>
              </a:rPr>
              <a:t>пациентам, обслуживаемым данной организацией</a:t>
            </a:r>
          </a:p>
          <a:p>
            <a:pPr algn="just">
              <a:lnSpc>
                <a:spcPct val="80000"/>
              </a:lnSpc>
            </a:pPr>
            <a:endParaRPr lang="ru-RU" altLang="ru-RU" sz="2000" dirty="0" smtClean="0">
              <a:cs typeface="Times New Roman" pitchFamily="18" charset="0"/>
            </a:endParaRPr>
          </a:p>
          <a:p>
            <a:pPr algn="just">
              <a:lnSpc>
                <a:spcPct val="80000"/>
              </a:lnSpc>
            </a:pPr>
            <a:r>
              <a:rPr lang="ru-RU" altLang="ru-RU" sz="2000" dirty="0" smtClean="0">
                <a:cs typeface="Times New Roman" pitchFamily="18" charset="0"/>
              </a:rPr>
              <a:t>Если диагностические отделения данной организации оказывают помощь не только своим пациентам, но и пациентам, направленным другими организациями, в сведения о работе диагностического отделения включается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весь</a:t>
            </a:r>
            <a:r>
              <a:rPr lang="ru-RU" altLang="ru-RU" sz="2000" dirty="0" smtClean="0">
                <a:cs typeface="Times New Roman" pitchFamily="18" charset="0"/>
              </a:rPr>
              <a:t> объем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проведенной работы</a:t>
            </a:r>
            <a:r>
              <a:rPr lang="ru-RU" altLang="ru-RU" sz="2000" dirty="0" smtClean="0">
                <a:cs typeface="Times New Roman" pitchFamily="18" charset="0"/>
              </a:rPr>
              <a:t>, независимо от того, каким пациентам была оказана помощь</a:t>
            </a:r>
            <a:endParaRPr lang="ru-RU" altLang="ru-RU" sz="2000" dirty="0" smtClean="0"/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07504" y="908720"/>
            <a:ext cx="8894440" cy="990600"/>
          </a:xfrm>
        </p:spPr>
        <p:txBody>
          <a:bodyPr>
            <a:noAutofit/>
          </a:bodyPr>
          <a:lstStyle/>
          <a:p>
            <a:pPr marL="838200" indent="-838200"/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При заполнении раздела </a:t>
            </a:r>
            <a:r>
              <a:rPr lang="en-US" altLang="ru-RU" sz="2400" b="1" dirty="0" smtClean="0">
                <a:solidFill>
                  <a:srgbClr val="C00000"/>
                </a:solidFill>
                <a:latin typeface="+mn-lt"/>
              </a:rPr>
              <a:t>VI </a:t>
            </a: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«Работа диагностических отделений (кабинетов)» ФФСН №30 следует иметь в виду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9762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60375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</a:t>
            </a:r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58371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8372" name="Rectangle 605"/>
          <p:cNvSpPr>
            <a:spLocks noChangeArrowheads="1"/>
          </p:cNvSpPr>
          <p:nvPr/>
        </p:nvSpPr>
        <p:spPr bwMode="auto">
          <a:xfrm>
            <a:off x="347665" y="117475"/>
            <a:ext cx="8534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1. Деятельность </a:t>
            </a:r>
            <a:r>
              <a:rPr lang="ru-RU" altLang="ru-RU" sz="2000" b="1" dirty="0">
                <a:latin typeface="+mn-lt"/>
              </a:rPr>
              <a:t>радиотерапевтического </a:t>
            </a:r>
            <a:r>
              <a:rPr lang="ru-RU" altLang="ru-RU" sz="2000" b="1" dirty="0" smtClean="0">
                <a:latin typeface="+mn-lt"/>
              </a:rPr>
              <a:t>отделения</a:t>
            </a:r>
          </a:p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(</a:t>
            </a:r>
            <a:r>
              <a:rPr lang="ru-RU" altLang="ru-RU" sz="2000" b="1" dirty="0">
                <a:latin typeface="+mn-lt"/>
              </a:rPr>
              <a:t>кабинета лучевой терапии)</a:t>
            </a:r>
          </a:p>
        </p:txBody>
      </p:sp>
      <p:graphicFrame>
        <p:nvGraphicFramePr>
          <p:cNvPr id="54303" name="Group 20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378531"/>
              </p:ext>
            </p:extLst>
          </p:nvPr>
        </p:nvGraphicFramePr>
        <p:xfrm>
          <a:off x="195265" y="913603"/>
          <a:ext cx="8839200" cy="5792793"/>
        </p:xfrm>
        <a:graphic>
          <a:graphicData uri="http://schemas.openxmlformats.org/drawingml/2006/table">
            <a:tbl>
              <a:tblPr/>
              <a:tblGrid>
                <a:gridCol w="4800600"/>
                <a:gridCol w="685800"/>
                <a:gridCol w="838200"/>
                <a:gridCol w="2514600"/>
              </a:tblGrid>
              <a:tr h="55335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 подразделениях, оказывающих медицинскую помощь в амбулаторных условиях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98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пациентов, закончивших: лучевую терапию (самостоятельную и в комбинации с другими  методами  лечения) всего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  самостоятельную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и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дистанционную лучевую терапию всего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конвенциональную лучевую терапию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 гамма терапевтических аппаратах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конформную лучевую терапию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внутриполостную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сочетанную (дистанционную с внутриполостным облучением)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интраоперационную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адронную лучевую терапию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71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лучевую терапию с применением </a:t>
                      </a: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радиомодификаторов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радиопротекторов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8480" name="Rectangle 453"/>
          <p:cNvSpPr txBox="1">
            <a:spLocks noChangeArrowheads="1"/>
          </p:cNvSpPr>
          <p:nvPr/>
        </p:nvSpPr>
        <p:spPr bwMode="auto">
          <a:xfrm>
            <a:off x="5715000" y="18288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1 должна быть равна сумме строк 1.1+1.2+1.3+1.4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1" name="Rectangle 453"/>
          <p:cNvSpPr txBox="1">
            <a:spLocks noChangeArrowheads="1"/>
          </p:cNvSpPr>
          <p:nvPr/>
        </p:nvSpPr>
        <p:spPr bwMode="auto">
          <a:xfrm>
            <a:off x="5715000" y="26162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1 должна быть равна сумме строк 2+3+4+5+6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2" name="Rectangle 453"/>
          <p:cNvSpPr txBox="1">
            <a:spLocks noChangeArrowheads="1"/>
          </p:cNvSpPr>
          <p:nvPr/>
        </p:nvSpPr>
        <p:spPr bwMode="auto">
          <a:xfrm>
            <a:off x="5702300" y="34290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2 должна быть равна сумме строк 2.1+2.2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3" name="Rectangle 453"/>
          <p:cNvSpPr txBox="1">
            <a:spLocks noChangeArrowheads="1"/>
          </p:cNvSpPr>
          <p:nvPr/>
        </p:nvSpPr>
        <p:spPr bwMode="auto">
          <a:xfrm>
            <a:off x="5715000" y="42164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2.1 должна быть равна сумме строк 2.1.1+2.1.2+2.1.3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4" name="Rectangle 453"/>
          <p:cNvSpPr txBox="1">
            <a:spLocks noChangeArrowheads="1"/>
          </p:cNvSpPr>
          <p:nvPr/>
        </p:nvSpPr>
        <p:spPr bwMode="auto">
          <a:xfrm>
            <a:off x="5702300" y="51308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Если приведенные выше условия не выполняются, то необходимо пояснение</a:t>
            </a:r>
            <a:endParaRPr lang="ru-RU" altLang="ru-RU" sz="1600" b="1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58485" name="Rectangle 453"/>
          <p:cNvSpPr txBox="1">
            <a:spLocks noChangeArrowheads="1"/>
          </p:cNvSpPr>
          <p:nvPr/>
        </p:nvSpPr>
        <p:spPr bwMode="auto">
          <a:xfrm>
            <a:off x="4495800" y="5943600"/>
            <a:ext cx="42545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Строки со 2 по 6 должны быть согласованы с данными по аппаратам лучевой терапии (табл. 5118)</a:t>
            </a:r>
            <a:endParaRPr lang="ru-RU" altLang="ru-RU" sz="1600" b="1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31447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03238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</a:t>
            </a:r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9396" name="Rectangle 605"/>
          <p:cNvSpPr>
            <a:spLocks noChangeArrowheads="1"/>
          </p:cNvSpPr>
          <p:nvPr/>
        </p:nvSpPr>
        <p:spPr bwMode="auto">
          <a:xfrm>
            <a:off x="242890" y="112714"/>
            <a:ext cx="8534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AutoNum type="arabicPeriod"/>
            </a:pPr>
            <a:r>
              <a:rPr lang="ru-RU" altLang="ru-RU" sz="2000" b="1" dirty="0" smtClean="0">
                <a:latin typeface="+mn-lt"/>
              </a:rPr>
              <a:t>Деятельность </a:t>
            </a:r>
            <a:r>
              <a:rPr lang="ru-RU" altLang="ru-RU" sz="2000" b="1" dirty="0">
                <a:latin typeface="+mn-lt"/>
              </a:rPr>
              <a:t>радиотерапевтического </a:t>
            </a:r>
            <a:r>
              <a:rPr lang="ru-RU" altLang="ru-RU" sz="2000" b="1" dirty="0" smtClean="0">
                <a:latin typeface="+mn-lt"/>
              </a:rPr>
              <a:t>отделения</a:t>
            </a:r>
          </a:p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 </a:t>
            </a:r>
            <a:r>
              <a:rPr lang="ru-RU" altLang="ru-RU" sz="2000" b="1" dirty="0">
                <a:latin typeface="+mn-lt"/>
              </a:rPr>
              <a:t>(кабинета лучевой терапии)</a:t>
            </a:r>
          </a:p>
        </p:txBody>
      </p:sp>
      <p:graphicFrame>
        <p:nvGraphicFramePr>
          <p:cNvPr id="54303" name="Group 20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0968683"/>
              </p:ext>
            </p:extLst>
          </p:nvPr>
        </p:nvGraphicFramePr>
        <p:xfrm>
          <a:off x="179512" y="990601"/>
          <a:ext cx="8839200" cy="5792793"/>
        </p:xfrm>
        <a:graphic>
          <a:graphicData uri="http://schemas.openxmlformats.org/drawingml/2006/table">
            <a:tbl>
              <a:tblPr/>
              <a:tblGrid>
                <a:gridCol w="4800600"/>
                <a:gridCol w="685800"/>
                <a:gridCol w="838200"/>
                <a:gridCol w="2514600"/>
              </a:tblGrid>
              <a:tr h="55335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 подразделениях, оказывающих медицинскую помощь в амбулаторных условиях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98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пациентов, закончивших: лучевую терапию (самостоятельную и в комбинации с другими  методами  лечения) всего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  самостоятельную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и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дистанционную лучевую терапию всего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конвенциональную лучевую терапию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 гамма терапевтических аппаратах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конформную лучевую терапию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внутриполостную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сочетанную (дистанционную с внутриполостным облучением) 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интраоперационную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адронную лучевую терапию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71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лучевую терапию с применением </a:t>
                      </a: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радиомодификаторов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радиопротекторов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9504" name="Rectangle 453"/>
          <p:cNvSpPr txBox="1">
            <a:spLocks noChangeArrowheads="1"/>
          </p:cNvSpPr>
          <p:nvPr/>
        </p:nvSpPr>
        <p:spPr bwMode="auto">
          <a:xfrm>
            <a:off x="4038600" y="2667000"/>
            <a:ext cx="4648200" cy="29718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В строке 7 отражаются сведения о числе пациентов, получивших комплексное лечение лучевую терапию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ГБО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гипертермия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электронакцепторные соединения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цитостатики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магнитотерапия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600" b="1">
              <a:solidFill>
                <a:srgbClr val="990033"/>
              </a:solidFill>
              <a:latin typeface="Arial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строка 7 </a:t>
            </a:r>
            <a:r>
              <a:rPr lang="en-US" altLang="ru-RU" sz="1600" b="1">
                <a:solidFill>
                  <a:srgbClr val="990033"/>
                </a:solidFill>
                <a:latin typeface="Arial" charset="0"/>
              </a:rPr>
              <a:t>&lt;= c</a:t>
            </a: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трока 1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6856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"/>
          <p:cNvSpPr txBox="1">
            <a:spLocks noChangeArrowheads="1"/>
          </p:cNvSpPr>
          <p:nvPr/>
        </p:nvSpPr>
        <p:spPr bwMode="auto">
          <a:xfrm>
            <a:off x="328613" y="1316038"/>
            <a:ext cx="8424862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solidFill>
                  <a:srgbClr val="EA8B00"/>
                </a:solidFill>
              </a:rPr>
              <a:t>Штатное расписание является документом</a:t>
            </a:r>
            <a:r>
              <a:rPr lang="ru-RU" altLang="ru-RU" sz="2000" smtClean="0"/>
              <a:t>, которым определяется структура учреждения и численность должностей по каждому наименованию в конкретных подразделениях и в целом по учреждению.</a:t>
            </a:r>
          </a:p>
          <a:p>
            <a:pPr algn="just"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2000" smtClean="0"/>
              <a:t>В медицинском учреждении штатное расписание </a:t>
            </a:r>
            <a:r>
              <a:rPr lang="ru-RU" altLang="ru-RU" sz="2000" b="1" smtClean="0">
                <a:solidFill>
                  <a:srgbClr val="EA8B00"/>
                </a:solidFill>
              </a:rPr>
              <a:t>составляется отдельно по бюджетным подразделениям, ОМС и оказывающим платные медицинские услуги.</a:t>
            </a:r>
            <a:r>
              <a:rPr lang="ru-RU" altLang="ru-RU" sz="2000" smtClean="0"/>
              <a:t> При составлении в первую очередь учитывается установленный фонд оплаты труда и нормативная численность структурных подразделений.</a:t>
            </a:r>
          </a:p>
          <a:p>
            <a:pPr algn="just"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2000" smtClean="0"/>
              <a:t>Форма штатного расписания утверждена Постановлением Госкомстата РФ от 05.01.2004 №1 «Об утверждении унифицированных форм первичной учетной документации по учету труда и его оплаты». Данная форма (</a:t>
            </a:r>
            <a:r>
              <a:rPr lang="ru-RU" altLang="ru-RU" sz="2000" b="1" smtClean="0">
                <a:solidFill>
                  <a:srgbClr val="EA8B00"/>
                </a:solidFill>
              </a:rPr>
              <a:t>N Т-3) </a:t>
            </a:r>
            <a:r>
              <a:rPr lang="ru-RU" altLang="ru-RU" sz="2000" smtClean="0"/>
              <a:t>и рекомендована для применения организациями независимо от формы собственности, осуществляющими деятельность на территории РФ, в том числе бюджетными учреждениями</a:t>
            </a:r>
          </a:p>
        </p:txBody>
      </p:sp>
      <p:sp>
        <p:nvSpPr>
          <p:cNvPr id="3075" name="Подзаголовок 2"/>
          <p:cNvSpPr>
            <a:spLocks/>
          </p:cNvSpPr>
          <p:nvPr/>
        </p:nvSpPr>
        <p:spPr bwMode="auto">
          <a:xfrm>
            <a:off x="1282700" y="400050"/>
            <a:ext cx="6802438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Aft>
                <a:spcPct val="0"/>
              </a:spcAft>
              <a:buFontTx/>
              <a:buNone/>
            </a:pPr>
            <a:r>
              <a:rPr lang="ru-RU" altLang="ru-RU" sz="2400" b="1" i="1" smtClean="0"/>
              <a:t>Штатное расписание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36398985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179273"/>
            <a:ext cx="9144000" cy="11150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14604" algn="ctr">
              <a:spcBef>
                <a:spcPts val="1440"/>
              </a:spcBef>
            </a:pPr>
            <a:r>
              <a:rPr sz="1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Внесены изменения в </a:t>
            </a:r>
            <a:r>
              <a:rPr sz="1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таблицу</a:t>
            </a:r>
            <a:r>
              <a:rPr sz="1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1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4201</a:t>
            </a:r>
            <a:r>
              <a:rPr lang="ru-RU" sz="1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«Деятельность радиотерапевтического отделения (кабинета лучевой терапии)</a:t>
            </a:r>
            <a:endParaRPr sz="1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77801" y="1295400"/>
          <a:ext cx="8966199" cy="51441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08700"/>
                <a:gridCol w="555625"/>
                <a:gridCol w="862965"/>
                <a:gridCol w="1438909"/>
              </a:tblGrid>
              <a:tr h="762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 marL="11430" algn="ctr">
                        <a:lnSpc>
                          <a:spcPct val="100000"/>
                        </a:lnSpc>
                        <a:spcBef>
                          <a:spcPts val="75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Наименование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2700" algn="ct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2700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Всего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16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из них: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31775" marR="21399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подразделениях,  оказывающих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70485" marR="49530" indent="-63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медицинскую помощь в  амбулаторных</a:t>
                      </a:r>
                      <a:r>
                        <a:rPr sz="10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условиях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46990">
                        <a:lnSpc>
                          <a:spcPts val="141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пациентов, закончивших,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лучевую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терапию (самостоятельную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 в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комбинации</a:t>
                      </a:r>
                      <a:r>
                        <a:rPr sz="1200" spc="-3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6990">
                        <a:lnSpc>
                          <a:spcPts val="1370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другими методами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лечения),</a:t>
                      </a:r>
                      <a:r>
                        <a:rPr sz="1200" spc="4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всего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3970" algn="ctr">
                        <a:lnSpc>
                          <a:spcPts val="1370"/>
                        </a:lnSpc>
                        <a:spcBef>
                          <a:spcPts val="5"/>
                        </a:spcBef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3308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</a:t>
                      </a:r>
                      <a:r>
                        <a:rPr sz="12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самостоятельную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8261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хирургическим</a:t>
                      </a:r>
                      <a:r>
                        <a:rPr sz="1200" spc="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лечением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8261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химиотерапией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8261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хирургическим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лечением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1200" spc="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химиотерапией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889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аппаратах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для дистанционной</a:t>
                      </a:r>
                      <a:r>
                        <a:rPr sz="1200" spc="-10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2927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 на дистанционных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гамма-терапевтических</a:t>
                      </a:r>
                      <a:r>
                        <a:rPr sz="1200" spc="-3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аппаратах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0547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 по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методикам: двухмерная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конвенциональная</a:t>
                      </a:r>
                      <a:r>
                        <a:rPr sz="1200" spc="-4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радиотерапия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2.1.1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254063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трехмерная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конформная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радиотерапия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2.1.2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6990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линейных</a:t>
                      </a:r>
                      <a:r>
                        <a:rPr sz="1200" spc="-1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ускорителях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3308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 по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методикам: двухмерная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конвенциональная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лучевая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терапия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77863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трехмерная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конформная лучевая</a:t>
                      </a:r>
                      <a:r>
                        <a:rPr sz="1200" spc="4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терапия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778635">
                        <a:lnSpc>
                          <a:spcPts val="1340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облучение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модуляцией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интенсивности</a:t>
                      </a:r>
                      <a:r>
                        <a:rPr sz="1200" spc="3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пучков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1778635" marR="39497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ротационное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облучение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модуляцией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интенсивности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пучка 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излучения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41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974">
                <a:tc>
                  <a:txBody>
                    <a:bodyPr/>
                    <a:lstStyle/>
                    <a:p>
                      <a:pPr marL="1778635">
                        <a:lnSpc>
                          <a:spcPts val="1325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стереотаксическая радиотерапия,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включая</a:t>
                      </a:r>
                      <a:r>
                        <a:rPr sz="1200" spc="6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радиохирургию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25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7786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тотальное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облучение всего</a:t>
                      </a:r>
                      <a:r>
                        <a:rPr sz="1200" spc="3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тела/кожи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2.2.6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6990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рентгенотерапевтических</a:t>
                      </a:r>
                      <a:r>
                        <a:rPr sz="1200" spc="-8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аппаратах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3308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близкофокусной</a:t>
                      </a:r>
                      <a:r>
                        <a:rPr sz="1200" spc="-6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2.3.1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82613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для </a:t>
                      </a:r>
                      <a:r>
                        <a:rPr sz="1200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глубокой</a:t>
                      </a:r>
                      <a:r>
                        <a:rPr sz="1200" spc="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рентгенотерапии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2.3.2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46990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аппарате</a:t>
                      </a:r>
                      <a:r>
                        <a:rPr sz="1200" spc="-6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кибер-нож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889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аппарате</a:t>
                      </a:r>
                      <a:r>
                        <a:rPr sz="1200" spc="-6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гамма-нож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889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аппарате</a:t>
                      </a:r>
                      <a:r>
                        <a:rPr sz="1200" spc="-6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томотерапии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2.6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Rectangle 1316"/>
          <p:cNvSpPr>
            <a:spLocks noChangeArrowheads="1"/>
          </p:cNvSpPr>
          <p:nvPr/>
        </p:nvSpPr>
        <p:spPr bwMode="auto">
          <a:xfrm>
            <a:off x="3902636" y="4539343"/>
            <a:ext cx="5026417" cy="762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342900" indent="-342900" algn="ctr">
              <a:defRPr/>
            </a:pPr>
            <a:r>
              <a:rPr lang="ru-RU" sz="1600" b="1" dirty="0">
                <a:solidFill>
                  <a:prstClr val="black"/>
                </a:solidFill>
                <a:cs typeface="Arial" pitchFamily="34" charset="0"/>
              </a:rPr>
              <a:t>Строка </a:t>
            </a:r>
            <a:r>
              <a:rPr lang="ru-RU" sz="1600" b="1" dirty="0" smtClean="0">
                <a:solidFill>
                  <a:prstClr val="black"/>
                </a:solidFill>
                <a:cs typeface="Arial" pitchFamily="34" charset="0"/>
              </a:rPr>
              <a:t>1 равна сумме строк 2 + 3 + 4 + 5 + 6</a:t>
            </a:r>
            <a:endParaRPr lang="ru-RU" sz="1600" b="1" dirty="0">
              <a:solidFill>
                <a:prstClr val="black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3560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46579" y="179273"/>
            <a:ext cx="6751955" cy="85087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270635" algn="ctr">
              <a:spcBef>
                <a:spcPts val="95"/>
              </a:spcBef>
            </a:pPr>
            <a:r>
              <a:rPr sz="14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1272540" algn="ctr">
              <a:tabLst>
                <a:tab pos="2216785" algn="l"/>
              </a:tabLst>
            </a:pPr>
            <a:r>
              <a:rPr sz="1400" b="1" spc="-25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</a:t>
            </a:r>
            <a:r>
              <a:rPr lang="ru-RU" sz="1400" b="1" spc="-25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sz="1400" b="1" spc="-2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b="1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40"/>
              </a:spcBef>
            </a:pPr>
            <a:endParaRPr sz="1450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R="5080" algn="r"/>
            <a:r>
              <a:rPr sz="1200" b="1" spc="-40" dirty="0">
                <a:solidFill>
                  <a:prstClr val="black"/>
                </a:solidFill>
                <a:latin typeface="Arial"/>
                <a:cs typeface="Arial"/>
              </a:rPr>
              <a:t>(</a:t>
            </a:r>
            <a:r>
              <a:rPr sz="1200" b="1" spc="-85" dirty="0">
                <a:solidFill>
                  <a:prstClr val="black"/>
                </a:solidFill>
                <a:latin typeface="Arial"/>
                <a:cs typeface="Arial"/>
              </a:rPr>
              <a:t>п</a:t>
            </a:r>
            <a:r>
              <a:rPr sz="1200" b="1" spc="-90" dirty="0">
                <a:solidFill>
                  <a:prstClr val="black"/>
                </a:solidFill>
                <a:latin typeface="Arial"/>
                <a:cs typeface="Arial"/>
              </a:rPr>
              <a:t>р</a:t>
            </a:r>
            <a:r>
              <a:rPr sz="1200" b="1" spc="-114" dirty="0">
                <a:solidFill>
                  <a:prstClr val="black"/>
                </a:solidFill>
                <a:latin typeface="Arial"/>
                <a:cs typeface="Arial"/>
              </a:rPr>
              <a:t>о</a:t>
            </a:r>
            <a:r>
              <a:rPr sz="1200" b="1" spc="-80" dirty="0">
                <a:solidFill>
                  <a:prstClr val="black"/>
                </a:solidFill>
                <a:latin typeface="Arial"/>
                <a:cs typeface="Arial"/>
              </a:rPr>
              <a:t>д</a:t>
            </a:r>
            <a:r>
              <a:rPr sz="1200" b="1" spc="-114" dirty="0">
                <a:solidFill>
                  <a:prstClr val="black"/>
                </a:solidFill>
                <a:latin typeface="Arial"/>
                <a:cs typeface="Arial"/>
              </a:rPr>
              <a:t>о</a:t>
            </a:r>
            <a:r>
              <a:rPr sz="1200" b="1" spc="-135" dirty="0">
                <a:solidFill>
                  <a:prstClr val="black"/>
                </a:solidFill>
                <a:latin typeface="Arial"/>
                <a:cs typeface="Arial"/>
              </a:rPr>
              <a:t>л</a:t>
            </a:r>
            <a:r>
              <a:rPr sz="1200" b="1" spc="5" dirty="0">
                <a:solidFill>
                  <a:prstClr val="black"/>
                </a:solidFill>
                <a:latin typeface="Arial"/>
                <a:cs typeface="Arial"/>
              </a:rPr>
              <a:t>ж</a:t>
            </a:r>
            <a:r>
              <a:rPr sz="1200" b="1" spc="-70" dirty="0">
                <a:solidFill>
                  <a:prstClr val="black"/>
                </a:solidFill>
                <a:latin typeface="Arial"/>
                <a:cs typeface="Arial"/>
              </a:rPr>
              <a:t>е</a:t>
            </a:r>
            <a:r>
              <a:rPr sz="1200" b="1" spc="-75" dirty="0">
                <a:solidFill>
                  <a:prstClr val="black"/>
                </a:solidFill>
                <a:latin typeface="Arial"/>
                <a:cs typeface="Arial"/>
              </a:rPr>
              <a:t>н</a:t>
            </a:r>
            <a:r>
              <a:rPr sz="1200" b="1" spc="-70" dirty="0">
                <a:solidFill>
                  <a:prstClr val="black"/>
                </a:solidFill>
                <a:latin typeface="Arial"/>
                <a:cs typeface="Arial"/>
              </a:rPr>
              <a:t>ие</a:t>
            </a:r>
            <a:r>
              <a:rPr sz="1200" b="1" spc="-30" dirty="0">
                <a:solidFill>
                  <a:prstClr val="black"/>
                </a:solidFill>
                <a:latin typeface="Arial"/>
                <a:cs typeface="Arial"/>
              </a:rPr>
              <a:t>)</a:t>
            </a:r>
            <a:endParaRPr sz="1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33196" y="1118361"/>
          <a:ext cx="8137523" cy="49288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44820"/>
                <a:gridCol w="504189"/>
                <a:gridCol w="782955"/>
                <a:gridCol w="1305559"/>
              </a:tblGrid>
              <a:tr h="914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50" dirty="0">
                        <a:latin typeface="Times New Roman"/>
                        <a:cs typeface="Times New Roman"/>
                      </a:endParaRPr>
                    </a:p>
                    <a:p>
                      <a:pPr marL="12700" algn="ctr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Наименование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№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2700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строки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397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Всего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16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из них: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65735" marR="14668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в</a:t>
                      </a:r>
                      <a:r>
                        <a:rPr sz="10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подразделениях,  оказывающих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435" marR="30480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медицинскую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помощь  в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амбулаторных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5240" algn="ctr">
                        <a:lnSpc>
                          <a:spcPts val="1135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условиях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1430" algn="ctr">
                        <a:lnSpc>
                          <a:spcPts val="134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4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134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34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6990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пролеченных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контактной лучевой</a:t>
                      </a:r>
                      <a:r>
                        <a:rPr sz="12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терапией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00266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</a:t>
                      </a:r>
                      <a:r>
                        <a:rPr sz="12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внутриполостной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49796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внутритканевой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высокой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мощностью</a:t>
                      </a:r>
                      <a:r>
                        <a:rPr sz="1200" spc="3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дозы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49542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внутритканевой</a:t>
                      </a:r>
                      <a:r>
                        <a:rPr sz="1200" spc="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микроисточниками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49034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аппликационной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503045">
                        <a:lnSpc>
                          <a:spcPts val="1340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внутрисосудистой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3.5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46990" marR="486409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получивших сочетанную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радиотерапию (дистанционную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 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внутриполостным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облучением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41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974">
                <a:tc>
                  <a:txBody>
                    <a:bodyPr/>
                    <a:lstStyle/>
                    <a:p>
                      <a:pPr marL="48895">
                        <a:lnSpc>
                          <a:spcPts val="1325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получивших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интраоперационную</a:t>
                      </a:r>
                      <a:r>
                        <a:rPr sz="1200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25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4889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получивших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андронную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81216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</a:t>
                      </a:r>
                      <a:r>
                        <a:rPr sz="12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протонную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1321435">
                        <a:lnSpc>
                          <a:spcPts val="1340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ионную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33032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нейтронную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Х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332230">
                        <a:lnSpc>
                          <a:spcPts val="1340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нейтрон-захватную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6.4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Х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46990">
                        <a:lnSpc>
                          <a:spcPts val="1415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пациентов,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получивших </a:t>
                      </a:r>
                      <a:r>
                        <a:rPr sz="1200" spc="-2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лучевую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терапию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1200" spc="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применением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6990">
                        <a:lnSpc>
                          <a:spcPts val="1365"/>
                        </a:lnSpc>
                      </a:pP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радиомодификаторов,</a:t>
                      </a:r>
                      <a:r>
                        <a:rPr sz="1200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радиопротекторов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ts val="1415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46990" marR="609600">
                        <a:lnSpc>
                          <a:spcPts val="1440"/>
                        </a:lnSpc>
                        <a:spcBef>
                          <a:spcPts val="20"/>
                        </a:spcBef>
                      </a:pP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Число пациентов,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получивших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радиотерапию </a:t>
                      </a: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поводу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неонкологических  заболеваний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ts val="1415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339">
                <a:tc>
                  <a:txBody>
                    <a:bodyPr/>
                    <a:lstStyle/>
                    <a:p>
                      <a:pPr marL="769620">
                        <a:lnSpc>
                          <a:spcPts val="132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из них: на </a:t>
                      </a:r>
                      <a:r>
                        <a:rPr sz="12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линейном</a:t>
                      </a:r>
                      <a:r>
                        <a:rPr sz="1200" spc="-8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ускорителе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2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8.1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271270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гамма-терапевтическом</a:t>
                      </a:r>
                      <a:r>
                        <a:rPr sz="1200" spc="4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аппарате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8.2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2880">
                <a:tc>
                  <a:txBody>
                    <a:bodyPr/>
                    <a:lstStyle/>
                    <a:p>
                      <a:pPr marL="125920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на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рентгентерапевтическом</a:t>
                      </a:r>
                      <a:r>
                        <a:rPr sz="1200" spc="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аппарате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8.3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Rectangle 453"/>
          <p:cNvSpPr txBox="1">
            <a:spLocks noChangeArrowheads="1"/>
          </p:cNvSpPr>
          <p:nvPr/>
        </p:nvSpPr>
        <p:spPr bwMode="auto">
          <a:xfrm>
            <a:off x="0" y="188640"/>
            <a:ext cx="4648200" cy="1872208"/>
          </a:xfrm>
          <a:prstGeom prst="rect">
            <a:avLst/>
          </a:prstGeom>
          <a:solidFill>
            <a:srgbClr val="36F709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990033"/>
                </a:solidFill>
                <a:latin typeface="Arial" charset="0"/>
              </a:rPr>
              <a:t>В строке 7 отражаются сведения о числе пациентов, получивших комплексное лечение лучевую терапию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990033"/>
                </a:solidFill>
                <a:latin typeface="Arial" charset="0"/>
              </a:rPr>
              <a:t>+ </a:t>
            </a:r>
            <a:r>
              <a:rPr lang="ru-RU" altLang="ru-RU" sz="1600" b="1" dirty="0" err="1" smtClean="0">
                <a:solidFill>
                  <a:srgbClr val="990033"/>
                </a:solidFill>
                <a:latin typeface="Arial" charset="0"/>
              </a:rPr>
              <a:t>радиомодификаторы</a:t>
            </a:r>
            <a:r>
              <a:rPr lang="ru-RU" altLang="ru-RU" sz="1600" b="1" dirty="0" smtClean="0">
                <a:solidFill>
                  <a:srgbClr val="990033"/>
                </a:solidFill>
                <a:latin typeface="Arial" charset="0"/>
              </a:rPr>
              <a:t>/</a:t>
            </a:r>
            <a:endParaRPr lang="ru-RU" altLang="ru-RU" sz="1600" b="1" dirty="0">
              <a:solidFill>
                <a:srgbClr val="990033"/>
              </a:solidFill>
              <a:latin typeface="Arial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990033"/>
                </a:solidFill>
                <a:latin typeface="Arial" charset="0"/>
              </a:rPr>
              <a:t>радиопротекторы</a:t>
            </a:r>
            <a:endParaRPr lang="ru-RU" altLang="ru-RU" sz="1600" b="1" dirty="0">
              <a:solidFill>
                <a:srgbClr val="990033"/>
              </a:solidFill>
              <a:latin typeface="Arial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990033"/>
                </a:solidFill>
                <a:latin typeface="Arial" charset="0"/>
              </a:rPr>
              <a:t>Строка 7 </a:t>
            </a:r>
            <a:r>
              <a:rPr lang="en-US" altLang="ru-RU" sz="1600" b="1" dirty="0">
                <a:solidFill>
                  <a:srgbClr val="990033"/>
                </a:solidFill>
                <a:latin typeface="Arial" charset="0"/>
              </a:rPr>
              <a:t>&lt;= c</a:t>
            </a:r>
            <a:r>
              <a:rPr lang="ru-RU" altLang="ru-RU" sz="1600" b="1" dirty="0">
                <a:solidFill>
                  <a:srgbClr val="990033"/>
                </a:solidFill>
                <a:latin typeface="Arial" charset="0"/>
              </a:rPr>
              <a:t>трока 1</a:t>
            </a:r>
          </a:p>
        </p:txBody>
      </p:sp>
    </p:spTree>
    <p:extLst>
      <p:ext uri="{BB962C8B-B14F-4D97-AF65-F5344CB8AC3E}">
        <p14:creationId xmlns:p14="http://schemas.microsoft.com/office/powerpoint/2010/main" val="2161070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665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17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69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22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2746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427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579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731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388429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189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341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493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4646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47986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4951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5103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5006" y="5255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85006" y="5408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5006" y="5560695"/>
            <a:ext cx="0" cy="235585"/>
          </a:xfrm>
          <a:custGeom>
            <a:avLst/>
            <a:gdLst/>
            <a:ahLst/>
            <a:cxnLst/>
            <a:rect l="l" t="t" r="r" b="b"/>
            <a:pathLst>
              <a:path h="235585">
                <a:moveTo>
                  <a:pt x="0" y="0"/>
                </a:moveTo>
                <a:lnTo>
                  <a:pt x="0" y="235267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92172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8830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75786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12108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448936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985892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567679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281801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63588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41488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541384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068689" y="1107313"/>
            <a:ext cx="0" cy="1109980"/>
          </a:xfrm>
          <a:custGeom>
            <a:avLst/>
            <a:gdLst/>
            <a:ahLst/>
            <a:cxnLst/>
            <a:rect l="l" t="t" r="r" b="b"/>
            <a:pathLst>
              <a:path h="1109980">
                <a:moveTo>
                  <a:pt x="0" y="0"/>
                </a:moveTo>
                <a:lnTo>
                  <a:pt x="0" y="1109979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9436" y="1113663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563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905758" y="1357502"/>
            <a:ext cx="2382520" cy="0"/>
          </a:xfrm>
          <a:custGeom>
            <a:avLst/>
            <a:gdLst/>
            <a:ahLst/>
            <a:cxnLst/>
            <a:rect l="l" t="t" r="r" b="b"/>
            <a:pathLst>
              <a:path w="2382520">
                <a:moveTo>
                  <a:pt x="0" y="0"/>
                </a:moveTo>
                <a:lnTo>
                  <a:pt x="238239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57238" y="1357502"/>
            <a:ext cx="2218055" cy="0"/>
          </a:xfrm>
          <a:custGeom>
            <a:avLst/>
            <a:gdLst/>
            <a:ahLst/>
            <a:cxnLst/>
            <a:rect l="l" t="t" r="r" b="b"/>
            <a:pathLst>
              <a:path w="2218054">
                <a:moveTo>
                  <a:pt x="0" y="0"/>
                </a:moveTo>
                <a:lnTo>
                  <a:pt x="22178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3164" y="2210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3164" y="2363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3164" y="26681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73164" y="2972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3164" y="3125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3164" y="35825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3164" y="3887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3164" y="4039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73164" y="41921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3164" y="4496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73164" y="4801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73164" y="51065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73164" y="5411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79514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9144000" y="1046352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9144000" y="2204592"/>
            <a:ext cx="0" cy="3365500"/>
          </a:xfrm>
          <a:custGeom>
            <a:avLst/>
            <a:gdLst/>
            <a:ahLst/>
            <a:cxnLst/>
            <a:rect l="l" t="t" r="r" b="b"/>
            <a:pathLst>
              <a:path h="3365500">
                <a:moveTo>
                  <a:pt x="0" y="0"/>
                </a:moveTo>
                <a:lnTo>
                  <a:pt x="0" y="3365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73164" y="105270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73164" y="5563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69010" y="1576958"/>
            <a:ext cx="64706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567177" y="1515999"/>
            <a:ext cx="110489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66594" y="1637919"/>
            <a:ext cx="30988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981832" y="1576958"/>
            <a:ext cx="26289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Вс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898644" y="1084707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6" y="0"/>
                </a:lnTo>
              </a:path>
            </a:pathLst>
          </a:custGeom>
          <a:ln w="5486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886705" y="1038860"/>
            <a:ext cx="466090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При </a:t>
            </a:r>
            <a:r>
              <a:rPr sz="4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них</a:t>
            </a:r>
            <a:r>
              <a:rPr sz="4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</a:t>
            </a:r>
            <a:endParaRPr sz="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500882" y="1485519"/>
            <a:ext cx="3105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00882" y="1607438"/>
            <a:ext cx="2978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3561841" y="1729358"/>
            <a:ext cx="165100" cy="113030"/>
          </a:xfrm>
          <a:custGeom>
            <a:avLst/>
            <a:gdLst/>
            <a:ahLst/>
            <a:cxnLst/>
            <a:rect l="l" t="t" r="r" b="b"/>
            <a:pathLst>
              <a:path w="165100" h="113030">
                <a:moveTo>
                  <a:pt x="0" y="112775"/>
                </a:moveTo>
                <a:lnTo>
                  <a:pt x="164591" y="112775"/>
                </a:lnTo>
                <a:lnTo>
                  <a:pt x="16459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549777" y="1706372"/>
            <a:ext cx="19050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пий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120769" y="1180719"/>
            <a:ext cx="66992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321046" y="1180719"/>
            <a:ext cx="63944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Флюорограмм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438772" y="1546478"/>
            <a:ext cx="26670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5080">
              <a:lnSpc>
                <a:spcPts val="885"/>
              </a:lnSpc>
            </a:pPr>
            <a:r>
              <a:rPr sz="800" spc="-1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438772" y="1668398"/>
            <a:ext cx="266700" cy="113030"/>
          </a:xfrm>
          <a:custGeom>
            <a:avLst/>
            <a:gdLst/>
            <a:ahLst/>
            <a:cxnLst/>
            <a:rect l="l" t="t" r="r" b="b"/>
            <a:pathLst>
              <a:path w="266700" h="113030">
                <a:moveTo>
                  <a:pt x="0" y="112775"/>
                </a:moveTo>
                <a:lnTo>
                  <a:pt x="266700" y="112775"/>
                </a:lnTo>
                <a:lnTo>
                  <a:pt x="2667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438772" y="1645412"/>
            <a:ext cx="26860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00341" y="1119758"/>
            <a:ext cx="1332230" cy="113030"/>
          </a:xfrm>
          <a:custGeom>
            <a:avLst/>
            <a:gdLst/>
            <a:ahLst/>
            <a:cxnLst/>
            <a:rect l="l" t="t" r="r" b="b"/>
            <a:pathLst>
              <a:path w="1332229" h="113030">
                <a:moveTo>
                  <a:pt x="0" y="112775"/>
                </a:moveTo>
                <a:lnTo>
                  <a:pt x="1331976" y="112775"/>
                </a:lnTo>
                <a:lnTo>
                  <a:pt x="1331976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288783" y="1096771"/>
            <a:ext cx="135699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775829" y="1241678"/>
            <a:ext cx="379730" cy="113030"/>
          </a:xfrm>
          <a:custGeom>
            <a:avLst/>
            <a:gdLst/>
            <a:ahLst/>
            <a:cxnLst/>
            <a:rect l="l" t="t" r="r" b="b"/>
            <a:pathLst>
              <a:path w="379729" h="113030">
                <a:moveTo>
                  <a:pt x="0" y="112775"/>
                </a:moveTo>
                <a:lnTo>
                  <a:pt x="379475" y="112775"/>
                </a:lnTo>
                <a:lnTo>
                  <a:pt x="379475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764526" y="1218691"/>
            <a:ext cx="4051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(из гр.</a:t>
            </a:r>
            <a:r>
              <a:rPr sz="800" spc="-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3)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129785" y="1668398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030726" y="1790319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613402" y="1668398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613402" y="1790319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226684" y="1668398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127625" y="1790319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820790" y="1654682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820790" y="1807082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017639" y="1485519"/>
            <a:ext cx="680720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</a:t>
            </a:r>
            <a:r>
              <a:rPr sz="800" spc="-10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стиро-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195946" y="1607438"/>
            <a:ext cx="32512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267575" y="1729358"/>
            <a:ext cx="169545" cy="113030"/>
          </a:xfrm>
          <a:custGeom>
            <a:avLst/>
            <a:gdLst/>
            <a:ahLst/>
            <a:cxnLst/>
            <a:rect l="l" t="t" r="r" b="b"/>
            <a:pathLst>
              <a:path w="169545" h="113030">
                <a:moveTo>
                  <a:pt x="0" y="112775"/>
                </a:moveTo>
                <a:lnTo>
                  <a:pt x="169164" y="112775"/>
                </a:lnTo>
                <a:lnTo>
                  <a:pt x="1691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256144" y="1706372"/>
            <a:ext cx="19558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б</a:t>
            </a:r>
            <a:r>
              <a:rPr sz="800" spc="-1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з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211186" y="1851279"/>
            <a:ext cx="314325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ангио-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166229" y="1950212"/>
            <a:ext cx="36068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й)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26907" y="136359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716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062721" y="1363599"/>
            <a:ext cx="294640" cy="113030"/>
          </a:xfrm>
          <a:custGeom>
            <a:avLst/>
            <a:gdLst/>
            <a:ahLst/>
            <a:cxnLst/>
            <a:rect l="l" t="t" r="r" b="b"/>
            <a:pathLst>
              <a:path w="294640" h="113030">
                <a:moveTo>
                  <a:pt x="0" y="112775"/>
                </a:moveTo>
                <a:lnTo>
                  <a:pt x="294131" y="112775"/>
                </a:lnTo>
                <a:lnTo>
                  <a:pt x="2941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373618" y="136359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335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979791" y="1340612"/>
            <a:ext cx="42545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978902" y="1485519"/>
            <a:ext cx="398145" cy="113030"/>
          </a:xfrm>
          <a:custGeom>
            <a:avLst/>
            <a:gdLst/>
            <a:ahLst/>
            <a:cxnLst/>
            <a:rect l="l" t="t" r="r" b="b"/>
            <a:pathLst>
              <a:path w="398145" h="113030">
                <a:moveTo>
                  <a:pt x="0" y="112775"/>
                </a:moveTo>
                <a:lnTo>
                  <a:pt x="397764" y="112775"/>
                </a:lnTo>
                <a:lnTo>
                  <a:pt x="3977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01050" y="148551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876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967598" y="1462532"/>
            <a:ext cx="44894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делениях,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887461" y="1607438"/>
            <a:ext cx="626745" cy="113030"/>
          </a:xfrm>
          <a:custGeom>
            <a:avLst/>
            <a:gdLst/>
            <a:ahLst/>
            <a:cxnLst/>
            <a:rect l="l" t="t" r="r" b="b"/>
            <a:pathLst>
              <a:path w="626745" h="113030">
                <a:moveTo>
                  <a:pt x="0" y="112775"/>
                </a:moveTo>
                <a:lnTo>
                  <a:pt x="626364" y="112775"/>
                </a:lnTo>
                <a:lnTo>
                  <a:pt x="6263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876158" y="1584451"/>
            <a:ext cx="63246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оказывающих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890509" y="1729358"/>
            <a:ext cx="622300" cy="113030"/>
          </a:xfrm>
          <a:custGeom>
            <a:avLst/>
            <a:gdLst/>
            <a:ahLst/>
            <a:cxnLst/>
            <a:rect l="l" t="t" r="r" b="b"/>
            <a:pathLst>
              <a:path w="622300" h="113030">
                <a:moveTo>
                  <a:pt x="0" y="112775"/>
                </a:moveTo>
                <a:lnTo>
                  <a:pt x="621792" y="112775"/>
                </a:lnTo>
                <a:lnTo>
                  <a:pt x="621792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879206" y="1706372"/>
            <a:ext cx="62611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медицинскую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981950" y="1851279"/>
            <a:ext cx="441959" cy="113030"/>
          </a:xfrm>
          <a:custGeom>
            <a:avLst/>
            <a:gdLst/>
            <a:ahLst/>
            <a:cxnLst/>
            <a:rect l="l" t="t" r="r" b="b"/>
            <a:pathLst>
              <a:path w="441959" h="113030">
                <a:moveTo>
                  <a:pt x="0" y="112775"/>
                </a:moveTo>
                <a:lnTo>
                  <a:pt x="441959" y="112775"/>
                </a:lnTo>
                <a:lnTo>
                  <a:pt x="441959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970646" y="1828292"/>
            <a:ext cx="44259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помощь</a:t>
            </a:r>
            <a:r>
              <a:rPr sz="8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878318" y="1973198"/>
            <a:ext cx="650875" cy="113030"/>
          </a:xfrm>
          <a:custGeom>
            <a:avLst/>
            <a:gdLst/>
            <a:ahLst/>
            <a:cxnLst/>
            <a:rect l="l" t="t" r="r" b="b"/>
            <a:pathLst>
              <a:path w="650875" h="113030">
                <a:moveTo>
                  <a:pt x="0" y="112775"/>
                </a:moveTo>
                <a:lnTo>
                  <a:pt x="650748" y="112775"/>
                </a:lnTo>
                <a:lnTo>
                  <a:pt x="650748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7867015" y="1950212"/>
            <a:ext cx="65214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амбулаторных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992618" y="2095119"/>
            <a:ext cx="396240" cy="113030"/>
          </a:xfrm>
          <a:custGeom>
            <a:avLst/>
            <a:gdLst/>
            <a:ahLst/>
            <a:cxnLst/>
            <a:rect l="l" t="t" r="r" b="b"/>
            <a:pathLst>
              <a:path w="396240" h="113030">
                <a:moveTo>
                  <a:pt x="0" y="112775"/>
                </a:moveTo>
                <a:lnTo>
                  <a:pt x="396240" y="112775"/>
                </a:lnTo>
                <a:lnTo>
                  <a:pt x="39624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981315" y="2072132"/>
            <a:ext cx="42227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2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570086" y="1546478"/>
            <a:ext cx="492759" cy="113030"/>
          </a:xfrm>
          <a:custGeom>
            <a:avLst/>
            <a:gdLst/>
            <a:ahLst/>
            <a:cxnLst/>
            <a:rect l="l" t="t" r="r" b="b"/>
            <a:pathLst>
              <a:path w="492759" h="113030">
                <a:moveTo>
                  <a:pt x="0" y="112775"/>
                </a:moveTo>
                <a:lnTo>
                  <a:pt x="492251" y="112775"/>
                </a:lnTo>
                <a:lnTo>
                  <a:pt x="49225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8558910" y="1523491"/>
            <a:ext cx="4940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606663" y="1668398"/>
            <a:ext cx="419100" cy="113030"/>
          </a:xfrm>
          <a:custGeom>
            <a:avLst/>
            <a:gdLst/>
            <a:ahLst/>
            <a:cxnLst/>
            <a:rect l="l" t="t" r="r" b="b"/>
            <a:pathLst>
              <a:path w="419100" h="113030">
                <a:moveTo>
                  <a:pt x="0" y="112775"/>
                </a:moveTo>
                <a:lnTo>
                  <a:pt x="419100" y="112775"/>
                </a:lnTo>
                <a:lnTo>
                  <a:pt x="4191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8595486" y="1645412"/>
            <a:ext cx="422909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дневного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580755" y="1790319"/>
            <a:ext cx="447040" cy="113030"/>
          </a:xfrm>
          <a:custGeom>
            <a:avLst/>
            <a:gdLst/>
            <a:ahLst/>
            <a:cxnLst/>
            <a:rect l="l" t="t" r="r" b="b"/>
            <a:pathLst>
              <a:path w="447040" h="113030">
                <a:moveTo>
                  <a:pt x="0" y="112775"/>
                </a:moveTo>
                <a:lnTo>
                  <a:pt x="446531" y="112775"/>
                </a:lnTo>
                <a:lnTo>
                  <a:pt x="4465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8569579" y="1767332"/>
            <a:ext cx="47117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стационар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804782" y="191223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572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8770746" y="1889251"/>
            <a:ext cx="7112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285976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24155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615945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571750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3106801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06273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644010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600069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180078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13588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4716907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672965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276850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233161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924296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880608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572884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529196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87386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275956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126730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8115427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779002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8767698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06527" y="2372486"/>
            <a:ext cx="1475740" cy="140335"/>
          </a:xfrm>
          <a:custGeom>
            <a:avLst/>
            <a:gdLst/>
            <a:ahLst/>
            <a:cxnLst/>
            <a:rect l="l" t="t" r="r" b="b"/>
            <a:pathLst>
              <a:path w="1475739" h="140335">
                <a:moveTo>
                  <a:pt x="0" y="140208"/>
                </a:moveTo>
                <a:lnTo>
                  <a:pt x="1475232" y="140208"/>
                </a:lnTo>
                <a:lnTo>
                  <a:pt x="147523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93954" y="2346705"/>
            <a:ext cx="14300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Рентгенодиагностические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06527" y="2524886"/>
            <a:ext cx="774700" cy="140335"/>
          </a:xfrm>
          <a:custGeom>
            <a:avLst/>
            <a:gdLst/>
            <a:ahLst/>
            <a:cxnLst/>
            <a:rect l="l" t="t" r="r" b="b"/>
            <a:pathLst>
              <a:path w="774700" h="140335">
                <a:moveTo>
                  <a:pt x="0" y="140208"/>
                </a:moveTo>
                <a:lnTo>
                  <a:pt x="774192" y="140208"/>
                </a:lnTo>
                <a:lnTo>
                  <a:pt x="77419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980719" y="2524886"/>
            <a:ext cx="41275" cy="140335"/>
          </a:xfrm>
          <a:custGeom>
            <a:avLst/>
            <a:gdLst/>
            <a:ahLst/>
            <a:cxnLst/>
            <a:rect l="l" t="t" r="r" b="b"/>
            <a:pathLst>
              <a:path w="41275" h="140335">
                <a:moveTo>
                  <a:pt x="0" y="140208"/>
                </a:moveTo>
                <a:lnTo>
                  <a:pt x="41148" y="140208"/>
                </a:lnTo>
                <a:lnTo>
                  <a:pt x="411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1021867" y="2524886"/>
            <a:ext cx="33655" cy="140335"/>
          </a:xfrm>
          <a:custGeom>
            <a:avLst/>
            <a:gdLst/>
            <a:ahLst/>
            <a:cxnLst/>
            <a:rect l="l" t="t" r="r" b="b"/>
            <a:pathLst>
              <a:path w="33655" h="140335">
                <a:moveTo>
                  <a:pt x="0" y="140208"/>
                </a:moveTo>
                <a:lnTo>
                  <a:pt x="33527" y="140208"/>
                </a:lnTo>
                <a:lnTo>
                  <a:pt x="335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055395" y="2524886"/>
            <a:ext cx="288290" cy="140335"/>
          </a:xfrm>
          <a:custGeom>
            <a:avLst/>
            <a:gdLst/>
            <a:ahLst/>
            <a:cxnLst/>
            <a:rect l="l" t="t" r="r" b="b"/>
            <a:pathLst>
              <a:path w="288290" h="140335">
                <a:moveTo>
                  <a:pt x="0" y="140208"/>
                </a:moveTo>
                <a:lnTo>
                  <a:pt x="288036" y="140208"/>
                </a:lnTo>
                <a:lnTo>
                  <a:pt x="28803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93954" y="2499105"/>
            <a:ext cx="11614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исследования -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615945" y="24486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571750" y="24229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386359" y="2677286"/>
            <a:ext cx="805180" cy="140335"/>
          </a:xfrm>
          <a:custGeom>
            <a:avLst/>
            <a:gdLst/>
            <a:ahLst/>
            <a:cxnLst/>
            <a:rect l="l" t="t" r="r" b="b"/>
            <a:pathLst>
              <a:path w="805180" h="140335">
                <a:moveTo>
                  <a:pt x="0" y="140208"/>
                </a:moveTo>
                <a:lnTo>
                  <a:pt x="804672" y="140208"/>
                </a:lnTo>
                <a:lnTo>
                  <a:pt x="8046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73786" y="2651505"/>
            <a:ext cx="7975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(стр.1):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78155" y="2829686"/>
            <a:ext cx="1298575" cy="140335"/>
          </a:xfrm>
          <a:custGeom>
            <a:avLst/>
            <a:gdLst/>
            <a:ahLst/>
            <a:cxnLst/>
            <a:rect l="l" t="t" r="r" b="b"/>
            <a:pathLst>
              <a:path w="1298575" h="140335">
                <a:moveTo>
                  <a:pt x="0" y="140208"/>
                </a:moveTo>
                <a:lnTo>
                  <a:pt x="1298448" y="140208"/>
                </a:lnTo>
                <a:lnTo>
                  <a:pt x="12984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65582" y="2803905"/>
            <a:ext cx="1323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грудной</a:t>
            </a:r>
            <a:r>
              <a:rPr sz="1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клетки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2615945" y="2753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571750" y="27277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305675" y="26772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294244" y="26515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78155" y="2982086"/>
            <a:ext cx="1216660" cy="140335"/>
          </a:xfrm>
          <a:custGeom>
            <a:avLst/>
            <a:gdLst/>
            <a:ahLst/>
            <a:cxnLst/>
            <a:rect l="l" t="t" r="r" b="b"/>
            <a:pathLst>
              <a:path w="1216660" h="140335">
                <a:moveTo>
                  <a:pt x="0" y="140208"/>
                </a:moveTo>
                <a:lnTo>
                  <a:pt x="1216152" y="140208"/>
                </a:lnTo>
                <a:lnTo>
                  <a:pt x="121615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65582" y="2956305"/>
            <a:ext cx="12033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</a:t>
            </a:r>
            <a:r>
              <a:rPr sz="10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пищеварения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615945" y="2982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571750" y="29563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231129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219446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878576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866891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527165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6515481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327685" y="3134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58927" y="3134486"/>
            <a:ext cx="382905" cy="140335"/>
          </a:xfrm>
          <a:custGeom>
            <a:avLst/>
            <a:gdLst/>
            <a:ahLst/>
            <a:cxnLst/>
            <a:rect l="l" t="t" r="r" b="b"/>
            <a:pathLst>
              <a:path w="382905" h="140335">
                <a:moveTo>
                  <a:pt x="0" y="140208"/>
                </a:moveTo>
                <a:lnTo>
                  <a:pt x="382524" y="140208"/>
                </a:lnTo>
                <a:lnTo>
                  <a:pt x="38252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46354" y="3108705"/>
            <a:ext cx="4083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</a:t>
            </a:r>
            <a:r>
              <a:rPr sz="10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них: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96443" y="32868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8"/>
                </a:moveTo>
                <a:lnTo>
                  <a:pt x="443484" y="140208"/>
                </a:lnTo>
                <a:lnTo>
                  <a:pt x="4434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39927" y="3286886"/>
            <a:ext cx="1188720" cy="140335"/>
          </a:xfrm>
          <a:custGeom>
            <a:avLst/>
            <a:gdLst/>
            <a:ahLst/>
            <a:cxnLst/>
            <a:rect l="l" t="t" r="r" b="b"/>
            <a:pathLst>
              <a:path w="1188720" h="140335">
                <a:moveTo>
                  <a:pt x="0" y="140208"/>
                </a:moveTo>
                <a:lnTo>
                  <a:pt x="1188720" y="140208"/>
                </a:lnTo>
                <a:lnTo>
                  <a:pt x="11887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727354" y="3261105"/>
            <a:ext cx="11811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пищевода,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желудка</a:t>
            </a:r>
            <a:r>
              <a:rPr sz="1000" spc="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96443" y="34392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8"/>
                </a:moveTo>
                <a:lnTo>
                  <a:pt x="443484" y="140208"/>
                </a:lnTo>
                <a:lnTo>
                  <a:pt x="4434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39927" y="3439286"/>
            <a:ext cx="765175" cy="140335"/>
          </a:xfrm>
          <a:custGeom>
            <a:avLst/>
            <a:gdLst/>
            <a:ahLst/>
            <a:cxnLst/>
            <a:rect l="l" t="t" r="r" b="b"/>
            <a:pathLst>
              <a:path w="765175" h="140335">
                <a:moveTo>
                  <a:pt x="0" y="140208"/>
                </a:moveTo>
                <a:lnTo>
                  <a:pt x="765048" y="140208"/>
                </a:lnTo>
                <a:lnTo>
                  <a:pt x="7650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727354" y="3413505"/>
            <a:ext cx="7912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тонкой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кишки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2535173" y="3286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522982" y="32611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5231129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219446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5878576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866891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6527165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6515481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296443" y="35916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39927" y="3591686"/>
            <a:ext cx="1115695" cy="140335"/>
          </a:xfrm>
          <a:custGeom>
            <a:avLst/>
            <a:gdLst/>
            <a:ahLst/>
            <a:cxnLst/>
            <a:rect l="l" t="t" r="r" b="b"/>
            <a:pathLst>
              <a:path w="1115695" h="140335">
                <a:moveTo>
                  <a:pt x="0" y="140207"/>
                </a:moveTo>
                <a:lnTo>
                  <a:pt x="1115568" y="140207"/>
                </a:lnTo>
                <a:lnTo>
                  <a:pt x="11155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27354" y="3565905"/>
            <a:ext cx="1140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ободочной и</a:t>
            </a:r>
            <a:r>
              <a:rPr sz="10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прямой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96443" y="37440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39927" y="3744086"/>
            <a:ext cx="353695" cy="140335"/>
          </a:xfrm>
          <a:custGeom>
            <a:avLst/>
            <a:gdLst/>
            <a:ahLst/>
            <a:cxnLst/>
            <a:rect l="l" t="t" r="r" b="b"/>
            <a:pathLst>
              <a:path w="353694" h="140335">
                <a:moveTo>
                  <a:pt x="0" y="140207"/>
                </a:moveTo>
                <a:lnTo>
                  <a:pt x="353568" y="140207"/>
                </a:lnTo>
                <a:lnTo>
                  <a:pt x="3535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727354" y="3718382"/>
            <a:ext cx="3803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ш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2535173" y="3667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522982" y="36421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5231129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219446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5878576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5866891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527165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6515481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78155" y="3896486"/>
            <a:ext cx="367665" cy="140335"/>
          </a:xfrm>
          <a:custGeom>
            <a:avLst/>
            <a:gdLst/>
            <a:ahLst/>
            <a:cxnLst/>
            <a:rect l="l" t="t" r="r" b="b"/>
            <a:pathLst>
              <a:path w="367665" h="140335">
                <a:moveTo>
                  <a:pt x="0" y="140207"/>
                </a:moveTo>
                <a:lnTo>
                  <a:pt x="367284" y="140207"/>
                </a:lnTo>
                <a:lnTo>
                  <a:pt x="3672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666013" y="3896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686587" y="3896486"/>
            <a:ext cx="1077595" cy="140335"/>
          </a:xfrm>
          <a:custGeom>
            <a:avLst/>
            <a:gdLst/>
            <a:ahLst/>
            <a:cxnLst/>
            <a:rect l="l" t="t" r="r" b="b"/>
            <a:pathLst>
              <a:path w="1077595" h="140335">
                <a:moveTo>
                  <a:pt x="0" y="140207"/>
                </a:moveTo>
                <a:lnTo>
                  <a:pt x="1077467" y="140207"/>
                </a:lnTo>
                <a:lnTo>
                  <a:pt x="107746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265582" y="3871086"/>
            <a:ext cx="15106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костно-мышечной</a:t>
            </a:r>
            <a:r>
              <a:rPr sz="1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системы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615945" y="3896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571750" y="38710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78155" y="4048886"/>
            <a:ext cx="1108075" cy="140335"/>
          </a:xfrm>
          <a:custGeom>
            <a:avLst/>
            <a:gdLst/>
            <a:ahLst/>
            <a:cxnLst/>
            <a:rect l="l" t="t" r="r" b="b"/>
            <a:pathLst>
              <a:path w="1108075" h="140335">
                <a:moveTo>
                  <a:pt x="0" y="140207"/>
                </a:moveTo>
                <a:lnTo>
                  <a:pt x="1107948" y="140207"/>
                </a:lnTo>
                <a:lnTo>
                  <a:pt x="110794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65582" y="4023486"/>
            <a:ext cx="1133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нее:</a:t>
            </a:r>
            <a:r>
              <a:rPr sz="1000" spc="20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конечностей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535173" y="4048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2522982" y="40234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3598290" y="40488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586353" y="40234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78155" y="42012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21639" y="4201286"/>
            <a:ext cx="1165860" cy="140335"/>
          </a:xfrm>
          <a:custGeom>
            <a:avLst/>
            <a:gdLst/>
            <a:ahLst/>
            <a:cxnLst/>
            <a:rect l="l" t="t" r="r" b="b"/>
            <a:pathLst>
              <a:path w="1165860" h="140335">
                <a:moveTo>
                  <a:pt x="0" y="140207"/>
                </a:moveTo>
                <a:lnTo>
                  <a:pt x="1165860" y="140207"/>
                </a:lnTo>
                <a:lnTo>
                  <a:pt x="116586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709066" y="4175886"/>
            <a:ext cx="11912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таза и</a:t>
            </a:r>
            <a:r>
              <a:rPr sz="1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тазобедренных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78155" y="43536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21639" y="4353686"/>
            <a:ext cx="467995" cy="140335"/>
          </a:xfrm>
          <a:custGeom>
            <a:avLst/>
            <a:gdLst/>
            <a:ahLst/>
            <a:cxnLst/>
            <a:rect l="l" t="t" r="r" b="b"/>
            <a:pathLst>
              <a:path w="467994" h="140335">
                <a:moveTo>
                  <a:pt x="0" y="140207"/>
                </a:moveTo>
                <a:lnTo>
                  <a:pt x="467868" y="140207"/>
                </a:lnTo>
                <a:lnTo>
                  <a:pt x="4678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09066" y="4328286"/>
            <a:ext cx="4940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ставов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535173" y="42774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2522982" y="42520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598290" y="42012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586353" y="41758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206527" y="45060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744499" y="4506086"/>
            <a:ext cx="897890" cy="140335"/>
          </a:xfrm>
          <a:custGeom>
            <a:avLst/>
            <a:gdLst/>
            <a:ahLst/>
            <a:cxnLst/>
            <a:rect l="l" t="t" r="r" b="b"/>
            <a:pathLst>
              <a:path w="897889" h="140335">
                <a:moveTo>
                  <a:pt x="0" y="140207"/>
                </a:moveTo>
                <a:lnTo>
                  <a:pt x="897636" y="140207"/>
                </a:lnTo>
                <a:lnTo>
                  <a:pt x="897636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731926" y="4480686"/>
            <a:ext cx="8858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шейного</a:t>
            </a:r>
            <a:r>
              <a:rPr sz="1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отдела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206527" y="46584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744499" y="4658486"/>
            <a:ext cx="751840" cy="140335"/>
          </a:xfrm>
          <a:custGeom>
            <a:avLst/>
            <a:gdLst/>
            <a:ahLst/>
            <a:cxnLst/>
            <a:rect l="l" t="t" r="r" b="b"/>
            <a:pathLst>
              <a:path w="751840" h="140335">
                <a:moveTo>
                  <a:pt x="0" y="140207"/>
                </a:moveTo>
                <a:lnTo>
                  <a:pt x="751332" y="140207"/>
                </a:lnTo>
                <a:lnTo>
                  <a:pt x="75133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731926" y="4633086"/>
            <a:ext cx="7759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зв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535173" y="45822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522982" y="45568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598290" y="4506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586353" y="44806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206527" y="48108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744499" y="4810886"/>
            <a:ext cx="917575" cy="140335"/>
          </a:xfrm>
          <a:custGeom>
            <a:avLst/>
            <a:gdLst/>
            <a:ahLst/>
            <a:cxnLst/>
            <a:rect l="l" t="t" r="r" b="b"/>
            <a:pathLst>
              <a:path w="917575" h="140335">
                <a:moveTo>
                  <a:pt x="0" y="140207"/>
                </a:moveTo>
                <a:lnTo>
                  <a:pt x="917447" y="140207"/>
                </a:lnTo>
                <a:lnTo>
                  <a:pt x="91744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731926" y="4785486"/>
            <a:ext cx="9074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грудного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 отдела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206527" y="49632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744499" y="4963286"/>
            <a:ext cx="751840" cy="140335"/>
          </a:xfrm>
          <a:custGeom>
            <a:avLst/>
            <a:gdLst/>
            <a:ahLst/>
            <a:cxnLst/>
            <a:rect l="l" t="t" r="r" b="b"/>
            <a:pathLst>
              <a:path w="751840" h="140335">
                <a:moveTo>
                  <a:pt x="0" y="140207"/>
                </a:moveTo>
                <a:lnTo>
                  <a:pt x="751332" y="140207"/>
                </a:lnTo>
                <a:lnTo>
                  <a:pt x="75133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731926" y="4937886"/>
            <a:ext cx="7759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зв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535173" y="48870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522982" y="48616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598290" y="48108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586353" y="47854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206527" y="51156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744499" y="5115686"/>
            <a:ext cx="574675" cy="140335"/>
          </a:xfrm>
          <a:custGeom>
            <a:avLst/>
            <a:gdLst/>
            <a:ahLst/>
            <a:cxnLst/>
            <a:rect l="l" t="t" r="r" b="b"/>
            <a:pathLst>
              <a:path w="574675" h="140335">
                <a:moveTo>
                  <a:pt x="0" y="140207"/>
                </a:moveTo>
                <a:lnTo>
                  <a:pt x="574547" y="140207"/>
                </a:lnTo>
                <a:lnTo>
                  <a:pt x="57454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1340358" y="51156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267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1361694" y="5115686"/>
            <a:ext cx="666115" cy="140335"/>
          </a:xfrm>
          <a:custGeom>
            <a:avLst/>
            <a:gdLst/>
            <a:ahLst/>
            <a:cxnLst/>
            <a:rect l="l" t="t" r="r" b="b"/>
            <a:pathLst>
              <a:path w="666114" h="140335">
                <a:moveTo>
                  <a:pt x="0" y="140207"/>
                </a:moveTo>
                <a:lnTo>
                  <a:pt x="665988" y="140207"/>
                </a:lnTo>
                <a:lnTo>
                  <a:pt x="66598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731926" y="5090286"/>
            <a:ext cx="13074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пояснично-крестцового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206527" y="52680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744499" y="5268086"/>
            <a:ext cx="902335" cy="140335"/>
          </a:xfrm>
          <a:custGeom>
            <a:avLst/>
            <a:gdLst/>
            <a:ahLst/>
            <a:cxnLst/>
            <a:rect l="l" t="t" r="r" b="b"/>
            <a:pathLst>
              <a:path w="902335" h="140335">
                <a:moveTo>
                  <a:pt x="0" y="140207"/>
                </a:moveTo>
                <a:lnTo>
                  <a:pt x="902208" y="140207"/>
                </a:lnTo>
                <a:lnTo>
                  <a:pt x="90220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31926" y="5242940"/>
            <a:ext cx="89026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отдела,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копчика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2535173" y="5191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522982" y="516643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4.5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598290" y="5115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3586353" y="50902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06527" y="54204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744499" y="5420486"/>
            <a:ext cx="814069" cy="140335"/>
          </a:xfrm>
          <a:custGeom>
            <a:avLst/>
            <a:gdLst/>
            <a:ahLst/>
            <a:cxnLst/>
            <a:rect l="l" t="t" r="r" b="b"/>
            <a:pathLst>
              <a:path w="814069" h="140335">
                <a:moveTo>
                  <a:pt x="0" y="140207"/>
                </a:moveTo>
                <a:lnTo>
                  <a:pt x="813816" y="140207"/>
                </a:lnTo>
                <a:lnTo>
                  <a:pt x="813816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731926" y="5395340"/>
            <a:ext cx="83946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денситометрия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2535173" y="54204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522982" y="5395340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598290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586353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134358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122165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5231129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5219446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5878576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5866891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6527165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6515481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7305675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7294244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793495" y="787095"/>
            <a:ext cx="7629525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4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Таблиц </a:t>
            </a:r>
            <a:r>
              <a:rPr sz="1400" b="1" dirty="0">
                <a:solidFill>
                  <a:prstClr val="black"/>
                </a:solidFill>
                <a:latin typeface="Times New Roman"/>
                <a:cs typeface="Times New Roman"/>
              </a:rPr>
              <a:t>5100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«Рентгенодиагностические исследования (без профилактических</a:t>
            </a:r>
            <a:r>
              <a:rPr sz="1400" b="1" spc="70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исследований)»</a:t>
            </a:r>
            <a:endParaRPr sz="1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9" name="Rectangle 453"/>
          <p:cNvSpPr>
            <a:spLocks noChangeArrowheads="1"/>
          </p:cNvSpPr>
          <p:nvPr/>
        </p:nvSpPr>
        <p:spPr bwMode="auto">
          <a:xfrm>
            <a:off x="3669392" y="2478494"/>
            <a:ext cx="52578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Включаются рентгенологические диагностические исследования за исключением: профилактических (таб. 5114), интервенционных (таб. 5111) и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компьютерно-</a:t>
            </a:r>
            <a:r>
              <a:rPr lang="ru-RU" altLang="ru-RU" sz="1600" b="1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томографических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исследований (таб. 5113)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73" name="Rectangle 453"/>
          <p:cNvSpPr txBox="1">
            <a:spLocks noChangeArrowheads="1"/>
          </p:cNvSpPr>
          <p:nvPr/>
        </p:nvSpPr>
        <p:spPr bwMode="auto">
          <a:xfrm>
            <a:off x="3682712" y="4552325"/>
            <a:ext cx="52578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Графа 3 больше суммы граф 11+12 за счет исследований, выполненных пациентам, получавшим медицинскую помощь в стационарных условиях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74" name="Rectangle 453"/>
          <p:cNvSpPr txBox="1">
            <a:spLocks noChangeArrowheads="1"/>
          </p:cNvSpPr>
          <p:nvPr/>
        </p:nvSpPr>
        <p:spPr bwMode="auto">
          <a:xfrm>
            <a:off x="3669392" y="3861048"/>
            <a:ext cx="5181600" cy="533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1 должна быть равна сумме строк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2+3+4+5+6+7+8 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70" name="AutoShape 182"/>
          <p:cNvSpPr>
            <a:spLocks noChangeArrowheads="1"/>
          </p:cNvSpPr>
          <p:nvPr/>
        </p:nvSpPr>
        <p:spPr bwMode="auto">
          <a:xfrm>
            <a:off x="4355812" y="5701893"/>
            <a:ext cx="4104620" cy="518458"/>
          </a:xfrm>
          <a:prstGeom prst="wedgeRoundRectCallout">
            <a:avLst>
              <a:gd name="adj1" fmla="val 24128"/>
              <a:gd name="adj2" fmla="val -758565"/>
              <a:gd name="adj3" fmla="val 16667"/>
            </a:avLst>
          </a:prstGeom>
          <a:solidFill>
            <a:srgbClr val="5BFF21">
              <a:alpha val="5098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 smtClean="0">
                <a:solidFill>
                  <a:prstClr val="black"/>
                </a:solidFill>
              </a:rPr>
              <a:t>С любым типом контрастного вещества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066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665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17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69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22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2746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427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579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731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388429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189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341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493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4646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47986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49510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51034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5006" y="52558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85006" y="5408295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5006" y="5560695"/>
            <a:ext cx="0" cy="235585"/>
          </a:xfrm>
          <a:custGeom>
            <a:avLst/>
            <a:gdLst/>
            <a:ahLst/>
            <a:cxnLst/>
            <a:rect l="l" t="t" r="r" b="b"/>
            <a:pathLst>
              <a:path h="235585">
                <a:moveTo>
                  <a:pt x="0" y="0"/>
                </a:moveTo>
                <a:lnTo>
                  <a:pt x="0" y="235267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92172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8830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75786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12108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448936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985892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567679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281801" y="1107313"/>
            <a:ext cx="0" cy="4462780"/>
          </a:xfrm>
          <a:custGeom>
            <a:avLst/>
            <a:gdLst/>
            <a:ahLst/>
            <a:cxnLst/>
            <a:rect l="l" t="t" r="r" b="b"/>
            <a:pathLst>
              <a:path h="4462780">
                <a:moveTo>
                  <a:pt x="0" y="0"/>
                </a:moveTo>
                <a:lnTo>
                  <a:pt x="0" y="446278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63588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41488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541384" y="1351152"/>
            <a:ext cx="0" cy="4218940"/>
          </a:xfrm>
          <a:custGeom>
            <a:avLst/>
            <a:gdLst/>
            <a:ahLst/>
            <a:cxnLst/>
            <a:rect l="l" t="t" r="r" b="b"/>
            <a:pathLst>
              <a:path h="4218940">
                <a:moveTo>
                  <a:pt x="0" y="0"/>
                </a:moveTo>
                <a:lnTo>
                  <a:pt x="0" y="42189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068689" y="1107313"/>
            <a:ext cx="0" cy="1109980"/>
          </a:xfrm>
          <a:custGeom>
            <a:avLst/>
            <a:gdLst/>
            <a:ahLst/>
            <a:cxnLst/>
            <a:rect l="l" t="t" r="r" b="b"/>
            <a:pathLst>
              <a:path h="1109980">
                <a:moveTo>
                  <a:pt x="0" y="0"/>
                </a:moveTo>
                <a:lnTo>
                  <a:pt x="0" y="1109979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9436" y="1113663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563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905758" y="1357502"/>
            <a:ext cx="2382520" cy="0"/>
          </a:xfrm>
          <a:custGeom>
            <a:avLst/>
            <a:gdLst/>
            <a:ahLst/>
            <a:cxnLst/>
            <a:rect l="l" t="t" r="r" b="b"/>
            <a:pathLst>
              <a:path w="2382520">
                <a:moveTo>
                  <a:pt x="0" y="0"/>
                </a:moveTo>
                <a:lnTo>
                  <a:pt x="238239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57238" y="1357502"/>
            <a:ext cx="2218055" cy="0"/>
          </a:xfrm>
          <a:custGeom>
            <a:avLst/>
            <a:gdLst/>
            <a:ahLst/>
            <a:cxnLst/>
            <a:rect l="l" t="t" r="r" b="b"/>
            <a:pathLst>
              <a:path w="2218054">
                <a:moveTo>
                  <a:pt x="0" y="0"/>
                </a:moveTo>
                <a:lnTo>
                  <a:pt x="22178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3164" y="2210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3164" y="2363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3164" y="26681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73164" y="2972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73164" y="3125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3164" y="35825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3164" y="3887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3164" y="4039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73164" y="41921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3164" y="44969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73164" y="4801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73164" y="51065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73164" y="54113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79514" y="1046352"/>
            <a:ext cx="0" cy="4523740"/>
          </a:xfrm>
          <a:custGeom>
            <a:avLst/>
            <a:gdLst/>
            <a:ahLst/>
            <a:cxnLst/>
            <a:rect l="l" t="t" r="r" b="b"/>
            <a:pathLst>
              <a:path h="4523740">
                <a:moveTo>
                  <a:pt x="0" y="0"/>
                </a:moveTo>
                <a:lnTo>
                  <a:pt x="0" y="452374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9144000" y="1046352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9144000" y="2204592"/>
            <a:ext cx="0" cy="3365500"/>
          </a:xfrm>
          <a:custGeom>
            <a:avLst/>
            <a:gdLst/>
            <a:ahLst/>
            <a:cxnLst/>
            <a:rect l="l" t="t" r="r" b="b"/>
            <a:pathLst>
              <a:path h="3365500">
                <a:moveTo>
                  <a:pt x="0" y="0"/>
                </a:moveTo>
                <a:lnTo>
                  <a:pt x="0" y="3365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73164" y="105270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73164" y="5563742"/>
            <a:ext cx="8971280" cy="0"/>
          </a:xfrm>
          <a:custGeom>
            <a:avLst/>
            <a:gdLst/>
            <a:ahLst/>
            <a:cxnLst/>
            <a:rect l="l" t="t" r="r" b="b"/>
            <a:pathLst>
              <a:path w="8971280">
                <a:moveTo>
                  <a:pt x="0" y="0"/>
                </a:moveTo>
                <a:lnTo>
                  <a:pt x="897083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69010" y="1576958"/>
            <a:ext cx="64706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567177" y="1515999"/>
            <a:ext cx="110489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66594" y="1637919"/>
            <a:ext cx="30988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981832" y="1576958"/>
            <a:ext cx="26289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Вс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898644" y="1084707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6" y="0"/>
                </a:lnTo>
              </a:path>
            </a:pathLst>
          </a:custGeom>
          <a:ln w="5486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886705" y="1038860"/>
            <a:ext cx="466090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При </a:t>
            </a:r>
            <a:r>
              <a:rPr sz="4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них</a:t>
            </a:r>
            <a:r>
              <a:rPr sz="4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</a:t>
            </a:r>
            <a:endParaRPr sz="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500882" y="1485519"/>
            <a:ext cx="3105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00882" y="1607438"/>
            <a:ext cx="2978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3561841" y="1729358"/>
            <a:ext cx="165100" cy="113030"/>
          </a:xfrm>
          <a:custGeom>
            <a:avLst/>
            <a:gdLst/>
            <a:ahLst/>
            <a:cxnLst/>
            <a:rect l="l" t="t" r="r" b="b"/>
            <a:pathLst>
              <a:path w="165100" h="113030">
                <a:moveTo>
                  <a:pt x="0" y="112775"/>
                </a:moveTo>
                <a:lnTo>
                  <a:pt x="164591" y="112775"/>
                </a:lnTo>
                <a:lnTo>
                  <a:pt x="16459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549777" y="1706372"/>
            <a:ext cx="19050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пий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120769" y="1180719"/>
            <a:ext cx="66992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321046" y="1180719"/>
            <a:ext cx="63944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Флюорограмм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438772" y="1546478"/>
            <a:ext cx="26670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5080">
              <a:lnSpc>
                <a:spcPts val="885"/>
              </a:lnSpc>
            </a:pPr>
            <a:r>
              <a:rPr sz="800" spc="-1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438772" y="1668398"/>
            <a:ext cx="266700" cy="113030"/>
          </a:xfrm>
          <a:custGeom>
            <a:avLst/>
            <a:gdLst/>
            <a:ahLst/>
            <a:cxnLst/>
            <a:rect l="l" t="t" r="r" b="b"/>
            <a:pathLst>
              <a:path w="266700" h="113030">
                <a:moveTo>
                  <a:pt x="0" y="112775"/>
                </a:moveTo>
                <a:lnTo>
                  <a:pt x="266700" y="112775"/>
                </a:lnTo>
                <a:lnTo>
                  <a:pt x="2667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438772" y="1645412"/>
            <a:ext cx="26860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00341" y="1119758"/>
            <a:ext cx="1332230" cy="113030"/>
          </a:xfrm>
          <a:custGeom>
            <a:avLst/>
            <a:gdLst/>
            <a:ahLst/>
            <a:cxnLst/>
            <a:rect l="l" t="t" r="r" b="b"/>
            <a:pathLst>
              <a:path w="1332229" h="113030">
                <a:moveTo>
                  <a:pt x="0" y="112775"/>
                </a:moveTo>
                <a:lnTo>
                  <a:pt x="1331976" y="112775"/>
                </a:lnTo>
                <a:lnTo>
                  <a:pt x="1331976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288783" y="1096771"/>
            <a:ext cx="135699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775829" y="1241678"/>
            <a:ext cx="379730" cy="113030"/>
          </a:xfrm>
          <a:custGeom>
            <a:avLst/>
            <a:gdLst/>
            <a:ahLst/>
            <a:cxnLst/>
            <a:rect l="l" t="t" r="r" b="b"/>
            <a:pathLst>
              <a:path w="379729" h="113030">
                <a:moveTo>
                  <a:pt x="0" y="112775"/>
                </a:moveTo>
                <a:lnTo>
                  <a:pt x="379475" y="112775"/>
                </a:lnTo>
                <a:lnTo>
                  <a:pt x="379475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764526" y="1218691"/>
            <a:ext cx="4051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(из гр.</a:t>
            </a:r>
            <a:r>
              <a:rPr sz="800" spc="-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3)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129785" y="1668398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030726" y="1790319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613402" y="1668398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613402" y="1790319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226684" y="1668398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127625" y="1790319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820790" y="1654682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820790" y="1807082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017639" y="1485519"/>
            <a:ext cx="680720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</a:t>
            </a:r>
            <a:r>
              <a:rPr sz="800" spc="-10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стиро-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195946" y="1607438"/>
            <a:ext cx="32512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267575" y="1729358"/>
            <a:ext cx="169545" cy="113030"/>
          </a:xfrm>
          <a:custGeom>
            <a:avLst/>
            <a:gdLst/>
            <a:ahLst/>
            <a:cxnLst/>
            <a:rect l="l" t="t" r="r" b="b"/>
            <a:pathLst>
              <a:path w="169545" h="113030">
                <a:moveTo>
                  <a:pt x="0" y="112775"/>
                </a:moveTo>
                <a:lnTo>
                  <a:pt x="169164" y="112775"/>
                </a:lnTo>
                <a:lnTo>
                  <a:pt x="1691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256144" y="1706372"/>
            <a:ext cx="19558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б</a:t>
            </a:r>
            <a:r>
              <a:rPr sz="800" spc="-1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з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211186" y="1851279"/>
            <a:ext cx="314325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ангио-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166229" y="1950212"/>
            <a:ext cx="36068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й)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26907" y="136359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716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062721" y="1363599"/>
            <a:ext cx="294640" cy="113030"/>
          </a:xfrm>
          <a:custGeom>
            <a:avLst/>
            <a:gdLst/>
            <a:ahLst/>
            <a:cxnLst/>
            <a:rect l="l" t="t" r="r" b="b"/>
            <a:pathLst>
              <a:path w="294640" h="113030">
                <a:moveTo>
                  <a:pt x="0" y="112775"/>
                </a:moveTo>
                <a:lnTo>
                  <a:pt x="294131" y="112775"/>
                </a:lnTo>
                <a:lnTo>
                  <a:pt x="2941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373618" y="136359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335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979791" y="1340612"/>
            <a:ext cx="42545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978902" y="1485519"/>
            <a:ext cx="398145" cy="113030"/>
          </a:xfrm>
          <a:custGeom>
            <a:avLst/>
            <a:gdLst/>
            <a:ahLst/>
            <a:cxnLst/>
            <a:rect l="l" t="t" r="r" b="b"/>
            <a:pathLst>
              <a:path w="398145" h="113030">
                <a:moveTo>
                  <a:pt x="0" y="112775"/>
                </a:moveTo>
                <a:lnTo>
                  <a:pt x="397764" y="112775"/>
                </a:lnTo>
                <a:lnTo>
                  <a:pt x="3977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01050" y="148551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876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967598" y="1462532"/>
            <a:ext cx="44894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делениях,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887461" y="1607438"/>
            <a:ext cx="626745" cy="113030"/>
          </a:xfrm>
          <a:custGeom>
            <a:avLst/>
            <a:gdLst/>
            <a:ahLst/>
            <a:cxnLst/>
            <a:rect l="l" t="t" r="r" b="b"/>
            <a:pathLst>
              <a:path w="626745" h="113030">
                <a:moveTo>
                  <a:pt x="0" y="112775"/>
                </a:moveTo>
                <a:lnTo>
                  <a:pt x="626364" y="112775"/>
                </a:lnTo>
                <a:lnTo>
                  <a:pt x="6263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876158" y="1584451"/>
            <a:ext cx="63246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оказывающих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890509" y="1729358"/>
            <a:ext cx="622300" cy="113030"/>
          </a:xfrm>
          <a:custGeom>
            <a:avLst/>
            <a:gdLst/>
            <a:ahLst/>
            <a:cxnLst/>
            <a:rect l="l" t="t" r="r" b="b"/>
            <a:pathLst>
              <a:path w="622300" h="113030">
                <a:moveTo>
                  <a:pt x="0" y="112775"/>
                </a:moveTo>
                <a:lnTo>
                  <a:pt x="621792" y="112775"/>
                </a:lnTo>
                <a:lnTo>
                  <a:pt x="621792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879206" y="1706372"/>
            <a:ext cx="62611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медицинскую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981950" y="1851279"/>
            <a:ext cx="441959" cy="113030"/>
          </a:xfrm>
          <a:custGeom>
            <a:avLst/>
            <a:gdLst/>
            <a:ahLst/>
            <a:cxnLst/>
            <a:rect l="l" t="t" r="r" b="b"/>
            <a:pathLst>
              <a:path w="441959" h="113030">
                <a:moveTo>
                  <a:pt x="0" y="112775"/>
                </a:moveTo>
                <a:lnTo>
                  <a:pt x="441959" y="112775"/>
                </a:lnTo>
                <a:lnTo>
                  <a:pt x="441959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970646" y="1828292"/>
            <a:ext cx="44259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помощь</a:t>
            </a:r>
            <a:r>
              <a:rPr sz="8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878318" y="1973198"/>
            <a:ext cx="650875" cy="113030"/>
          </a:xfrm>
          <a:custGeom>
            <a:avLst/>
            <a:gdLst/>
            <a:ahLst/>
            <a:cxnLst/>
            <a:rect l="l" t="t" r="r" b="b"/>
            <a:pathLst>
              <a:path w="650875" h="113030">
                <a:moveTo>
                  <a:pt x="0" y="112775"/>
                </a:moveTo>
                <a:lnTo>
                  <a:pt x="650748" y="112775"/>
                </a:lnTo>
                <a:lnTo>
                  <a:pt x="650748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7867015" y="1950212"/>
            <a:ext cx="65214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амбулаторных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992618" y="2095119"/>
            <a:ext cx="396240" cy="113030"/>
          </a:xfrm>
          <a:custGeom>
            <a:avLst/>
            <a:gdLst/>
            <a:ahLst/>
            <a:cxnLst/>
            <a:rect l="l" t="t" r="r" b="b"/>
            <a:pathLst>
              <a:path w="396240" h="113030">
                <a:moveTo>
                  <a:pt x="0" y="112775"/>
                </a:moveTo>
                <a:lnTo>
                  <a:pt x="396240" y="112775"/>
                </a:lnTo>
                <a:lnTo>
                  <a:pt x="39624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981315" y="2072132"/>
            <a:ext cx="42227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2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570086" y="1546478"/>
            <a:ext cx="492759" cy="113030"/>
          </a:xfrm>
          <a:custGeom>
            <a:avLst/>
            <a:gdLst/>
            <a:ahLst/>
            <a:cxnLst/>
            <a:rect l="l" t="t" r="r" b="b"/>
            <a:pathLst>
              <a:path w="492759" h="113030">
                <a:moveTo>
                  <a:pt x="0" y="112775"/>
                </a:moveTo>
                <a:lnTo>
                  <a:pt x="492251" y="112775"/>
                </a:lnTo>
                <a:lnTo>
                  <a:pt x="49225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8558910" y="1523491"/>
            <a:ext cx="4940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606663" y="1668398"/>
            <a:ext cx="419100" cy="113030"/>
          </a:xfrm>
          <a:custGeom>
            <a:avLst/>
            <a:gdLst/>
            <a:ahLst/>
            <a:cxnLst/>
            <a:rect l="l" t="t" r="r" b="b"/>
            <a:pathLst>
              <a:path w="419100" h="113030">
                <a:moveTo>
                  <a:pt x="0" y="112775"/>
                </a:moveTo>
                <a:lnTo>
                  <a:pt x="419100" y="112775"/>
                </a:lnTo>
                <a:lnTo>
                  <a:pt x="4191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8595486" y="1645412"/>
            <a:ext cx="422909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дневного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580755" y="1790319"/>
            <a:ext cx="447040" cy="113030"/>
          </a:xfrm>
          <a:custGeom>
            <a:avLst/>
            <a:gdLst/>
            <a:ahLst/>
            <a:cxnLst/>
            <a:rect l="l" t="t" r="r" b="b"/>
            <a:pathLst>
              <a:path w="447040" h="113030">
                <a:moveTo>
                  <a:pt x="0" y="112775"/>
                </a:moveTo>
                <a:lnTo>
                  <a:pt x="446531" y="112775"/>
                </a:lnTo>
                <a:lnTo>
                  <a:pt x="4465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8569579" y="1767332"/>
            <a:ext cx="47117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стационар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804782" y="1912239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572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8770746" y="1889251"/>
            <a:ext cx="7112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285976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24155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615945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571750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3106801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06273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644010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600069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180078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135882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4716907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672965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276850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233161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924296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880608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572884" y="2220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529196" y="2194051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87386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275956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126730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8115427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779002" y="222008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8767698" y="219405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06527" y="2372486"/>
            <a:ext cx="1475740" cy="140335"/>
          </a:xfrm>
          <a:custGeom>
            <a:avLst/>
            <a:gdLst/>
            <a:ahLst/>
            <a:cxnLst/>
            <a:rect l="l" t="t" r="r" b="b"/>
            <a:pathLst>
              <a:path w="1475739" h="140335">
                <a:moveTo>
                  <a:pt x="0" y="140208"/>
                </a:moveTo>
                <a:lnTo>
                  <a:pt x="1475232" y="140208"/>
                </a:lnTo>
                <a:lnTo>
                  <a:pt x="147523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93954" y="2346705"/>
            <a:ext cx="14300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Рентгенодиагностические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06527" y="2524886"/>
            <a:ext cx="774700" cy="140335"/>
          </a:xfrm>
          <a:custGeom>
            <a:avLst/>
            <a:gdLst/>
            <a:ahLst/>
            <a:cxnLst/>
            <a:rect l="l" t="t" r="r" b="b"/>
            <a:pathLst>
              <a:path w="774700" h="140335">
                <a:moveTo>
                  <a:pt x="0" y="140208"/>
                </a:moveTo>
                <a:lnTo>
                  <a:pt x="774192" y="140208"/>
                </a:lnTo>
                <a:lnTo>
                  <a:pt x="77419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980719" y="2524886"/>
            <a:ext cx="41275" cy="140335"/>
          </a:xfrm>
          <a:custGeom>
            <a:avLst/>
            <a:gdLst/>
            <a:ahLst/>
            <a:cxnLst/>
            <a:rect l="l" t="t" r="r" b="b"/>
            <a:pathLst>
              <a:path w="41275" h="140335">
                <a:moveTo>
                  <a:pt x="0" y="140208"/>
                </a:moveTo>
                <a:lnTo>
                  <a:pt x="41148" y="140208"/>
                </a:lnTo>
                <a:lnTo>
                  <a:pt x="411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1021867" y="2524886"/>
            <a:ext cx="33655" cy="140335"/>
          </a:xfrm>
          <a:custGeom>
            <a:avLst/>
            <a:gdLst/>
            <a:ahLst/>
            <a:cxnLst/>
            <a:rect l="l" t="t" r="r" b="b"/>
            <a:pathLst>
              <a:path w="33655" h="140335">
                <a:moveTo>
                  <a:pt x="0" y="140208"/>
                </a:moveTo>
                <a:lnTo>
                  <a:pt x="33527" y="140208"/>
                </a:lnTo>
                <a:lnTo>
                  <a:pt x="335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055395" y="2524886"/>
            <a:ext cx="288290" cy="140335"/>
          </a:xfrm>
          <a:custGeom>
            <a:avLst/>
            <a:gdLst/>
            <a:ahLst/>
            <a:cxnLst/>
            <a:rect l="l" t="t" r="r" b="b"/>
            <a:pathLst>
              <a:path w="288290" h="140335">
                <a:moveTo>
                  <a:pt x="0" y="140208"/>
                </a:moveTo>
                <a:lnTo>
                  <a:pt x="288036" y="140208"/>
                </a:lnTo>
                <a:lnTo>
                  <a:pt x="28803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93954" y="2499105"/>
            <a:ext cx="11614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исследования -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615945" y="24486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571750" y="24229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386359" y="2677286"/>
            <a:ext cx="805180" cy="140335"/>
          </a:xfrm>
          <a:custGeom>
            <a:avLst/>
            <a:gdLst/>
            <a:ahLst/>
            <a:cxnLst/>
            <a:rect l="l" t="t" r="r" b="b"/>
            <a:pathLst>
              <a:path w="805180" h="140335">
                <a:moveTo>
                  <a:pt x="0" y="140208"/>
                </a:moveTo>
                <a:lnTo>
                  <a:pt x="804672" y="140208"/>
                </a:lnTo>
                <a:lnTo>
                  <a:pt x="8046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73786" y="2651505"/>
            <a:ext cx="7975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(стр.1):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278155" y="2829686"/>
            <a:ext cx="1298575" cy="140335"/>
          </a:xfrm>
          <a:custGeom>
            <a:avLst/>
            <a:gdLst/>
            <a:ahLst/>
            <a:cxnLst/>
            <a:rect l="l" t="t" r="r" b="b"/>
            <a:pathLst>
              <a:path w="1298575" h="140335">
                <a:moveTo>
                  <a:pt x="0" y="140208"/>
                </a:moveTo>
                <a:lnTo>
                  <a:pt x="1298448" y="140208"/>
                </a:lnTo>
                <a:lnTo>
                  <a:pt x="12984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65582" y="2803905"/>
            <a:ext cx="1323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грудной</a:t>
            </a:r>
            <a:r>
              <a:rPr sz="1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клетки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2615945" y="2753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571750" y="27277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305675" y="26772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294244" y="26515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278155" y="2982086"/>
            <a:ext cx="1216660" cy="140335"/>
          </a:xfrm>
          <a:custGeom>
            <a:avLst/>
            <a:gdLst/>
            <a:ahLst/>
            <a:cxnLst/>
            <a:rect l="l" t="t" r="r" b="b"/>
            <a:pathLst>
              <a:path w="1216660" h="140335">
                <a:moveTo>
                  <a:pt x="0" y="140208"/>
                </a:moveTo>
                <a:lnTo>
                  <a:pt x="1216152" y="140208"/>
                </a:lnTo>
                <a:lnTo>
                  <a:pt x="121615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65582" y="2956305"/>
            <a:ext cx="12033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</a:t>
            </a:r>
            <a:r>
              <a:rPr sz="10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пищеварения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2615945" y="29820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571750" y="29563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231129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219446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878576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866891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527165" y="2982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6515481" y="2956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327685" y="3134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58927" y="3134486"/>
            <a:ext cx="382905" cy="140335"/>
          </a:xfrm>
          <a:custGeom>
            <a:avLst/>
            <a:gdLst/>
            <a:ahLst/>
            <a:cxnLst/>
            <a:rect l="l" t="t" r="r" b="b"/>
            <a:pathLst>
              <a:path w="382905" h="140335">
                <a:moveTo>
                  <a:pt x="0" y="140208"/>
                </a:moveTo>
                <a:lnTo>
                  <a:pt x="382524" y="140208"/>
                </a:lnTo>
                <a:lnTo>
                  <a:pt x="38252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46354" y="3108705"/>
            <a:ext cx="4083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</a:t>
            </a:r>
            <a:r>
              <a:rPr sz="10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них: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96443" y="32868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8"/>
                </a:moveTo>
                <a:lnTo>
                  <a:pt x="443484" y="140208"/>
                </a:lnTo>
                <a:lnTo>
                  <a:pt x="4434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39927" y="3286886"/>
            <a:ext cx="1188720" cy="140335"/>
          </a:xfrm>
          <a:custGeom>
            <a:avLst/>
            <a:gdLst/>
            <a:ahLst/>
            <a:cxnLst/>
            <a:rect l="l" t="t" r="r" b="b"/>
            <a:pathLst>
              <a:path w="1188720" h="140335">
                <a:moveTo>
                  <a:pt x="0" y="140208"/>
                </a:moveTo>
                <a:lnTo>
                  <a:pt x="1188720" y="140208"/>
                </a:lnTo>
                <a:lnTo>
                  <a:pt x="11887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727354" y="3261105"/>
            <a:ext cx="11811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пищевода,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желудка</a:t>
            </a:r>
            <a:r>
              <a:rPr sz="1000" spc="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 dirty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96443" y="34392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8"/>
                </a:moveTo>
                <a:lnTo>
                  <a:pt x="443484" y="140208"/>
                </a:lnTo>
                <a:lnTo>
                  <a:pt x="4434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39927" y="3439286"/>
            <a:ext cx="765175" cy="140335"/>
          </a:xfrm>
          <a:custGeom>
            <a:avLst/>
            <a:gdLst/>
            <a:ahLst/>
            <a:cxnLst/>
            <a:rect l="l" t="t" r="r" b="b"/>
            <a:pathLst>
              <a:path w="765175" h="140335">
                <a:moveTo>
                  <a:pt x="0" y="140208"/>
                </a:moveTo>
                <a:lnTo>
                  <a:pt x="765048" y="140208"/>
                </a:lnTo>
                <a:lnTo>
                  <a:pt x="7650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727354" y="3413505"/>
            <a:ext cx="7912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тонкой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кишки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2535173" y="3286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522982" y="32611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5231129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219446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5878576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866891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6527165" y="3134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6515481" y="31087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296443" y="35916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39927" y="3591686"/>
            <a:ext cx="1115695" cy="140335"/>
          </a:xfrm>
          <a:custGeom>
            <a:avLst/>
            <a:gdLst/>
            <a:ahLst/>
            <a:cxnLst/>
            <a:rect l="l" t="t" r="r" b="b"/>
            <a:pathLst>
              <a:path w="1115695" h="140335">
                <a:moveTo>
                  <a:pt x="0" y="140207"/>
                </a:moveTo>
                <a:lnTo>
                  <a:pt x="1115568" y="140207"/>
                </a:lnTo>
                <a:lnTo>
                  <a:pt x="11155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27354" y="3565905"/>
            <a:ext cx="11404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ободочной и</a:t>
            </a:r>
            <a:r>
              <a:rPr sz="10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прямой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96443" y="37440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39927" y="3744086"/>
            <a:ext cx="353695" cy="140335"/>
          </a:xfrm>
          <a:custGeom>
            <a:avLst/>
            <a:gdLst/>
            <a:ahLst/>
            <a:cxnLst/>
            <a:rect l="l" t="t" r="r" b="b"/>
            <a:pathLst>
              <a:path w="353694" h="140335">
                <a:moveTo>
                  <a:pt x="0" y="140207"/>
                </a:moveTo>
                <a:lnTo>
                  <a:pt x="353568" y="140207"/>
                </a:lnTo>
                <a:lnTo>
                  <a:pt x="3535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727354" y="3718382"/>
            <a:ext cx="3803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ш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2535173" y="3667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522982" y="36421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5231129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219446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5878576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5866891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527165" y="3591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6515481" y="3565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78155" y="3896486"/>
            <a:ext cx="367665" cy="140335"/>
          </a:xfrm>
          <a:custGeom>
            <a:avLst/>
            <a:gdLst/>
            <a:ahLst/>
            <a:cxnLst/>
            <a:rect l="l" t="t" r="r" b="b"/>
            <a:pathLst>
              <a:path w="367665" h="140335">
                <a:moveTo>
                  <a:pt x="0" y="140207"/>
                </a:moveTo>
                <a:lnTo>
                  <a:pt x="367284" y="140207"/>
                </a:lnTo>
                <a:lnTo>
                  <a:pt x="3672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666013" y="3896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686587" y="3896486"/>
            <a:ext cx="1077595" cy="140335"/>
          </a:xfrm>
          <a:custGeom>
            <a:avLst/>
            <a:gdLst/>
            <a:ahLst/>
            <a:cxnLst/>
            <a:rect l="l" t="t" r="r" b="b"/>
            <a:pathLst>
              <a:path w="1077595" h="140335">
                <a:moveTo>
                  <a:pt x="0" y="140207"/>
                </a:moveTo>
                <a:lnTo>
                  <a:pt x="1077467" y="140207"/>
                </a:lnTo>
                <a:lnTo>
                  <a:pt x="107746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265582" y="3871086"/>
            <a:ext cx="15106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костно-мышечной</a:t>
            </a:r>
            <a:r>
              <a:rPr sz="1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системы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615945" y="38964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571750" y="38710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78155" y="4048886"/>
            <a:ext cx="1108075" cy="140335"/>
          </a:xfrm>
          <a:custGeom>
            <a:avLst/>
            <a:gdLst/>
            <a:ahLst/>
            <a:cxnLst/>
            <a:rect l="l" t="t" r="r" b="b"/>
            <a:pathLst>
              <a:path w="1108075" h="140335">
                <a:moveTo>
                  <a:pt x="0" y="140207"/>
                </a:moveTo>
                <a:lnTo>
                  <a:pt x="1107948" y="140207"/>
                </a:lnTo>
                <a:lnTo>
                  <a:pt x="110794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65582" y="4023486"/>
            <a:ext cx="1133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нее:</a:t>
            </a:r>
            <a:r>
              <a:rPr sz="1000" spc="20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конечностей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535173" y="4048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2522982" y="40234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3598290" y="40488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586353" y="40234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78155" y="42012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21639" y="4201286"/>
            <a:ext cx="1165860" cy="140335"/>
          </a:xfrm>
          <a:custGeom>
            <a:avLst/>
            <a:gdLst/>
            <a:ahLst/>
            <a:cxnLst/>
            <a:rect l="l" t="t" r="r" b="b"/>
            <a:pathLst>
              <a:path w="1165860" h="140335">
                <a:moveTo>
                  <a:pt x="0" y="140207"/>
                </a:moveTo>
                <a:lnTo>
                  <a:pt x="1165860" y="140207"/>
                </a:lnTo>
                <a:lnTo>
                  <a:pt x="116586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709066" y="4175886"/>
            <a:ext cx="11912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таза и</a:t>
            </a:r>
            <a:r>
              <a:rPr sz="1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тазобедренных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78155" y="4353686"/>
            <a:ext cx="443865" cy="140335"/>
          </a:xfrm>
          <a:custGeom>
            <a:avLst/>
            <a:gdLst/>
            <a:ahLst/>
            <a:cxnLst/>
            <a:rect l="l" t="t" r="r" b="b"/>
            <a:pathLst>
              <a:path w="443865" h="140335">
                <a:moveTo>
                  <a:pt x="0" y="140207"/>
                </a:moveTo>
                <a:lnTo>
                  <a:pt x="443484" y="140207"/>
                </a:lnTo>
                <a:lnTo>
                  <a:pt x="4434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21639" y="4353686"/>
            <a:ext cx="467995" cy="140335"/>
          </a:xfrm>
          <a:custGeom>
            <a:avLst/>
            <a:gdLst/>
            <a:ahLst/>
            <a:cxnLst/>
            <a:rect l="l" t="t" r="r" b="b"/>
            <a:pathLst>
              <a:path w="467994" h="140335">
                <a:moveTo>
                  <a:pt x="0" y="140207"/>
                </a:moveTo>
                <a:lnTo>
                  <a:pt x="467868" y="140207"/>
                </a:lnTo>
                <a:lnTo>
                  <a:pt x="46786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09066" y="4328286"/>
            <a:ext cx="4940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ставов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535173" y="42774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2522982" y="42520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598290" y="42012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586353" y="41758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206527" y="45060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744499" y="4506086"/>
            <a:ext cx="897890" cy="140335"/>
          </a:xfrm>
          <a:custGeom>
            <a:avLst/>
            <a:gdLst/>
            <a:ahLst/>
            <a:cxnLst/>
            <a:rect l="l" t="t" r="r" b="b"/>
            <a:pathLst>
              <a:path w="897889" h="140335">
                <a:moveTo>
                  <a:pt x="0" y="140207"/>
                </a:moveTo>
                <a:lnTo>
                  <a:pt x="897636" y="140207"/>
                </a:lnTo>
                <a:lnTo>
                  <a:pt x="897636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731926" y="4480686"/>
            <a:ext cx="8858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шейного</a:t>
            </a:r>
            <a:r>
              <a:rPr sz="1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отдела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206527" y="46584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744499" y="4658486"/>
            <a:ext cx="751840" cy="140335"/>
          </a:xfrm>
          <a:custGeom>
            <a:avLst/>
            <a:gdLst/>
            <a:ahLst/>
            <a:cxnLst/>
            <a:rect l="l" t="t" r="r" b="b"/>
            <a:pathLst>
              <a:path w="751840" h="140335">
                <a:moveTo>
                  <a:pt x="0" y="140207"/>
                </a:moveTo>
                <a:lnTo>
                  <a:pt x="751332" y="140207"/>
                </a:lnTo>
                <a:lnTo>
                  <a:pt x="75133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731926" y="4633086"/>
            <a:ext cx="7759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зв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535173" y="45822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522982" y="45568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598290" y="45060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586353" y="44806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206527" y="48108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744499" y="4810886"/>
            <a:ext cx="917575" cy="140335"/>
          </a:xfrm>
          <a:custGeom>
            <a:avLst/>
            <a:gdLst/>
            <a:ahLst/>
            <a:cxnLst/>
            <a:rect l="l" t="t" r="r" b="b"/>
            <a:pathLst>
              <a:path w="917575" h="140335">
                <a:moveTo>
                  <a:pt x="0" y="140207"/>
                </a:moveTo>
                <a:lnTo>
                  <a:pt x="917447" y="140207"/>
                </a:lnTo>
                <a:lnTo>
                  <a:pt x="91744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731926" y="4785486"/>
            <a:ext cx="9074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грудного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 отдела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206527" y="49632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744499" y="4963286"/>
            <a:ext cx="751840" cy="140335"/>
          </a:xfrm>
          <a:custGeom>
            <a:avLst/>
            <a:gdLst/>
            <a:ahLst/>
            <a:cxnLst/>
            <a:rect l="l" t="t" r="r" b="b"/>
            <a:pathLst>
              <a:path w="751840" h="140335">
                <a:moveTo>
                  <a:pt x="0" y="140207"/>
                </a:moveTo>
                <a:lnTo>
                  <a:pt x="751332" y="140207"/>
                </a:lnTo>
                <a:lnTo>
                  <a:pt x="75133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731926" y="4937886"/>
            <a:ext cx="7759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зв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535173" y="48870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522982" y="486168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598290" y="48108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586353" y="47854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206527" y="51156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744499" y="5115686"/>
            <a:ext cx="574675" cy="140335"/>
          </a:xfrm>
          <a:custGeom>
            <a:avLst/>
            <a:gdLst/>
            <a:ahLst/>
            <a:cxnLst/>
            <a:rect l="l" t="t" r="r" b="b"/>
            <a:pathLst>
              <a:path w="574675" h="140335">
                <a:moveTo>
                  <a:pt x="0" y="140207"/>
                </a:moveTo>
                <a:lnTo>
                  <a:pt x="574547" y="140207"/>
                </a:lnTo>
                <a:lnTo>
                  <a:pt x="574547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1340358" y="5115686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267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1361694" y="5115686"/>
            <a:ext cx="666115" cy="140335"/>
          </a:xfrm>
          <a:custGeom>
            <a:avLst/>
            <a:gdLst/>
            <a:ahLst/>
            <a:cxnLst/>
            <a:rect l="l" t="t" r="r" b="b"/>
            <a:pathLst>
              <a:path w="666114" h="140335">
                <a:moveTo>
                  <a:pt x="0" y="140207"/>
                </a:moveTo>
                <a:lnTo>
                  <a:pt x="665988" y="140207"/>
                </a:lnTo>
                <a:lnTo>
                  <a:pt x="66598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731926" y="5090286"/>
            <a:ext cx="13074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пояснично-крестцового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206527" y="52680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744499" y="5268086"/>
            <a:ext cx="902335" cy="140335"/>
          </a:xfrm>
          <a:custGeom>
            <a:avLst/>
            <a:gdLst/>
            <a:ahLst/>
            <a:cxnLst/>
            <a:rect l="l" t="t" r="r" b="b"/>
            <a:pathLst>
              <a:path w="902335" h="140335">
                <a:moveTo>
                  <a:pt x="0" y="140207"/>
                </a:moveTo>
                <a:lnTo>
                  <a:pt x="902208" y="140207"/>
                </a:lnTo>
                <a:lnTo>
                  <a:pt x="902208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31926" y="5242940"/>
            <a:ext cx="89026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отдела,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копчика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2535173" y="51918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522982" y="5166436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4.5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598290" y="51156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3586353" y="50902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06527" y="5420486"/>
            <a:ext cx="538480" cy="140335"/>
          </a:xfrm>
          <a:custGeom>
            <a:avLst/>
            <a:gdLst/>
            <a:ahLst/>
            <a:cxnLst/>
            <a:rect l="l" t="t" r="r" b="b"/>
            <a:pathLst>
              <a:path w="538480" h="140335">
                <a:moveTo>
                  <a:pt x="0" y="140207"/>
                </a:moveTo>
                <a:lnTo>
                  <a:pt x="537972" y="140207"/>
                </a:lnTo>
                <a:lnTo>
                  <a:pt x="53797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744499" y="5420486"/>
            <a:ext cx="814069" cy="140335"/>
          </a:xfrm>
          <a:custGeom>
            <a:avLst/>
            <a:gdLst/>
            <a:ahLst/>
            <a:cxnLst/>
            <a:rect l="l" t="t" r="r" b="b"/>
            <a:pathLst>
              <a:path w="814069" h="140335">
                <a:moveTo>
                  <a:pt x="0" y="140207"/>
                </a:moveTo>
                <a:lnTo>
                  <a:pt x="813816" y="140207"/>
                </a:lnTo>
                <a:lnTo>
                  <a:pt x="813816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731926" y="5395340"/>
            <a:ext cx="83946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денситометрия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2535173" y="5420486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7"/>
                </a:moveTo>
                <a:lnTo>
                  <a:pt x="160019" y="140207"/>
                </a:lnTo>
                <a:lnTo>
                  <a:pt x="16001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522982" y="5395340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598290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586353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134358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122165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5231129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5219446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5878576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5866891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6527165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6515481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7305675" y="5420486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7294244" y="539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793495" y="787095"/>
            <a:ext cx="7629525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4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Таблиц </a:t>
            </a:r>
            <a:r>
              <a:rPr sz="1400" b="1" dirty="0">
                <a:solidFill>
                  <a:prstClr val="black"/>
                </a:solidFill>
                <a:latin typeface="Times New Roman"/>
                <a:cs typeface="Times New Roman"/>
              </a:rPr>
              <a:t>5100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«Рентгенодиагностические исследования (без профилактических</a:t>
            </a:r>
            <a:r>
              <a:rPr sz="1400" b="1" spc="70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исследований)»</a:t>
            </a:r>
            <a:endParaRPr sz="1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69" name="Скругленная прямоугольная выноска 268"/>
          <p:cNvSpPr/>
          <p:nvPr/>
        </p:nvSpPr>
        <p:spPr>
          <a:xfrm>
            <a:off x="179514" y="74103"/>
            <a:ext cx="4114800" cy="2520950"/>
          </a:xfrm>
          <a:prstGeom prst="wedgeRoundRectCallout">
            <a:avLst>
              <a:gd name="adj1" fmla="val 34842"/>
              <a:gd name="adj2" fmla="val 108409"/>
              <a:gd name="adj3" fmla="val 16667"/>
            </a:avLst>
          </a:prstGeom>
          <a:solidFill>
            <a:srgbClr val="5BFF21">
              <a:alpha val="86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ВНИМАНИЕ!!!!!</a:t>
            </a:r>
          </a:p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Исследования, которые выполняются совместно с хирургами, урологами, гинекологами и т.д.,</a:t>
            </a:r>
          </a:p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необходимо показывать в таблице </a:t>
            </a:r>
            <a:r>
              <a:rPr lang="ru-RU" sz="2400" b="1" dirty="0" smtClean="0">
                <a:solidFill>
                  <a:srgbClr val="FF0000"/>
                </a:solidFill>
              </a:rPr>
              <a:t>5111</a:t>
            </a:r>
            <a:endParaRPr lang="ru-RU" sz="2400" b="1" dirty="0">
              <a:solidFill>
                <a:srgbClr val="FF0000"/>
              </a:solidFill>
            </a:endParaRPr>
          </a:p>
        </p:txBody>
      </p:sp>
      <p:sp>
        <p:nvSpPr>
          <p:cNvPr id="270" name="Скругленная прямоугольная выноска 269"/>
          <p:cNvSpPr/>
          <p:nvPr/>
        </p:nvSpPr>
        <p:spPr>
          <a:xfrm>
            <a:off x="5028907" y="4271453"/>
            <a:ext cx="4114800" cy="2520950"/>
          </a:xfrm>
          <a:prstGeom prst="wedgeRoundRectCallout">
            <a:avLst>
              <a:gd name="adj1" fmla="val 7837"/>
              <a:gd name="adj2" fmla="val -86222"/>
              <a:gd name="adj3" fmla="val 16667"/>
            </a:avLst>
          </a:prstGeom>
          <a:solidFill>
            <a:srgbClr val="5BFF21">
              <a:alpha val="86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ВНИМАНИЕ!!!!!</a:t>
            </a:r>
          </a:p>
          <a:p>
            <a:pPr algn="ctr">
              <a:defRPr/>
            </a:pPr>
            <a:r>
              <a:rPr lang="ru-RU" sz="1600" b="1" dirty="0">
                <a:solidFill>
                  <a:prstClr val="black"/>
                </a:solidFill>
              </a:rPr>
              <a:t>Без контрастирования рентгенографии брюшной полости делают </a:t>
            </a:r>
            <a:r>
              <a:rPr lang="ru-RU" sz="1600" b="1" dirty="0" smtClean="0">
                <a:solidFill>
                  <a:prstClr val="black"/>
                </a:solidFill>
              </a:rPr>
              <a:t>при подозрении</a:t>
            </a:r>
            <a:endParaRPr lang="ru-RU" sz="1600" b="1" dirty="0">
              <a:solidFill>
                <a:prstClr val="black"/>
              </a:solidFill>
            </a:endParaRPr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на </a:t>
            </a:r>
            <a:r>
              <a:rPr lang="ru-RU" sz="1600" b="1" dirty="0">
                <a:solidFill>
                  <a:prstClr val="black"/>
                </a:solidFill>
              </a:rPr>
              <a:t>кишечную непроходимость;</a:t>
            </a:r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на </a:t>
            </a:r>
            <a:r>
              <a:rPr lang="ru-RU" sz="1600" b="1" dirty="0">
                <a:solidFill>
                  <a:prstClr val="black"/>
                </a:solidFill>
              </a:rPr>
              <a:t>перфорацию полого органа</a:t>
            </a:r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на </a:t>
            </a:r>
            <a:r>
              <a:rPr lang="ru-RU" sz="1600" b="1" dirty="0">
                <a:solidFill>
                  <a:prstClr val="black"/>
                </a:solidFill>
              </a:rPr>
              <a:t>наличие инородного тела</a:t>
            </a:r>
          </a:p>
        </p:txBody>
      </p:sp>
    </p:spTree>
    <p:extLst>
      <p:ext uri="{BB962C8B-B14F-4D97-AF65-F5344CB8AC3E}">
        <p14:creationId xmlns:p14="http://schemas.microsoft.com/office/powerpoint/2010/main" val="3158250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60680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75920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1160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06400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21640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36880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52120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67360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382600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397840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130802"/>
            <a:ext cx="0" cy="1665605"/>
          </a:xfrm>
          <a:custGeom>
            <a:avLst/>
            <a:gdLst/>
            <a:ahLst/>
            <a:cxnLst/>
            <a:rect l="l" t="t" r="r" b="b"/>
            <a:pathLst>
              <a:path h="1665604">
                <a:moveTo>
                  <a:pt x="0" y="0"/>
                </a:moveTo>
                <a:lnTo>
                  <a:pt x="0" y="1665160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392172" y="1262380"/>
            <a:ext cx="0" cy="2877820"/>
          </a:xfrm>
          <a:custGeom>
            <a:avLst/>
            <a:gdLst/>
            <a:ahLst/>
            <a:cxnLst/>
            <a:rect l="l" t="t" r="r" b="b"/>
            <a:pathLst>
              <a:path h="2877820">
                <a:moveTo>
                  <a:pt x="0" y="0"/>
                </a:moveTo>
                <a:lnTo>
                  <a:pt x="0" y="28778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838830" y="1262380"/>
            <a:ext cx="0" cy="2877820"/>
          </a:xfrm>
          <a:custGeom>
            <a:avLst/>
            <a:gdLst/>
            <a:ahLst/>
            <a:cxnLst/>
            <a:rect l="l" t="t" r="r" b="b"/>
            <a:pathLst>
              <a:path h="2877820">
                <a:moveTo>
                  <a:pt x="0" y="0"/>
                </a:moveTo>
                <a:lnTo>
                  <a:pt x="0" y="28778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375786" y="1262380"/>
            <a:ext cx="0" cy="2877820"/>
          </a:xfrm>
          <a:custGeom>
            <a:avLst/>
            <a:gdLst/>
            <a:ahLst/>
            <a:cxnLst/>
            <a:rect l="l" t="t" r="r" b="b"/>
            <a:pathLst>
              <a:path h="2877820">
                <a:moveTo>
                  <a:pt x="0" y="0"/>
                </a:moveTo>
                <a:lnTo>
                  <a:pt x="0" y="28778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912108" y="1323339"/>
            <a:ext cx="0" cy="2816860"/>
          </a:xfrm>
          <a:custGeom>
            <a:avLst/>
            <a:gdLst/>
            <a:ahLst/>
            <a:cxnLst/>
            <a:rect l="l" t="t" r="r" b="b"/>
            <a:pathLst>
              <a:path h="2816860">
                <a:moveTo>
                  <a:pt x="0" y="0"/>
                </a:moveTo>
                <a:lnTo>
                  <a:pt x="0" y="28168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448936" y="1567180"/>
            <a:ext cx="0" cy="2573020"/>
          </a:xfrm>
          <a:custGeom>
            <a:avLst/>
            <a:gdLst/>
            <a:ahLst/>
            <a:cxnLst/>
            <a:rect l="l" t="t" r="r" b="b"/>
            <a:pathLst>
              <a:path h="2573020">
                <a:moveTo>
                  <a:pt x="0" y="0"/>
                </a:moveTo>
                <a:lnTo>
                  <a:pt x="0" y="25730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85892" y="1323339"/>
            <a:ext cx="0" cy="2816860"/>
          </a:xfrm>
          <a:custGeom>
            <a:avLst/>
            <a:gdLst/>
            <a:ahLst/>
            <a:cxnLst/>
            <a:rect l="l" t="t" r="r" b="b"/>
            <a:pathLst>
              <a:path h="2816860">
                <a:moveTo>
                  <a:pt x="0" y="0"/>
                </a:moveTo>
                <a:lnTo>
                  <a:pt x="0" y="28168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567679" y="1567180"/>
            <a:ext cx="0" cy="2573020"/>
          </a:xfrm>
          <a:custGeom>
            <a:avLst/>
            <a:gdLst/>
            <a:ahLst/>
            <a:cxnLst/>
            <a:rect l="l" t="t" r="r" b="b"/>
            <a:pathLst>
              <a:path h="2573020">
                <a:moveTo>
                  <a:pt x="0" y="0"/>
                </a:moveTo>
                <a:lnTo>
                  <a:pt x="0" y="25730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281801" y="1323339"/>
            <a:ext cx="0" cy="2816860"/>
          </a:xfrm>
          <a:custGeom>
            <a:avLst/>
            <a:gdLst/>
            <a:ahLst/>
            <a:cxnLst/>
            <a:rect l="l" t="t" r="r" b="b"/>
            <a:pathLst>
              <a:path h="2816860">
                <a:moveTo>
                  <a:pt x="0" y="0"/>
                </a:moveTo>
                <a:lnTo>
                  <a:pt x="0" y="28168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863588" y="1262380"/>
            <a:ext cx="0" cy="2877820"/>
          </a:xfrm>
          <a:custGeom>
            <a:avLst/>
            <a:gdLst/>
            <a:ahLst/>
            <a:cxnLst/>
            <a:rect l="l" t="t" r="r" b="b"/>
            <a:pathLst>
              <a:path h="2877820">
                <a:moveTo>
                  <a:pt x="0" y="0"/>
                </a:moveTo>
                <a:lnTo>
                  <a:pt x="0" y="28778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452359" y="1567180"/>
            <a:ext cx="0" cy="2573020"/>
          </a:xfrm>
          <a:custGeom>
            <a:avLst/>
            <a:gdLst/>
            <a:ahLst/>
            <a:cxnLst/>
            <a:rect l="l" t="t" r="r" b="b"/>
            <a:pathLst>
              <a:path h="2573020">
                <a:moveTo>
                  <a:pt x="0" y="0"/>
                </a:moveTo>
                <a:lnTo>
                  <a:pt x="0" y="25730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541384" y="1567180"/>
            <a:ext cx="0" cy="2573020"/>
          </a:xfrm>
          <a:custGeom>
            <a:avLst/>
            <a:gdLst/>
            <a:ahLst/>
            <a:cxnLst/>
            <a:rect l="l" t="t" r="r" b="b"/>
            <a:pathLst>
              <a:path h="2573020">
                <a:moveTo>
                  <a:pt x="0" y="0"/>
                </a:moveTo>
                <a:lnTo>
                  <a:pt x="0" y="25730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068689" y="1323339"/>
            <a:ext cx="0" cy="988060"/>
          </a:xfrm>
          <a:custGeom>
            <a:avLst/>
            <a:gdLst/>
            <a:ahLst/>
            <a:cxnLst/>
            <a:rect l="l" t="t" r="r" b="b"/>
            <a:pathLst>
              <a:path h="988060">
                <a:moveTo>
                  <a:pt x="0" y="0"/>
                </a:moveTo>
                <a:lnTo>
                  <a:pt x="0" y="9880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369436" y="1329689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053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905758" y="1573530"/>
            <a:ext cx="2382520" cy="0"/>
          </a:xfrm>
          <a:custGeom>
            <a:avLst/>
            <a:gdLst/>
            <a:ahLst/>
            <a:cxnLst/>
            <a:rect l="l" t="t" r="r" b="b"/>
            <a:pathLst>
              <a:path w="2382520">
                <a:moveTo>
                  <a:pt x="0" y="0"/>
                </a:moveTo>
                <a:lnTo>
                  <a:pt x="238239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57238" y="1573530"/>
            <a:ext cx="2218055" cy="0"/>
          </a:xfrm>
          <a:custGeom>
            <a:avLst/>
            <a:gdLst/>
            <a:ahLst/>
            <a:cxnLst/>
            <a:rect l="l" t="t" r="r" b="b"/>
            <a:pathLst>
              <a:path w="2218054">
                <a:moveTo>
                  <a:pt x="0" y="0"/>
                </a:moveTo>
                <a:lnTo>
                  <a:pt x="22178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3164" y="23050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3164" y="24574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3164" y="27622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164" y="29146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3164" y="30670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3164" y="32194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73164" y="33718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3164" y="35242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73164" y="36766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3164" y="38290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9514" y="1262380"/>
            <a:ext cx="0" cy="2877820"/>
          </a:xfrm>
          <a:custGeom>
            <a:avLst/>
            <a:gdLst/>
            <a:ahLst/>
            <a:cxnLst/>
            <a:rect l="l" t="t" r="r" b="b"/>
            <a:pathLst>
              <a:path h="2877820">
                <a:moveTo>
                  <a:pt x="0" y="0"/>
                </a:moveTo>
                <a:lnTo>
                  <a:pt x="0" y="287782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9121140" y="1262380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9121140" y="2298700"/>
            <a:ext cx="0" cy="1841500"/>
          </a:xfrm>
          <a:custGeom>
            <a:avLst/>
            <a:gdLst/>
            <a:ahLst/>
            <a:cxnLst/>
            <a:rect l="l" t="t" r="r" b="b"/>
            <a:pathLst>
              <a:path h="1841500">
                <a:moveTo>
                  <a:pt x="0" y="0"/>
                </a:moveTo>
                <a:lnTo>
                  <a:pt x="0" y="1841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3164" y="126873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3164" y="4133850"/>
            <a:ext cx="8954770" cy="0"/>
          </a:xfrm>
          <a:custGeom>
            <a:avLst/>
            <a:gdLst/>
            <a:ahLst/>
            <a:cxnLst/>
            <a:rect l="l" t="t" r="r" b="b"/>
            <a:pathLst>
              <a:path w="8954770">
                <a:moveTo>
                  <a:pt x="0" y="0"/>
                </a:moveTo>
                <a:lnTo>
                  <a:pt x="89543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69010" y="1732026"/>
            <a:ext cx="64706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567177" y="1671066"/>
            <a:ext cx="110489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466594" y="1792985"/>
            <a:ext cx="30988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981832" y="1732026"/>
            <a:ext cx="26289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Вс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898644" y="1300733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6" y="0"/>
                </a:lnTo>
              </a:path>
            </a:pathLst>
          </a:custGeom>
          <a:ln w="5486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886705" y="1255013"/>
            <a:ext cx="466090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При </a:t>
            </a:r>
            <a:r>
              <a:rPr sz="4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них</a:t>
            </a:r>
            <a:r>
              <a:rPr sz="4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</a:t>
            </a:r>
            <a:endParaRPr sz="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500882" y="1640585"/>
            <a:ext cx="3105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00882" y="1762505"/>
            <a:ext cx="29781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561841" y="1884426"/>
            <a:ext cx="165100" cy="113030"/>
          </a:xfrm>
          <a:custGeom>
            <a:avLst/>
            <a:gdLst/>
            <a:ahLst/>
            <a:cxnLst/>
            <a:rect l="l" t="t" r="r" b="b"/>
            <a:pathLst>
              <a:path w="165100" h="113030">
                <a:moveTo>
                  <a:pt x="0" y="112775"/>
                </a:moveTo>
                <a:lnTo>
                  <a:pt x="164591" y="112775"/>
                </a:lnTo>
                <a:lnTo>
                  <a:pt x="16459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549777" y="1861566"/>
            <a:ext cx="19050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пий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120769" y="1396746"/>
            <a:ext cx="66992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21046" y="1396746"/>
            <a:ext cx="63944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Флюорограмм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438772" y="1701545"/>
            <a:ext cx="26670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5080">
              <a:lnSpc>
                <a:spcPts val="885"/>
              </a:lnSpc>
            </a:pPr>
            <a:r>
              <a:rPr sz="800" spc="-1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438772" y="1823466"/>
            <a:ext cx="266700" cy="113030"/>
          </a:xfrm>
          <a:custGeom>
            <a:avLst/>
            <a:gdLst/>
            <a:ahLst/>
            <a:cxnLst/>
            <a:rect l="l" t="t" r="r" b="b"/>
            <a:pathLst>
              <a:path w="266700" h="113030">
                <a:moveTo>
                  <a:pt x="0" y="112775"/>
                </a:moveTo>
                <a:lnTo>
                  <a:pt x="266700" y="112775"/>
                </a:lnTo>
                <a:lnTo>
                  <a:pt x="2667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438772" y="1800606"/>
            <a:ext cx="26860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300341" y="1335786"/>
            <a:ext cx="1332230" cy="113030"/>
          </a:xfrm>
          <a:custGeom>
            <a:avLst/>
            <a:gdLst/>
            <a:ahLst/>
            <a:cxnLst/>
            <a:rect l="l" t="t" r="r" b="b"/>
            <a:pathLst>
              <a:path w="1332229" h="113030">
                <a:moveTo>
                  <a:pt x="0" y="112775"/>
                </a:moveTo>
                <a:lnTo>
                  <a:pt x="1331976" y="112775"/>
                </a:lnTo>
                <a:lnTo>
                  <a:pt x="1331976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288783" y="1312926"/>
            <a:ext cx="1356995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исследований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775829" y="1457705"/>
            <a:ext cx="379730" cy="113030"/>
          </a:xfrm>
          <a:custGeom>
            <a:avLst/>
            <a:gdLst/>
            <a:ahLst/>
            <a:cxnLst/>
            <a:rect l="l" t="t" r="r" b="b"/>
            <a:pathLst>
              <a:path w="379729" h="113030">
                <a:moveTo>
                  <a:pt x="0" y="112775"/>
                </a:moveTo>
                <a:lnTo>
                  <a:pt x="379475" y="112775"/>
                </a:lnTo>
                <a:lnTo>
                  <a:pt x="379475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764526" y="1434845"/>
            <a:ext cx="4051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(из гр.</a:t>
            </a:r>
            <a:r>
              <a:rPr sz="800" spc="-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3)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129785" y="1823466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030726" y="1945385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613402" y="1823466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613402" y="1945385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226684" y="1823466"/>
            <a:ext cx="113664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127625" y="1945385"/>
            <a:ext cx="31178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800" spc="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820790" y="1809750"/>
            <a:ext cx="2393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циф-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820790" y="1962150"/>
            <a:ext cx="252095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975093" y="1579625"/>
            <a:ext cx="38735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7001002" y="1692401"/>
          <a:ext cx="313054" cy="365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755"/>
                <a:gridCol w="169545"/>
                <a:gridCol w="71754"/>
              </a:tblGrid>
              <a:tr h="121920">
                <a:tc gridSpan="3">
                  <a:txBody>
                    <a:bodyPr/>
                    <a:lstStyle/>
                    <a:p>
                      <a:pPr marL="17780">
                        <a:lnSpc>
                          <a:spcPts val="860"/>
                        </a:lnSpc>
                      </a:pP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с</a:t>
                      </a:r>
                      <a:r>
                        <a:rPr sz="8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ти</a:t>
                      </a:r>
                      <a:r>
                        <a:rPr sz="800" spc="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р</a:t>
                      </a:r>
                      <a:r>
                        <a:rPr sz="8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</a:t>
                      </a: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285">
                <a:tc gridSpan="3">
                  <a:txBody>
                    <a:bodyPr/>
                    <a:lstStyle/>
                    <a:p>
                      <a:pPr marL="635">
                        <a:lnSpc>
                          <a:spcPts val="860"/>
                        </a:lnSpc>
                      </a:pP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ва</a:t>
                      </a:r>
                      <a:r>
                        <a:rPr sz="8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н</a:t>
                      </a: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и</a:t>
                      </a:r>
                      <a:r>
                        <a:rPr sz="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е</a:t>
                      </a: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9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860"/>
                        </a:lnSpc>
                      </a:pPr>
                      <a:r>
                        <a:rPr sz="8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б</a:t>
                      </a:r>
                      <a:r>
                        <a:rPr sz="800" spc="-1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е</a:t>
                      </a:r>
                      <a:r>
                        <a:rPr sz="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з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FFFFFF"/>
                      </a:solidFill>
                      <a:prstDash val="solid"/>
                    </a:lnT>
                    <a:lnB w="9525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4" name="object 74"/>
          <p:cNvSpPr txBox="1"/>
          <p:nvPr/>
        </p:nvSpPr>
        <p:spPr>
          <a:xfrm>
            <a:off x="7017766" y="2067305"/>
            <a:ext cx="314325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ангио-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972681" y="2166366"/>
            <a:ext cx="36068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ра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фи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й)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620889" y="1640585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716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656703" y="1640585"/>
            <a:ext cx="294640" cy="113030"/>
          </a:xfrm>
          <a:custGeom>
            <a:avLst/>
            <a:gdLst/>
            <a:ahLst/>
            <a:cxnLst/>
            <a:rect l="l" t="t" r="r" b="b"/>
            <a:pathLst>
              <a:path w="294640" h="113030">
                <a:moveTo>
                  <a:pt x="0" y="112775"/>
                </a:moveTo>
                <a:lnTo>
                  <a:pt x="294131" y="112775"/>
                </a:lnTo>
                <a:lnTo>
                  <a:pt x="2941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967598" y="1640585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335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984363" y="1640585"/>
            <a:ext cx="398145" cy="113030"/>
          </a:xfrm>
          <a:custGeom>
            <a:avLst/>
            <a:gdLst/>
            <a:ahLst/>
            <a:cxnLst/>
            <a:rect l="l" t="t" r="r" b="b"/>
            <a:pathLst>
              <a:path w="398145" h="113030">
                <a:moveTo>
                  <a:pt x="0" y="112775"/>
                </a:moveTo>
                <a:lnTo>
                  <a:pt x="397764" y="112775"/>
                </a:lnTo>
                <a:lnTo>
                  <a:pt x="3977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05748" y="1640585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724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7573771" y="1617726"/>
            <a:ext cx="84836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подраз-делениях,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693279" y="1762505"/>
            <a:ext cx="626745" cy="113030"/>
          </a:xfrm>
          <a:custGeom>
            <a:avLst/>
            <a:gdLst/>
            <a:ahLst/>
            <a:cxnLst/>
            <a:rect l="l" t="t" r="r" b="b"/>
            <a:pathLst>
              <a:path w="626745" h="113030">
                <a:moveTo>
                  <a:pt x="0" y="112775"/>
                </a:moveTo>
                <a:lnTo>
                  <a:pt x="626364" y="112775"/>
                </a:lnTo>
                <a:lnTo>
                  <a:pt x="626364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681976" y="1739645"/>
            <a:ext cx="63246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оказывающих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511922" y="1884426"/>
            <a:ext cx="992505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медицинскую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помощь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647558" y="2006345"/>
            <a:ext cx="723900" cy="12192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амбулаторных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798434" y="2128266"/>
            <a:ext cx="408940" cy="11303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885"/>
              </a:lnSpc>
            </a:pPr>
            <a:r>
              <a:rPr sz="800" spc="-2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800" spc="-1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570086" y="1701545"/>
            <a:ext cx="492759" cy="113030"/>
          </a:xfrm>
          <a:custGeom>
            <a:avLst/>
            <a:gdLst/>
            <a:ahLst/>
            <a:cxnLst/>
            <a:rect l="l" t="t" r="r" b="b"/>
            <a:pathLst>
              <a:path w="492759" h="113030">
                <a:moveTo>
                  <a:pt x="0" y="112775"/>
                </a:moveTo>
                <a:lnTo>
                  <a:pt x="492251" y="112775"/>
                </a:lnTo>
                <a:lnTo>
                  <a:pt x="49225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558910" y="1678686"/>
            <a:ext cx="49403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8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606663" y="1823466"/>
            <a:ext cx="419100" cy="113030"/>
          </a:xfrm>
          <a:custGeom>
            <a:avLst/>
            <a:gdLst/>
            <a:ahLst/>
            <a:cxnLst/>
            <a:rect l="l" t="t" r="r" b="b"/>
            <a:pathLst>
              <a:path w="419100" h="113030">
                <a:moveTo>
                  <a:pt x="0" y="112775"/>
                </a:moveTo>
                <a:lnTo>
                  <a:pt x="419100" y="112775"/>
                </a:lnTo>
                <a:lnTo>
                  <a:pt x="419100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8595486" y="1800606"/>
            <a:ext cx="422909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дневного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580755" y="1945385"/>
            <a:ext cx="447040" cy="113030"/>
          </a:xfrm>
          <a:custGeom>
            <a:avLst/>
            <a:gdLst/>
            <a:ahLst/>
            <a:cxnLst/>
            <a:rect l="l" t="t" r="r" b="b"/>
            <a:pathLst>
              <a:path w="447040" h="113030">
                <a:moveTo>
                  <a:pt x="0" y="112775"/>
                </a:moveTo>
                <a:lnTo>
                  <a:pt x="446531" y="112775"/>
                </a:lnTo>
                <a:lnTo>
                  <a:pt x="446531" y="0"/>
                </a:lnTo>
                <a:lnTo>
                  <a:pt x="0" y="0"/>
                </a:lnTo>
                <a:lnTo>
                  <a:pt x="0" y="1127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8569579" y="1922526"/>
            <a:ext cx="47117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стационар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804782" y="2067305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775"/>
                </a:lnTo>
              </a:path>
            </a:pathLst>
          </a:custGeom>
          <a:ln w="4572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8770746" y="2044445"/>
            <a:ext cx="71120" cy="1479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800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8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285976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241552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615945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571750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106801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062732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644010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600069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180078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135882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716907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672965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5276850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233161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924296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880608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572884" y="23141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529196" y="22882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093966" y="2314194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7082408" y="2288286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932546" y="2314194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7921243" y="2288286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766429" y="2314194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6" y="140208"/>
                </a:lnTo>
                <a:lnTo>
                  <a:pt x="128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755126" y="2288286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37769" y="24665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69011" y="2466594"/>
            <a:ext cx="1018540" cy="140335"/>
          </a:xfrm>
          <a:custGeom>
            <a:avLst/>
            <a:gdLst/>
            <a:ahLst/>
            <a:cxnLst/>
            <a:rect l="l" t="t" r="r" b="b"/>
            <a:pathLst>
              <a:path w="1018540" h="140335">
                <a:moveTo>
                  <a:pt x="0" y="140208"/>
                </a:moveTo>
                <a:lnTo>
                  <a:pt x="1018032" y="140208"/>
                </a:lnTo>
                <a:lnTo>
                  <a:pt x="101803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1307591" y="24665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328166" y="2466594"/>
            <a:ext cx="486409" cy="140335"/>
          </a:xfrm>
          <a:custGeom>
            <a:avLst/>
            <a:gdLst/>
            <a:ahLst/>
            <a:cxnLst/>
            <a:rect l="l" t="t" r="r" b="b"/>
            <a:pathLst>
              <a:path w="486410" h="140335">
                <a:moveTo>
                  <a:pt x="0" y="140208"/>
                </a:moveTo>
                <a:lnTo>
                  <a:pt x="486156" y="140208"/>
                </a:lnTo>
                <a:lnTo>
                  <a:pt x="48615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256438" y="2440686"/>
            <a:ext cx="15328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черепа и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челюстно-лицевой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37769" y="26189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269011" y="2618994"/>
            <a:ext cx="425450" cy="140335"/>
          </a:xfrm>
          <a:custGeom>
            <a:avLst/>
            <a:gdLst/>
            <a:ahLst/>
            <a:cxnLst/>
            <a:rect l="l" t="t" r="r" b="b"/>
            <a:pathLst>
              <a:path w="425450" h="140335">
                <a:moveTo>
                  <a:pt x="0" y="140208"/>
                </a:moveTo>
                <a:lnTo>
                  <a:pt x="425195" y="140208"/>
                </a:lnTo>
                <a:lnTo>
                  <a:pt x="42519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256438" y="2593035"/>
            <a:ext cx="4521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б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асти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2615945" y="25427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571750" y="2516886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3598290" y="2466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586353" y="24406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5231129" y="2466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219446" y="24406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878576" y="2466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866891" y="2440686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237769" y="27713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269011" y="2771394"/>
            <a:ext cx="746760" cy="140335"/>
          </a:xfrm>
          <a:custGeom>
            <a:avLst/>
            <a:gdLst/>
            <a:ahLst/>
            <a:cxnLst/>
            <a:rect l="l" t="t" r="r" b="b"/>
            <a:pathLst>
              <a:path w="746760" h="140335">
                <a:moveTo>
                  <a:pt x="0" y="140208"/>
                </a:moveTo>
                <a:lnTo>
                  <a:pt x="746760" y="140208"/>
                </a:lnTo>
                <a:lnTo>
                  <a:pt x="74676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256438" y="2745739"/>
            <a:ext cx="7721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</a:t>
            </a:r>
            <a:r>
              <a:rPr sz="1000" spc="20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зубов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535173" y="2771394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522982" y="2745739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3598290" y="2771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586353" y="27457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231129" y="2771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219446" y="27457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5878576" y="2771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866891" y="27457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112254" y="2771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7100696" y="27457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206527" y="2923794"/>
            <a:ext cx="506095" cy="140335"/>
          </a:xfrm>
          <a:custGeom>
            <a:avLst/>
            <a:gdLst/>
            <a:ahLst/>
            <a:cxnLst/>
            <a:rect l="l" t="t" r="r" b="b"/>
            <a:pathLst>
              <a:path w="506095" h="140335">
                <a:moveTo>
                  <a:pt x="0" y="140208"/>
                </a:moveTo>
                <a:lnTo>
                  <a:pt x="505968" y="140208"/>
                </a:lnTo>
                <a:lnTo>
                  <a:pt x="5059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12495" y="2923794"/>
            <a:ext cx="512445" cy="140335"/>
          </a:xfrm>
          <a:custGeom>
            <a:avLst/>
            <a:gdLst/>
            <a:ahLst/>
            <a:cxnLst/>
            <a:rect l="l" t="t" r="r" b="b"/>
            <a:pathLst>
              <a:path w="512444" h="140335">
                <a:moveTo>
                  <a:pt x="0" y="140208"/>
                </a:moveTo>
                <a:lnTo>
                  <a:pt x="512064" y="140208"/>
                </a:lnTo>
                <a:lnTo>
                  <a:pt x="5120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699922" y="2898139"/>
            <a:ext cx="538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челюстей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2535173" y="2923794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522982" y="2898139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3598290" y="2923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586353" y="28981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231129" y="2923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219446" y="28981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878576" y="2923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866891" y="28981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112254" y="2923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7100696" y="28981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06527" y="3076194"/>
            <a:ext cx="506095" cy="140335"/>
          </a:xfrm>
          <a:custGeom>
            <a:avLst/>
            <a:gdLst/>
            <a:ahLst/>
            <a:cxnLst/>
            <a:rect l="l" t="t" r="r" b="b"/>
            <a:pathLst>
              <a:path w="506095" h="140335">
                <a:moveTo>
                  <a:pt x="0" y="140208"/>
                </a:moveTo>
                <a:lnTo>
                  <a:pt x="505968" y="140208"/>
                </a:lnTo>
                <a:lnTo>
                  <a:pt x="5059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12495" y="3076194"/>
            <a:ext cx="1144905" cy="140335"/>
          </a:xfrm>
          <a:custGeom>
            <a:avLst/>
            <a:gdLst/>
            <a:ahLst/>
            <a:cxnLst/>
            <a:rect l="l" t="t" r="r" b="b"/>
            <a:pathLst>
              <a:path w="1144905" h="140335">
                <a:moveTo>
                  <a:pt x="0" y="140208"/>
                </a:moveTo>
                <a:lnTo>
                  <a:pt x="1144524" y="140208"/>
                </a:lnTo>
                <a:lnTo>
                  <a:pt x="114452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699922" y="3050539"/>
            <a:ext cx="1133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околоносовых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 пазух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535173" y="3076194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522982" y="3050539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3598290" y="3076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586353" y="30505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231129" y="3076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5219446" y="30505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878576" y="3076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5866891" y="30505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206527" y="3228594"/>
            <a:ext cx="506095" cy="140335"/>
          </a:xfrm>
          <a:custGeom>
            <a:avLst/>
            <a:gdLst/>
            <a:ahLst/>
            <a:cxnLst/>
            <a:rect l="l" t="t" r="r" b="b"/>
            <a:pathLst>
              <a:path w="506095" h="140335">
                <a:moveTo>
                  <a:pt x="0" y="140208"/>
                </a:moveTo>
                <a:lnTo>
                  <a:pt x="505968" y="140208"/>
                </a:lnTo>
                <a:lnTo>
                  <a:pt x="5059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12495" y="3228594"/>
            <a:ext cx="922019" cy="140335"/>
          </a:xfrm>
          <a:custGeom>
            <a:avLst/>
            <a:gdLst/>
            <a:ahLst/>
            <a:cxnLst/>
            <a:rect l="l" t="t" r="r" b="b"/>
            <a:pathLst>
              <a:path w="922019" h="140335">
                <a:moveTo>
                  <a:pt x="0" y="140208"/>
                </a:moveTo>
                <a:lnTo>
                  <a:pt x="922019" y="140208"/>
                </a:lnTo>
                <a:lnTo>
                  <a:pt x="922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699922" y="3202939"/>
            <a:ext cx="94805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височных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костей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2535173" y="3228594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19" h="140335">
                <a:moveTo>
                  <a:pt x="0" y="140208"/>
                </a:moveTo>
                <a:lnTo>
                  <a:pt x="160019" y="140208"/>
                </a:lnTo>
                <a:lnTo>
                  <a:pt x="16001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522982" y="3202939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3598290" y="3228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3586353" y="32029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5231129" y="3228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219446" y="32029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5878576" y="3228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866891" y="32029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112254" y="32285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7100696" y="3202939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94919" y="3380994"/>
            <a:ext cx="1289685" cy="140335"/>
          </a:xfrm>
          <a:custGeom>
            <a:avLst/>
            <a:gdLst/>
            <a:ahLst/>
            <a:cxnLst/>
            <a:rect l="l" t="t" r="r" b="b"/>
            <a:pathLst>
              <a:path w="1289685" h="140335">
                <a:moveTo>
                  <a:pt x="0" y="140208"/>
                </a:moveTo>
                <a:lnTo>
                  <a:pt x="1289303" y="140208"/>
                </a:lnTo>
                <a:lnTo>
                  <a:pt x="128930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82346" y="3355340"/>
            <a:ext cx="1314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почек и мочевых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путей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2615945" y="33809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571750" y="335534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5231129" y="33809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5219446" y="335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878576" y="33809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5866891" y="33553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290347" y="3533394"/>
            <a:ext cx="894715" cy="140335"/>
          </a:xfrm>
          <a:custGeom>
            <a:avLst/>
            <a:gdLst/>
            <a:ahLst/>
            <a:cxnLst/>
            <a:rect l="l" t="t" r="r" b="b"/>
            <a:pathLst>
              <a:path w="894715" h="140335">
                <a:moveTo>
                  <a:pt x="0" y="140208"/>
                </a:moveTo>
                <a:lnTo>
                  <a:pt x="894588" y="140208"/>
                </a:lnTo>
                <a:lnTo>
                  <a:pt x="89458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277774" y="3507740"/>
            <a:ext cx="919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молочных</a:t>
            </a:r>
            <a:r>
              <a:rPr sz="10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желез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2615945" y="35333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2571750" y="350774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3598290" y="3533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3586353" y="35077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5231129" y="3533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5219446" y="35077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5878576" y="3533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8"/>
                </a:moveTo>
                <a:lnTo>
                  <a:pt x="91439" y="140208"/>
                </a:lnTo>
                <a:lnTo>
                  <a:pt x="9143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5866891" y="35077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6527165" y="35333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6515481" y="35077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94919" y="3685794"/>
            <a:ext cx="1353820" cy="140335"/>
          </a:xfrm>
          <a:custGeom>
            <a:avLst/>
            <a:gdLst/>
            <a:ahLst/>
            <a:cxnLst/>
            <a:rect l="l" t="t" r="r" b="b"/>
            <a:pathLst>
              <a:path w="1353820" h="140335">
                <a:moveTo>
                  <a:pt x="0" y="140207"/>
                </a:moveTo>
                <a:lnTo>
                  <a:pt x="1353312" y="140207"/>
                </a:lnTo>
                <a:lnTo>
                  <a:pt x="1353312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282346" y="3660140"/>
            <a:ext cx="13773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прочих органов и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систем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615945" y="36857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2571750" y="366014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5231129" y="3685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5219446" y="36601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5878576" y="36857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866891" y="36601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294919" y="3838194"/>
            <a:ext cx="1967864" cy="140335"/>
          </a:xfrm>
          <a:custGeom>
            <a:avLst/>
            <a:gdLst/>
            <a:ahLst/>
            <a:cxnLst/>
            <a:rect l="l" t="t" r="r" b="b"/>
            <a:pathLst>
              <a:path w="1967864" h="140335">
                <a:moveTo>
                  <a:pt x="0" y="140207"/>
                </a:moveTo>
                <a:lnTo>
                  <a:pt x="1967483" y="140207"/>
                </a:lnTo>
                <a:lnTo>
                  <a:pt x="1967483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282346" y="3812540"/>
            <a:ext cx="19545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Число исследований,</a:t>
            </a:r>
            <a:r>
              <a:rPr sz="10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выполненных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290347" y="3990594"/>
            <a:ext cx="497205" cy="140335"/>
          </a:xfrm>
          <a:custGeom>
            <a:avLst/>
            <a:gdLst/>
            <a:ahLst/>
            <a:cxnLst/>
            <a:rect l="l" t="t" r="r" b="b"/>
            <a:pathLst>
              <a:path w="497205" h="140335">
                <a:moveTo>
                  <a:pt x="0" y="140207"/>
                </a:moveTo>
                <a:lnTo>
                  <a:pt x="496824" y="140207"/>
                </a:lnTo>
                <a:lnTo>
                  <a:pt x="49682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787171" y="3990594"/>
            <a:ext cx="672465" cy="140335"/>
          </a:xfrm>
          <a:custGeom>
            <a:avLst/>
            <a:gdLst/>
            <a:ahLst/>
            <a:cxnLst/>
            <a:rect l="l" t="t" r="r" b="b"/>
            <a:pathLst>
              <a:path w="672465" h="140335">
                <a:moveTo>
                  <a:pt x="0" y="140207"/>
                </a:moveTo>
                <a:lnTo>
                  <a:pt x="672084" y="140207"/>
                </a:lnTo>
                <a:lnTo>
                  <a:pt x="672084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1478280" y="39905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1497330" y="3990594"/>
            <a:ext cx="539750" cy="140335"/>
          </a:xfrm>
          <a:custGeom>
            <a:avLst/>
            <a:gdLst/>
            <a:ahLst/>
            <a:cxnLst/>
            <a:rect l="l" t="t" r="r" b="b"/>
            <a:pathLst>
              <a:path w="539750" h="140335">
                <a:moveTo>
                  <a:pt x="0" y="140207"/>
                </a:moveTo>
                <a:lnTo>
                  <a:pt x="539495" y="140207"/>
                </a:lnTo>
                <a:lnTo>
                  <a:pt x="539495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277774" y="3964940"/>
            <a:ext cx="17710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методом томосинтеза (из стр.</a:t>
            </a:r>
            <a:r>
              <a:rPr sz="1000" spc="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1)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615945" y="391439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571750" y="3888740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598290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586353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4134358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4122165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671186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4659248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231129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219446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5878576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39" h="140335">
                <a:moveTo>
                  <a:pt x="0" y="140207"/>
                </a:moveTo>
                <a:lnTo>
                  <a:pt x="91439" y="140207"/>
                </a:lnTo>
                <a:lnTo>
                  <a:pt x="91439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5866891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6527165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6515481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7112254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7100696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7950834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7939531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784717" y="3838194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7"/>
                </a:moveTo>
                <a:lnTo>
                  <a:pt x="91440" y="140207"/>
                </a:lnTo>
                <a:lnTo>
                  <a:pt x="91440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8773414" y="3812540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7665846" y="787095"/>
            <a:ext cx="1077595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4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продолжение</a:t>
            </a:r>
            <a:endParaRPr sz="1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7" name="Rectangle 453"/>
          <p:cNvSpPr txBox="1">
            <a:spLocks noChangeArrowheads="1"/>
          </p:cNvSpPr>
          <p:nvPr/>
        </p:nvSpPr>
        <p:spPr bwMode="auto">
          <a:xfrm>
            <a:off x="2963252" y="5085184"/>
            <a:ext cx="5181600" cy="533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9 из строки 1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48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614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68610" name="Rectangle 605"/>
          <p:cNvSpPr>
            <a:spLocks noChangeArrowheads="1"/>
          </p:cNvSpPr>
          <p:nvPr/>
        </p:nvSpPr>
        <p:spPr bwMode="auto">
          <a:xfrm>
            <a:off x="228600" y="104014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Рентгенодиагностические исследования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(без профилактических исследований)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sp>
        <p:nvSpPr>
          <p:cNvPr id="686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03508" y="533719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5100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7" name="Rectangle 453"/>
          <p:cNvSpPr txBox="1">
            <a:spLocks noChangeArrowheads="1"/>
          </p:cNvSpPr>
          <p:nvPr/>
        </p:nvSpPr>
        <p:spPr bwMode="auto">
          <a:xfrm>
            <a:off x="1362364" y="1851970"/>
            <a:ext cx="6400225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Стр</a:t>
            </a:r>
            <a:r>
              <a:rPr lang="ru-RU" sz="1600" b="1" dirty="0">
                <a:solidFill>
                  <a:prstClr val="black"/>
                </a:solidFill>
              </a:rPr>
              <a:t>. 3 ≥ </a:t>
            </a:r>
            <a:r>
              <a:rPr lang="ru-RU" sz="1600" b="1" dirty="0" smtClean="0">
                <a:solidFill>
                  <a:prstClr val="black"/>
                </a:solidFill>
              </a:rPr>
              <a:t>стр. 3.1 </a:t>
            </a:r>
            <a:r>
              <a:rPr lang="ru-RU" sz="1600" b="1" dirty="0">
                <a:solidFill>
                  <a:prstClr val="black"/>
                </a:solidFill>
              </a:rPr>
              <a:t>+ </a:t>
            </a:r>
            <a:r>
              <a:rPr lang="ru-RU" sz="1600" b="1" dirty="0" smtClean="0">
                <a:solidFill>
                  <a:prstClr val="black"/>
                </a:solidFill>
              </a:rPr>
              <a:t>стр. 3.2</a:t>
            </a:r>
            <a:endParaRPr lang="ru-RU" sz="1600" b="1" dirty="0">
              <a:solidFill>
                <a:prstClr val="black"/>
              </a:solidFill>
            </a:endParaRP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1371887" y="2691331"/>
            <a:ext cx="6400226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Стр. 4 ≥</a:t>
            </a:r>
            <a:r>
              <a:rPr lang="en-US" sz="1600" b="1" dirty="0" smtClean="0">
                <a:solidFill>
                  <a:prstClr val="black"/>
                </a:solidFill>
              </a:rPr>
              <a:t> </a:t>
            </a:r>
            <a:r>
              <a:rPr lang="ru-RU" sz="1600" b="1" dirty="0" smtClean="0">
                <a:solidFill>
                  <a:prstClr val="black"/>
                </a:solidFill>
              </a:rPr>
              <a:t>стр. 4.1 </a:t>
            </a:r>
            <a:r>
              <a:rPr lang="ru-RU" sz="1600" b="1" dirty="0">
                <a:solidFill>
                  <a:prstClr val="black"/>
                </a:solidFill>
              </a:rPr>
              <a:t>+ </a:t>
            </a:r>
            <a:r>
              <a:rPr lang="ru-RU" sz="1600" b="1" dirty="0" smtClean="0">
                <a:solidFill>
                  <a:prstClr val="black"/>
                </a:solidFill>
              </a:rPr>
              <a:t>стр. 4.2 + стр. 4.3 + стр. 4.4 </a:t>
            </a:r>
            <a:r>
              <a:rPr lang="ru-RU" sz="1600" b="1" dirty="0">
                <a:solidFill>
                  <a:prstClr val="black"/>
                </a:solidFill>
              </a:rPr>
              <a:t>+ </a:t>
            </a:r>
            <a:r>
              <a:rPr lang="ru-RU" sz="1600" b="1" dirty="0" smtClean="0">
                <a:solidFill>
                  <a:prstClr val="black"/>
                </a:solidFill>
              </a:rPr>
              <a:t>стр. 4.5 + стр. 4.6</a:t>
            </a:r>
            <a:endParaRPr lang="ru-RU" sz="1600" b="1" dirty="0">
              <a:solidFill>
                <a:prstClr val="black"/>
              </a:solidFill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1371887" y="3568701"/>
            <a:ext cx="6390702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Стр. </a:t>
            </a:r>
            <a:r>
              <a:rPr lang="ru-RU" sz="1600" b="1" dirty="0">
                <a:solidFill>
                  <a:prstClr val="black"/>
                </a:solidFill>
              </a:rPr>
              <a:t>5 ≥</a:t>
            </a:r>
            <a:r>
              <a:rPr lang="en-US" sz="1600" b="1" dirty="0" smtClean="0">
                <a:solidFill>
                  <a:prstClr val="black"/>
                </a:solidFill>
              </a:rPr>
              <a:t> </a:t>
            </a:r>
            <a:r>
              <a:rPr lang="ru-RU" sz="1600" b="1" dirty="0">
                <a:solidFill>
                  <a:prstClr val="black"/>
                </a:solidFill>
              </a:rPr>
              <a:t>стр. 5</a:t>
            </a:r>
            <a:r>
              <a:rPr lang="ru-RU" sz="1600" b="1" dirty="0" smtClean="0">
                <a:solidFill>
                  <a:prstClr val="black"/>
                </a:solidFill>
              </a:rPr>
              <a:t>.1 </a:t>
            </a:r>
            <a:r>
              <a:rPr lang="ru-RU" sz="1600" b="1" dirty="0">
                <a:solidFill>
                  <a:prstClr val="black"/>
                </a:solidFill>
              </a:rPr>
              <a:t>+ стр. </a:t>
            </a:r>
            <a:r>
              <a:rPr lang="ru-RU" sz="1600" b="1" dirty="0" smtClean="0">
                <a:solidFill>
                  <a:prstClr val="black"/>
                </a:solidFill>
              </a:rPr>
              <a:t>5.2 </a:t>
            </a:r>
            <a:r>
              <a:rPr lang="ru-RU" sz="1600" b="1" dirty="0">
                <a:solidFill>
                  <a:prstClr val="black"/>
                </a:solidFill>
              </a:rPr>
              <a:t>+ стр. </a:t>
            </a:r>
            <a:r>
              <a:rPr lang="ru-RU" sz="1600" b="1" dirty="0" smtClean="0">
                <a:solidFill>
                  <a:prstClr val="black"/>
                </a:solidFill>
              </a:rPr>
              <a:t>5.3 </a:t>
            </a:r>
            <a:r>
              <a:rPr lang="ru-RU" sz="1600" b="1" dirty="0">
                <a:solidFill>
                  <a:prstClr val="black"/>
                </a:solidFill>
              </a:rPr>
              <a:t>+ стр. </a:t>
            </a:r>
            <a:r>
              <a:rPr lang="ru-RU" sz="1600" b="1" dirty="0" smtClean="0">
                <a:solidFill>
                  <a:prstClr val="black"/>
                </a:solidFill>
              </a:rPr>
              <a:t>5.4 </a:t>
            </a:r>
            <a:endParaRPr lang="ru-RU" sz="1600" b="1" dirty="0">
              <a:solidFill>
                <a:prstClr val="black"/>
              </a:solidFill>
            </a:endParaRPr>
          </a:p>
        </p:txBody>
      </p:sp>
      <p:sp>
        <p:nvSpPr>
          <p:cNvPr id="10" name="Rectangle 453"/>
          <p:cNvSpPr txBox="1">
            <a:spLocks noChangeArrowheads="1"/>
          </p:cNvSpPr>
          <p:nvPr/>
        </p:nvSpPr>
        <p:spPr bwMode="auto">
          <a:xfrm>
            <a:off x="1371887" y="4589755"/>
            <a:ext cx="6390702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Таблица заполняется на основании учетных форм №050/у и №039-5/у, утвержденных Приказом №1030  от 04.10.1980</a:t>
            </a:r>
            <a:endParaRPr lang="ru-RU" sz="1600" b="1" dirty="0">
              <a:solidFill>
                <a:prstClr val="black"/>
              </a:solidFill>
            </a:endParaRPr>
          </a:p>
        </p:txBody>
      </p:sp>
      <p:sp>
        <p:nvSpPr>
          <p:cNvPr id="13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43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453"/>
          <p:cNvSpPr txBox="1">
            <a:spLocks noChangeArrowheads="1"/>
          </p:cNvSpPr>
          <p:nvPr/>
        </p:nvSpPr>
        <p:spPr bwMode="auto">
          <a:xfrm>
            <a:off x="457200" y="990600"/>
            <a:ext cx="8305800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Рентгенологическое исследование пациенту может состоять из просвечивания,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одной или нескольких </a:t>
            </a:r>
            <a:r>
              <a:rPr lang="ru-RU" altLang="ru-RU" sz="1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рентгенограмм, </a:t>
            </a:r>
            <a:r>
              <a:rPr lang="ru-RU" altLang="ru-RU" sz="18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флюорограмм</a:t>
            </a: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может состоять из каждого способа в отдельности или в сочетании их друг с другом. В связи с этим, числа, </a:t>
            </a: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показываемые в графах 4-9 </a:t>
            </a:r>
            <a:r>
              <a:rPr lang="ru-RU" altLang="ru-RU" sz="1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соответствующим строкам в сумме, могут превышать числа в графе 3, но </a:t>
            </a:r>
            <a:r>
              <a:rPr lang="ru-RU" altLang="ru-RU" sz="1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не могут быть меньше их.</a:t>
            </a:r>
          </a:p>
          <a:p>
            <a:pPr>
              <a:spcBef>
                <a:spcPct val="0"/>
              </a:spcBef>
              <a:buFontTx/>
              <a:buNone/>
            </a:pPr>
            <a:endParaRPr lang="ru-RU" altLang="ru-RU" sz="1800" b="1" dirty="0">
              <a:solidFill>
                <a:prstClr val="black"/>
              </a:solidFill>
              <a:latin typeface="Times New Roman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990033"/>
                </a:solidFill>
                <a:latin typeface="Times New Roman" pitchFamily="18" charset="0"/>
              </a:rPr>
              <a:t>Примечание: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для всех видов цифровой рентгенографии одним снимком считается однократная или серийная экспозиция, выполненная  в одной проекции, независимо от формы последующего сохранения изображения (электронный носитель, </a:t>
            </a:r>
            <a:r>
              <a:rPr lang="ru-RU" altLang="ru-RU" sz="1800" b="1" dirty="0" err="1">
                <a:solidFill>
                  <a:prstClr val="black"/>
                </a:solidFill>
                <a:latin typeface="Times New Roman" pitchFamily="18" charset="0"/>
              </a:rPr>
              <a:t>мультиформатная</a:t>
            </a: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 пленка, бумажная копия и др.)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При рентгеновской компьютерной или магнитно-резонансной томографии учитывается только число исследований в соответствии с утвержденным перечнем лучевых методов исследования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4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39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Почему не менее двух проекций</a:t>
            </a:r>
            <a:endParaRPr lang="ru-RU" b="1" dirty="0"/>
          </a:p>
        </p:txBody>
      </p:sp>
      <p:pic>
        <p:nvPicPr>
          <p:cNvPr id="1032" name="Picture 8"/>
          <p:cNvPicPr>
            <a:picLocks noGrp="1" noChangeAspect="1" noChangeArrowheads="1"/>
          </p:cNvPicPr>
          <p:nvPr>
            <p:ph type="tbl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0067" y="2118623"/>
            <a:ext cx="5003866" cy="4739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50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Почему не менее двух проекций</a:t>
            </a:r>
            <a:endParaRPr lang="ru-RU" b="1" dirty="0"/>
          </a:p>
        </p:txBody>
      </p:sp>
      <p:pic>
        <p:nvPicPr>
          <p:cNvPr id="1031" name="Picture 7"/>
          <p:cNvPicPr>
            <a:picLocks noGrp="1" noChangeAspect="1" noChangeArrowheads="1"/>
          </p:cNvPicPr>
          <p:nvPr>
            <p:ph type="tbl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965" y="1916113"/>
            <a:ext cx="521007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859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67373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4137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300901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7665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3442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51193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67957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847210"/>
            <a:ext cx="0" cy="347980"/>
          </a:xfrm>
          <a:custGeom>
            <a:avLst/>
            <a:gdLst/>
            <a:ahLst/>
            <a:cxnLst/>
            <a:rect l="l" t="t" r="r" b="b"/>
            <a:pathLst>
              <a:path h="347979">
                <a:moveTo>
                  <a:pt x="0" y="0"/>
                </a:moveTo>
                <a:lnTo>
                  <a:pt x="0" y="34747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435013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51777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68541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85305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50206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518833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535597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552361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79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5006" y="5691238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68541" y="1623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98880" y="787095"/>
            <a:ext cx="6818630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4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Таблиц </a:t>
            </a:r>
            <a:r>
              <a:rPr sz="1400" b="1" spc="-35" dirty="0">
                <a:solidFill>
                  <a:prstClr val="black"/>
                </a:solidFill>
                <a:latin typeface="Times New Roman"/>
                <a:cs typeface="Times New Roman"/>
              </a:rPr>
              <a:t>5111 </a:t>
            </a:r>
            <a:r>
              <a:rPr sz="14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«Рентгенохирургия,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рентгеноэндоваскулярные диагностика </a:t>
            </a:r>
            <a:r>
              <a:rPr sz="1400" b="1" dirty="0">
                <a:solidFill>
                  <a:prstClr val="black"/>
                </a:solidFill>
                <a:latin typeface="Times New Roman"/>
                <a:cs typeface="Times New Roman"/>
              </a:rPr>
              <a:t>и</a:t>
            </a:r>
            <a:r>
              <a:rPr sz="1400" b="1" spc="50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лечение»</a:t>
            </a:r>
            <a:endParaRPr sz="1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153661" y="425246"/>
            <a:ext cx="0" cy="5251450"/>
          </a:xfrm>
          <a:custGeom>
            <a:avLst/>
            <a:gdLst/>
            <a:ahLst/>
            <a:cxnLst/>
            <a:rect l="l" t="t" r="r" b="b"/>
            <a:pathLst>
              <a:path h="5251450">
                <a:moveTo>
                  <a:pt x="0" y="0"/>
                </a:moveTo>
                <a:lnTo>
                  <a:pt x="0" y="525131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653915" y="1118361"/>
            <a:ext cx="0" cy="5251450"/>
          </a:xfrm>
          <a:custGeom>
            <a:avLst/>
            <a:gdLst/>
            <a:ahLst/>
            <a:cxnLst/>
            <a:rect l="l" t="t" r="r" b="b"/>
            <a:pathLst>
              <a:path h="5251450">
                <a:moveTo>
                  <a:pt x="0" y="0"/>
                </a:moveTo>
                <a:lnTo>
                  <a:pt x="0" y="525131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224526" y="1118361"/>
            <a:ext cx="0" cy="5251450"/>
          </a:xfrm>
          <a:custGeom>
            <a:avLst/>
            <a:gdLst/>
            <a:ahLst/>
            <a:cxnLst/>
            <a:rect l="l" t="t" r="r" b="b"/>
            <a:pathLst>
              <a:path h="5251450">
                <a:moveTo>
                  <a:pt x="0" y="0"/>
                </a:moveTo>
                <a:lnTo>
                  <a:pt x="0" y="525131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753734" y="1495425"/>
            <a:ext cx="0" cy="4874260"/>
          </a:xfrm>
          <a:custGeom>
            <a:avLst/>
            <a:gdLst/>
            <a:ahLst/>
            <a:cxnLst/>
            <a:rect l="l" t="t" r="r" b="b"/>
            <a:pathLst>
              <a:path h="4874260">
                <a:moveTo>
                  <a:pt x="0" y="0"/>
                </a:moveTo>
                <a:lnTo>
                  <a:pt x="0" y="487424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444234" y="1663064"/>
            <a:ext cx="0" cy="4706620"/>
          </a:xfrm>
          <a:custGeom>
            <a:avLst/>
            <a:gdLst/>
            <a:ahLst/>
            <a:cxnLst/>
            <a:rect l="l" t="t" r="r" b="b"/>
            <a:pathLst>
              <a:path h="4706620">
                <a:moveTo>
                  <a:pt x="0" y="0"/>
                </a:moveTo>
                <a:lnTo>
                  <a:pt x="0" y="470660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19543" y="1327785"/>
            <a:ext cx="0" cy="5041900"/>
          </a:xfrm>
          <a:custGeom>
            <a:avLst/>
            <a:gdLst/>
            <a:ahLst/>
            <a:cxnLst/>
            <a:rect l="l" t="t" r="r" b="b"/>
            <a:pathLst>
              <a:path h="5041900">
                <a:moveTo>
                  <a:pt x="0" y="0"/>
                </a:moveTo>
                <a:lnTo>
                  <a:pt x="0" y="504188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596378" y="1495425"/>
            <a:ext cx="0" cy="4874260"/>
          </a:xfrm>
          <a:custGeom>
            <a:avLst/>
            <a:gdLst/>
            <a:ahLst/>
            <a:cxnLst/>
            <a:rect l="l" t="t" r="r" b="b"/>
            <a:pathLst>
              <a:path h="4874260">
                <a:moveTo>
                  <a:pt x="0" y="0"/>
                </a:moveTo>
                <a:lnTo>
                  <a:pt x="0" y="487424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165465" y="1663064"/>
            <a:ext cx="0" cy="4706620"/>
          </a:xfrm>
          <a:custGeom>
            <a:avLst/>
            <a:gdLst/>
            <a:ahLst/>
            <a:cxnLst/>
            <a:rect l="l" t="t" r="r" b="b"/>
            <a:pathLst>
              <a:path h="4706620">
                <a:moveTo>
                  <a:pt x="0" y="0"/>
                </a:moveTo>
                <a:lnTo>
                  <a:pt x="0" y="470660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218176" y="1334135"/>
            <a:ext cx="3608704" cy="0"/>
          </a:xfrm>
          <a:custGeom>
            <a:avLst/>
            <a:gdLst/>
            <a:ahLst/>
            <a:cxnLst/>
            <a:rect l="l" t="t" r="r" b="b"/>
            <a:pathLst>
              <a:path w="3608704">
                <a:moveTo>
                  <a:pt x="0" y="0"/>
                </a:moveTo>
                <a:lnTo>
                  <a:pt x="360870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218176" y="1501775"/>
            <a:ext cx="3608704" cy="0"/>
          </a:xfrm>
          <a:custGeom>
            <a:avLst/>
            <a:gdLst/>
            <a:ahLst/>
            <a:cxnLst/>
            <a:rect l="l" t="t" r="r" b="b"/>
            <a:pathLst>
              <a:path w="3608704">
                <a:moveTo>
                  <a:pt x="0" y="0"/>
                </a:moveTo>
                <a:lnTo>
                  <a:pt x="360870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747384" y="1669414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90">
                <a:moveTo>
                  <a:pt x="0" y="0"/>
                </a:moveTo>
                <a:lnTo>
                  <a:pt x="1278509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590028" y="1669414"/>
            <a:ext cx="1236980" cy="0"/>
          </a:xfrm>
          <a:custGeom>
            <a:avLst/>
            <a:gdLst/>
            <a:ahLst/>
            <a:cxnLst/>
            <a:rect l="l" t="t" r="r" b="b"/>
            <a:pathLst>
              <a:path w="1236979">
                <a:moveTo>
                  <a:pt x="0" y="0"/>
                </a:moveTo>
                <a:lnTo>
                  <a:pt x="123685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17182" y="233997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17182" y="250761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17182" y="284289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17182" y="301053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17182" y="317817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17182" y="334581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17182" y="351345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17182" y="368109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17182" y="384873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17182" y="401637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17182" y="418401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17182" y="435165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17182" y="451929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17182" y="468693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17182" y="485457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17182" y="518985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17182" y="5357495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17182" y="5525134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17182" y="569276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17182" y="586040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17182" y="602804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17182" y="619568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23532" y="1118361"/>
            <a:ext cx="0" cy="5251450"/>
          </a:xfrm>
          <a:custGeom>
            <a:avLst/>
            <a:gdLst/>
            <a:ahLst/>
            <a:cxnLst/>
            <a:rect l="l" t="t" r="r" b="b"/>
            <a:pathLst>
              <a:path h="5251450">
                <a:moveTo>
                  <a:pt x="0" y="0"/>
                </a:moveTo>
                <a:lnTo>
                  <a:pt x="0" y="525131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820531" y="1118361"/>
            <a:ext cx="0" cy="5251450"/>
          </a:xfrm>
          <a:custGeom>
            <a:avLst/>
            <a:gdLst/>
            <a:ahLst/>
            <a:cxnLst/>
            <a:rect l="l" t="t" r="r" b="b"/>
            <a:pathLst>
              <a:path h="5251450">
                <a:moveTo>
                  <a:pt x="0" y="0"/>
                </a:moveTo>
                <a:lnTo>
                  <a:pt x="0" y="525131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317182" y="1124711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17182" y="636332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766697" y="1659254"/>
            <a:ext cx="886460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187571" y="1575435"/>
            <a:ext cx="307975" cy="16764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61290">
              <a:lnSpc>
                <a:spcPts val="1205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187571" y="1743075"/>
            <a:ext cx="397510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40640">
              <a:lnSpc>
                <a:spcPts val="1205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троки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153661" y="1715516"/>
            <a:ext cx="8826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806188" y="1659254"/>
            <a:ext cx="358775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731381" y="1133855"/>
            <a:ext cx="67564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 том</a:t>
            </a:r>
            <a:r>
              <a:rPr sz="1000" spc="-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числе: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609463" y="1344802"/>
            <a:ext cx="1104900" cy="155575"/>
          </a:xfrm>
          <a:custGeom>
            <a:avLst/>
            <a:gdLst/>
            <a:ahLst/>
            <a:cxnLst/>
            <a:rect l="l" t="t" r="r" b="b"/>
            <a:pathLst>
              <a:path w="1104900" h="155575">
                <a:moveTo>
                  <a:pt x="0" y="155448"/>
                </a:moveTo>
                <a:lnTo>
                  <a:pt x="1104900" y="155448"/>
                </a:lnTo>
                <a:lnTo>
                  <a:pt x="110490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597778" y="1317116"/>
            <a:ext cx="113030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внутрисосудистые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513066" y="1344802"/>
            <a:ext cx="893444" cy="155575"/>
          </a:xfrm>
          <a:custGeom>
            <a:avLst/>
            <a:gdLst/>
            <a:ahLst/>
            <a:cxnLst/>
            <a:rect l="l" t="t" r="r" b="b"/>
            <a:pathLst>
              <a:path w="893445" h="155575">
                <a:moveTo>
                  <a:pt x="0" y="155448"/>
                </a:moveTo>
                <a:lnTo>
                  <a:pt x="893064" y="155448"/>
                </a:lnTo>
                <a:lnTo>
                  <a:pt x="8930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501890" y="1317116"/>
            <a:ext cx="91821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внесосудистые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356859" y="1847723"/>
            <a:ext cx="358775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059932" y="1512442"/>
            <a:ext cx="733425" cy="155575"/>
          </a:xfrm>
          <a:custGeom>
            <a:avLst/>
            <a:gdLst/>
            <a:ahLst/>
            <a:cxnLst/>
            <a:rect l="l" t="t" r="r" b="b"/>
            <a:pathLst>
              <a:path w="733425" h="155575">
                <a:moveTo>
                  <a:pt x="0" y="155448"/>
                </a:moveTo>
                <a:lnTo>
                  <a:pt x="733043" y="155448"/>
                </a:lnTo>
                <a:lnTo>
                  <a:pt x="73304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48247" y="1484757"/>
            <a:ext cx="75755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 том</a:t>
            </a:r>
            <a:r>
              <a:rPr sz="1100" spc="-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числе: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174865" y="1847723"/>
            <a:ext cx="358775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882508" y="1512442"/>
            <a:ext cx="733425" cy="155575"/>
          </a:xfrm>
          <a:custGeom>
            <a:avLst/>
            <a:gdLst/>
            <a:ahLst/>
            <a:cxnLst/>
            <a:rect l="l" t="t" r="r" b="b"/>
            <a:pathLst>
              <a:path w="733425" h="155575">
                <a:moveTo>
                  <a:pt x="0" y="155448"/>
                </a:moveTo>
                <a:lnTo>
                  <a:pt x="733044" y="155448"/>
                </a:lnTo>
                <a:lnTo>
                  <a:pt x="73304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871206" y="1484757"/>
            <a:ext cx="75755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 том</a:t>
            </a:r>
            <a:r>
              <a:rPr sz="1100" spc="-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числе: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899530" y="1680082"/>
            <a:ext cx="436245" cy="155575"/>
          </a:xfrm>
          <a:custGeom>
            <a:avLst/>
            <a:gdLst/>
            <a:ahLst/>
            <a:cxnLst/>
            <a:rect l="l" t="t" r="r" b="b"/>
            <a:pathLst>
              <a:path w="436245" h="155575">
                <a:moveTo>
                  <a:pt x="0" y="155448"/>
                </a:moveTo>
                <a:lnTo>
                  <a:pt x="435863" y="155448"/>
                </a:lnTo>
                <a:lnTo>
                  <a:pt x="43586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357492" y="168008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4419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887973" y="1652397"/>
            <a:ext cx="50800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Диагно-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018403" y="1847723"/>
            <a:ext cx="198120" cy="155575"/>
          </a:xfrm>
          <a:custGeom>
            <a:avLst/>
            <a:gdLst/>
            <a:ahLst/>
            <a:cxnLst/>
            <a:rect l="l" t="t" r="r" b="b"/>
            <a:pathLst>
              <a:path w="198120" h="155575">
                <a:moveTo>
                  <a:pt x="0" y="155448"/>
                </a:moveTo>
                <a:lnTo>
                  <a:pt x="198120" y="155448"/>
                </a:lnTo>
                <a:lnTo>
                  <a:pt x="19812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238621" y="184772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4419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939154" y="2015363"/>
            <a:ext cx="401320" cy="155575"/>
          </a:xfrm>
          <a:custGeom>
            <a:avLst/>
            <a:gdLst/>
            <a:ahLst/>
            <a:cxnLst/>
            <a:rect l="l" t="t" r="r" b="b"/>
            <a:pathLst>
              <a:path w="401320" h="155575">
                <a:moveTo>
                  <a:pt x="0" y="155448"/>
                </a:moveTo>
                <a:lnTo>
                  <a:pt x="400812" y="155448"/>
                </a:lnTo>
                <a:lnTo>
                  <a:pt x="40081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591807" y="1847723"/>
            <a:ext cx="361315" cy="155575"/>
          </a:xfrm>
          <a:custGeom>
            <a:avLst/>
            <a:gdLst/>
            <a:ahLst/>
            <a:cxnLst/>
            <a:rect l="l" t="t" r="r" b="b"/>
            <a:pathLst>
              <a:path w="361315" h="155575">
                <a:moveTo>
                  <a:pt x="0" y="155448"/>
                </a:moveTo>
                <a:lnTo>
                  <a:pt x="361188" y="155448"/>
                </a:lnTo>
                <a:lnTo>
                  <a:pt x="36118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006846" y="1820037"/>
            <a:ext cx="960119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  <a:tabLst>
                <a:tab pos="585470" algn="l"/>
              </a:tabLst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ст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-	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ечеб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927597" y="1987753"/>
            <a:ext cx="1004569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  <a:tabLst>
                <a:tab pos="707390" algn="l"/>
              </a:tabLst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ческие	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-ные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737856" y="1680082"/>
            <a:ext cx="365760" cy="155575"/>
          </a:xfrm>
          <a:custGeom>
            <a:avLst/>
            <a:gdLst/>
            <a:ahLst/>
            <a:cxnLst/>
            <a:rect l="l" t="t" r="r" b="b"/>
            <a:pathLst>
              <a:path w="365759" h="155575">
                <a:moveTo>
                  <a:pt x="0" y="155448"/>
                </a:moveTo>
                <a:lnTo>
                  <a:pt x="365759" y="155448"/>
                </a:lnTo>
                <a:lnTo>
                  <a:pt x="365759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726426" y="1652397"/>
            <a:ext cx="39179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Диагн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742428" y="1847723"/>
            <a:ext cx="70485" cy="155575"/>
          </a:xfrm>
          <a:custGeom>
            <a:avLst/>
            <a:gdLst/>
            <a:ahLst/>
            <a:cxnLst/>
            <a:rect l="l" t="t" r="r" b="b"/>
            <a:pathLst>
              <a:path w="70484" h="155575">
                <a:moveTo>
                  <a:pt x="0" y="155448"/>
                </a:moveTo>
                <a:lnTo>
                  <a:pt x="70103" y="155448"/>
                </a:lnTo>
                <a:lnTo>
                  <a:pt x="7010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812531" y="1847723"/>
            <a:ext cx="44450" cy="155575"/>
          </a:xfrm>
          <a:custGeom>
            <a:avLst/>
            <a:gdLst/>
            <a:ahLst/>
            <a:cxnLst/>
            <a:rect l="l" t="t" r="r" b="b"/>
            <a:pathLst>
              <a:path w="44450" h="155575">
                <a:moveTo>
                  <a:pt x="0" y="155448"/>
                </a:moveTo>
                <a:lnTo>
                  <a:pt x="44196" y="155448"/>
                </a:lnTo>
                <a:lnTo>
                  <a:pt x="44196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856728" y="1847723"/>
            <a:ext cx="198120" cy="155575"/>
          </a:xfrm>
          <a:custGeom>
            <a:avLst/>
            <a:gdLst/>
            <a:ahLst/>
            <a:cxnLst/>
            <a:rect l="l" t="t" r="r" b="b"/>
            <a:pathLst>
              <a:path w="198120" h="155575">
                <a:moveTo>
                  <a:pt x="0" y="155448"/>
                </a:moveTo>
                <a:lnTo>
                  <a:pt x="198120" y="155448"/>
                </a:lnTo>
                <a:lnTo>
                  <a:pt x="19812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076945" y="184772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4419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751571" y="2015363"/>
            <a:ext cx="338455" cy="155575"/>
          </a:xfrm>
          <a:custGeom>
            <a:avLst/>
            <a:gdLst/>
            <a:ahLst/>
            <a:cxnLst/>
            <a:rect l="l" t="t" r="r" b="b"/>
            <a:pathLst>
              <a:path w="338454" h="155575">
                <a:moveTo>
                  <a:pt x="0" y="155448"/>
                </a:moveTo>
                <a:lnTo>
                  <a:pt x="338327" y="155448"/>
                </a:lnTo>
                <a:lnTo>
                  <a:pt x="338327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21497" y="218300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248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878826" y="2155698"/>
            <a:ext cx="8763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730997" y="1820037"/>
            <a:ext cx="100838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  <a:tabLst>
                <a:tab pos="600075" algn="l"/>
              </a:tabLst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100" spc="-2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ст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-	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ечеб-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740142" y="1987753"/>
            <a:ext cx="90995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  <a:tabLst>
                <a:tab pos="677545" algn="l"/>
              </a:tabLst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ески	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ые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243708" y="23506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196210" y="23233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529071" y="23506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482209" y="23233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732016" y="23506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6685280" y="23233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307453" y="23506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7260717" y="23233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492997" y="23506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8446769" y="23233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368541" y="2518282"/>
            <a:ext cx="2842260" cy="155575"/>
          </a:xfrm>
          <a:custGeom>
            <a:avLst/>
            <a:gdLst/>
            <a:ahLst/>
            <a:cxnLst/>
            <a:rect l="l" t="t" r="r" b="b"/>
            <a:pathLst>
              <a:path w="2842260" h="155575">
                <a:moveTo>
                  <a:pt x="0" y="155448"/>
                </a:moveTo>
                <a:lnTo>
                  <a:pt x="2842260" y="155448"/>
                </a:lnTo>
                <a:lnTo>
                  <a:pt x="284226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55803" y="2490977"/>
            <a:ext cx="283337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Рентгенохирургические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вмешательства,</a:t>
            </a:r>
            <a:r>
              <a:rPr sz="1100" spc="1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всего,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368541" y="2685923"/>
            <a:ext cx="904240" cy="155575"/>
          </a:xfrm>
          <a:custGeom>
            <a:avLst/>
            <a:gdLst/>
            <a:ahLst/>
            <a:cxnLst/>
            <a:rect l="l" t="t" r="r" b="b"/>
            <a:pathLst>
              <a:path w="904240" h="155575">
                <a:moveTo>
                  <a:pt x="0" y="155448"/>
                </a:moveTo>
                <a:lnTo>
                  <a:pt x="903732" y="155448"/>
                </a:lnTo>
                <a:lnTo>
                  <a:pt x="90373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55803" y="2658618"/>
            <a:ext cx="928369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 том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числе</a:t>
            </a:r>
            <a:r>
              <a:rPr sz="1100" spc="-1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на: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4368419" y="260210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321555" y="257479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39229" y="2853563"/>
            <a:ext cx="934719" cy="155575"/>
          </a:xfrm>
          <a:custGeom>
            <a:avLst/>
            <a:gdLst/>
            <a:ahLst/>
            <a:cxnLst/>
            <a:rect l="l" t="t" r="r" b="b"/>
            <a:pathLst>
              <a:path w="934719" h="155575">
                <a:moveTo>
                  <a:pt x="0" y="155448"/>
                </a:moveTo>
                <a:lnTo>
                  <a:pt x="934212" y="155448"/>
                </a:lnTo>
                <a:lnTo>
                  <a:pt x="93421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26491" y="2826257"/>
            <a:ext cx="9594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головном</a:t>
            </a:r>
            <a:r>
              <a:rPr sz="11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мозге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4368419" y="28535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321555" y="2826257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39229" y="3021202"/>
            <a:ext cx="1320165" cy="155575"/>
          </a:xfrm>
          <a:custGeom>
            <a:avLst/>
            <a:gdLst/>
            <a:ahLst/>
            <a:cxnLst/>
            <a:rect l="l" t="t" r="r" b="b"/>
            <a:pathLst>
              <a:path w="1320164" h="155575">
                <a:moveTo>
                  <a:pt x="0" y="155448"/>
                </a:moveTo>
                <a:lnTo>
                  <a:pt x="1319784" y="155448"/>
                </a:lnTo>
                <a:lnTo>
                  <a:pt x="131978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26491" y="2993898"/>
            <a:ext cx="134556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области головы и</a:t>
            </a:r>
            <a:r>
              <a:rPr sz="1100" spc="-11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шеи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4368419" y="302120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321555" y="299389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39229" y="3188842"/>
            <a:ext cx="1120140" cy="155575"/>
          </a:xfrm>
          <a:custGeom>
            <a:avLst/>
            <a:gdLst/>
            <a:ahLst/>
            <a:cxnLst/>
            <a:rect l="l" t="t" r="r" b="b"/>
            <a:pathLst>
              <a:path w="1120139" h="155575">
                <a:moveTo>
                  <a:pt x="0" y="155448"/>
                </a:moveTo>
                <a:lnTo>
                  <a:pt x="1120139" y="155448"/>
                </a:lnTo>
                <a:lnTo>
                  <a:pt x="1120139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26491" y="3161538"/>
            <a:ext cx="114554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молочных</a:t>
            </a:r>
            <a:r>
              <a:rPr sz="1100" spc="-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железах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368419" y="31888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321555" y="3161538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39229" y="3356483"/>
            <a:ext cx="3496310" cy="155575"/>
          </a:xfrm>
          <a:custGeom>
            <a:avLst/>
            <a:gdLst/>
            <a:ahLst/>
            <a:cxnLst/>
            <a:rect l="l" t="t" r="r" b="b"/>
            <a:pathLst>
              <a:path w="3496310" h="155575">
                <a:moveTo>
                  <a:pt x="0" y="155448"/>
                </a:moveTo>
                <a:lnTo>
                  <a:pt x="3496055" y="155448"/>
                </a:lnTo>
                <a:lnTo>
                  <a:pt x="3496055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26491" y="3329177"/>
            <a:ext cx="352107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органах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грудной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клетки всего, без сердца и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грудной</a:t>
            </a:r>
            <a:r>
              <a:rPr sz="11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аорты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368419" y="335648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4321555" y="3329177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39229" y="3524122"/>
            <a:ext cx="277495" cy="155575"/>
          </a:xfrm>
          <a:custGeom>
            <a:avLst/>
            <a:gdLst/>
            <a:ahLst/>
            <a:cxnLst/>
            <a:rect l="l" t="t" r="r" b="b"/>
            <a:pathLst>
              <a:path w="277494" h="155575">
                <a:moveTo>
                  <a:pt x="0" y="155447"/>
                </a:moveTo>
                <a:lnTo>
                  <a:pt x="277368" y="155447"/>
                </a:lnTo>
                <a:lnTo>
                  <a:pt x="27736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16597" y="3524122"/>
            <a:ext cx="1551940" cy="155575"/>
          </a:xfrm>
          <a:custGeom>
            <a:avLst/>
            <a:gdLst/>
            <a:ahLst/>
            <a:cxnLst/>
            <a:rect l="l" t="t" r="r" b="b"/>
            <a:pathLst>
              <a:path w="1551939" h="155575">
                <a:moveTo>
                  <a:pt x="0" y="155447"/>
                </a:moveTo>
                <a:lnTo>
                  <a:pt x="1551432" y="155447"/>
                </a:lnTo>
                <a:lnTo>
                  <a:pt x="1551432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804163" y="3497071"/>
            <a:ext cx="157734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легочной</a:t>
            </a:r>
            <a:r>
              <a:rPr sz="11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артерии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368419" y="35241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321555" y="3497071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308215" y="35241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262241" y="3497071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880350" y="35241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7834630" y="3497071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492235" y="35241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8446769" y="3497071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539229" y="3691763"/>
            <a:ext cx="788035" cy="155575"/>
          </a:xfrm>
          <a:custGeom>
            <a:avLst/>
            <a:gdLst/>
            <a:ahLst/>
            <a:cxnLst/>
            <a:rect l="l" t="t" r="r" b="b"/>
            <a:pathLst>
              <a:path w="788035" h="155575">
                <a:moveTo>
                  <a:pt x="0" y="155448"/>
                </a:moveTo>
                <a:lnTo>
                  <a:pt x="787907" y="155448"/>
                </a:lnTo>
                <a:lnTo>
                  <a:pt x="787907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526491" y="3664711"/>
            <a:ext cx="81280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сердце,</a:t>
            </a:r>
            <a:r>
              <a:rPr sz="1100" spc="-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4368419" y="36917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321555" y="36647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308215" y="36917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7262241" y="36647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880350" y="36917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7834630" y="36647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492235" y="36917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8446769" y="36647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18121" y="3859403"/>
            <a:ext cx="1681480" cy="155575"/>
          </a:xfrm>
          <a:custGeom>
            <a:avLst/>
            <a:gdLst/>
            <a:ahLst/>
            <a:cxnLst/>
            <a:rect l="l" t="t" r="r" b="b"/>
            <a:pathLst>
              <a:path w="1681480" h="155575">
                <a:moveTo>
                  <a:pt x="0" y="155448"/>
                </a:moveTo>
                <a:lnTo>
                  <a:pt x="1680972" y="155448"/>
                </a:lnTo>
                <a:lnTo>
                  <a:pt x="168097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805687" y="3832352"/>
            <a:ext cx="17062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коронарных</a:t>
            </a:r>
            <a:r>
              <a:rPr sz="11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сосудах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4368419" y="385940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321555" y="383235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308215" y="385940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262241" y="383235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880350" y="385940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7834630" y="383235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492235" y="385940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8446769" y="383235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18121" y="4027042"/>
            <a:ext cx="452755" cy="155575"/>
          </a:xfrm>
          <a:custGeom>
            <a:avLst/>
            <a:gdLst/>
            <a:ahLst/>
            <a:cxnLst/>
            <a:rect l="l" t="t" r="r" b="b"/>
            <a:pathLst>
              <a:path w="452755" h="155575">
                <a:moveTo>
                  <a:pt x="0" y="155447"/>
                </a:moveTo>
                <a:lnTo>
                  <a:pt x="452628" y="155447"/>
                </a:lnTo>
                <a:lnTo>
                  <a:pt x="45262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1270761" y="4027042"/>
            <a:ext cx="1609725" cy="155575"/>
          </a:xfrm>
          <a:custGeom>
            <a:avLst/>
            <a:gdLst/>
            <a:ahLst/>
            <a:cxnLst/>
            <a:rect l="l" t="t" r="r" b="b"/>
            <a:pathLst>
              <a:path w="1609725" h="155575">
                <a:moveTo>
                  <a:pt x="0" y="155447"/>
                </a:moveTo>
                <a:lnTo>
                  <a:pt x="1609344" y="155447"/>
                </a:lnTo>
                <a:lnTo>
                  <a:pt x="160934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258316" y="3999991"/>
            <a:ext cx="1634489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камерах сердца и</a:t>
            </a:r>
            <a:r>
              <a:rPr sz="11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клапанах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4368419" y="40270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321555" y="399999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308215" y="40270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7262241" y="399999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880350" y="40270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834630" y="399999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492235" y="402704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8446769" y="399999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539229" y="4194683"/>
            <a:ext cx="847725" cy="155575"/>
          </a:xfrm>
          <a:custGeom>
            <a:avLst/>
            <a:gdLst/>
            <a:ahLst/>
            <a:cxnLst/>
            <a:rect l="l" t="t" r="r" b="b"/>
            <a:pathLst>
              <a:path w="847725" h="155575">
                <a:moveTo>
                  <a:pt x="0" y="155448"/>
                </a:moveTo>
                <a:lnTo>
                  <a:pt x="847344" y="155448"/>
                </a:lnTo>
                <a:lnTo>
                  <a:pt x="84734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26491" y="4167632"/>
            <a:ext cx="87312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грудной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аорте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4298315" y="4194683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4286503" y="4167632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308215" y="419468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7262241" y="416763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880350" y="419468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7834630" y="416763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492235" y="419468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8446769" y="4167632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539229" y="4362322"/>
            <a:ext cx="932815" cy="155575"/>
          </a:xfrm>
          <a:custGeom>
            <a:avLst/>
            <a:gdLst/>
            <a:ahLst/>
            <a:cxnLst/>
            <a:rect l="l" t="t" r="r" b="b"/>
            <a:pathLst>
              <a:path w="932815" h="155575">
                <a:moveTo>
                  <a:pt x="0" y="155447"/>
                </a:moveTo>
                <a:lnTo>
                  <a:pt x="932688" y="155447"/>
                </a:lnTo>
                <a:lnTo>
                  <a:pt x="93268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26491" y="4335271"/>
            <a:ext cx="95821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брюшной</a:t>
            </a:r>
            <a:r>
              <a:rPr sz="1100" spc="-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аорте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4298315" y="4362322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4286503" y="4335271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7308215" y="43623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262241" y="433527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880350" y="43623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7834630" y="433527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492235" y="4362322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8446769" y="433527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539229" y="4529963"/>
            <a:ext cx="1149350" cy="155575"/>
          </a:xfrm>
          <a:custGeom>
            <a:avLst/>
            <a:gdLst/>
            <a:ahLst/>
            <a:cxnLst/>
            <a:rect l="l" t="t" r="r" b="b"/>
            <a:pathLst>
              <a:path w="1149350" h="155575">
                <a:moveTo>
                  <a:pt x="0" y="155448"/>
                </a:moveTo>
                <a:lnTo>
                  <a:pt x="1149096" y="155448"/>
                </a:lnTo>
                <a:lnTo>
                  <a:pt x="1149096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26491" y="4502911"/>
            <a:ext cx="117411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нижней полой</a:t>
            </a:r>
            <a:r>
              <a:rPr sz="1100" spc="-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вене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4298315" y="4529963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4286503" y="4502911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7308215" y="45299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7262241" y="45029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880350" y="45299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7834630" y="45029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492235" y="452996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85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8446769" y="4502911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39229" y="4697603"/>
            <a:ext cx="655320" cy="155575"/>
          </a:xfrm>
          <a:custGeom>
            <a:avLst/>
            <a:gdLst/>
            <a:ahLst/>
            <a:cxnLst/>
            <a:rect l="l" t="t" r="r" b="b"/>
            <a:pathLst>
              <a:path w="655319" h="155575">
                <a:moveTo>
                  <a:pt x="0" y="155448"/>
                </a:moveTo>
                <a:lnTo>
                  <a:pt x="655319" y="155448"/>
                </a:lnTo>
                <a:lnTo>
                  <a:pt x="655319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1216647" y="4697603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4419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1238745" y="4697603"/>
            <a:ext cx="1035050" cy="155575"/>
          </a:xfrm>
          <a:custGeom>
            <a:avLst/>
            <a:gdLst/>
            <a:ahLst/>
            <a:cxnLst/>
            <a:rect l="l" t="t" r="r" b="b"/>
            <a:pathLst>
              <a:path w="1035050" h="155575">
                <a:moveTo>
                  <a:pt x="0" y="155448"/>
                </a:moveTo>
                <a:lnTo>
                  <a:pt x="1034796" y="155448"/>
                </a:lnTo>
                <a:lnTo>
                  <a:pt x="1034796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526491" y="4670552"/>
            <a:ext cx="17595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желудочно-кишечном</a:t>
            </a:r>
            <a:r>
              <a:rPr sz="11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тракте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4298315" y="4697603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4286503" y="4670552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539229" y="4865242"/>
            <a:ext cx="3092450" cy="155575"/>
          </a:xfrm>
          <a:custGeom>
            <a:avLst/>
            <a:gdLst/>
            <a:ahLst/>
            <a:cxnLst/>
            <a:rect l="l" t="t" r="r" b="b"/>
            <a:pathLst>
              <a:path w="3092450" h="155575">
                <a:moveTo>
                  <a:pt x="0" y="155447"/>
                </a:moveTo>
                <a:lnTo>
                  <a:pt x="3092195" y="155447"/>
                </a:lnTo>
                <a:lnTo>
                  <a:pt x="3092195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526491" y="4838141"/>
            <a:ext cx="308673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печени, желчных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путях,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селезенке,</a:t>
            </a:r>
            <a:r>
              <a:rPr sz="1100" spc="-10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поджелудочной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539229" y="5032883"/>
            <a:ext cx="441959" cy="155575"/>
          </a:xfrm>
          <a:custGeom>
            <a:avLst/>
            <a:gdLst/>
            <a:ahLst/>
            <a:cxnLst/>
            <a:rect l="l" t="t" r="r" b="b"/>
            <a:pathLst>
              <a:path w="441959" h="155575">
                <a:moveTo>
                  <a:pt x="0" y="155448"/>
                </a:moveTo>
                <a:lnTo>
                  <a:pt x="441959" y="155448"/>
                </a:lnTo>
                <a:lnTo>
                  <a:pt x="441959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26491" y="5006085"/>
            <a:ext cx="43497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желе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з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4298315" y="4949063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286503" y="4922265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14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39229" y="5200522"/>
            <a:ext cx="906780" cy="155575"/>
          </a:xfrm>
          <a:custGeom>
            <a:avLst/>
            <a:gdLst/>
            <a:ahLst/>
            <a:cxnLst/>
            <a:rect l="l" t="t" r="r" b="b"/>
            <a:pathLst>
              <a:path w="906780" h="155575">
                <a:moveTo>
                  <a:pt x="0" y="155447"/>
                </a:moveTo>
                <a:lnTo>
                  <a:pt x="906780" y="155447"/>
                </a:lnTo>
                <a:lnTo>
                  <a:pt x="906780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526491" y="5173726"/>
            <a:ext cx="93218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надпочечниках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4298315" y="5200522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286503" y="517372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15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39229" y="5368163"/>
            <a:ext cx="1450975" cy="155575"/>
          </a:xfrm>
          <a:custGeom>
            <a:avLst/>
            <a:gdLst/>
            <a:ahLst/>
            <a:cxnLst/>
            <a:rect l="l" t="t" r="r" b="b"/>
            <a:pathLst>
              <a:path w="1450975" h="155575">
                <a:moveTo>
                  <a:pt x="0" y="155448"/>
                </a:moveTo>
                <a:lnTo>
                  <a:pt x="1450848" y="155448"/>
                </a:lnTo>
                <a:lnTo>
                  <a:pt x="145084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26491" y="5341366"/>
            <a:ext cx="147637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почках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и мочевых</a:t>
            </a:r>
            <a:r>
              <a:rPr sz="1100" spc="-1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путях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4298315" y="5368163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4286503" y="534136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16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539229" y="5535790"/>
            <a:ext cx="1884045" cy="155575"/>
          </a:xfrm>
          <a:custGeom>
            <a:avLst/>
            <a:gdLst/>
            <a:ahLst/>
            <a:cxnLst/>
            <a:rect l="l" t="t" r="r" b="b"/>
            <a:pathLst>
              <a:path w="1884045" h="155575">
                <a:moveTo>
                  <a:pt x="0" y="155447"/>
                </a:moveTo>
                <a:lnTo>
                  <a:pt x="1883664" y="155447"/>
                </a:lnTo>
                <a:lnTo>
                  <a:pt x="18836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526491" y="5509056"/>
            <a:ext cx="190817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органах малого таза</a:t>
            </a:r>
            <a:r>
              <a:rPr sz="1100" spc="-1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(женского)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298315" y="553579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4286503" y="550905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17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539229" y="5703430"/>
            <a:ext cx="1903730" cy="155575"/>
          </a:xfrm>
          <a:custGeom>
            <a:avLst/>
            <a:gdLst/>
            <a:ahLst/>
            <a:cxnLst/>
            <a:rect l="l" t="t" r="r" b="b"/>
            <a:pathLst>
              <a:path w="1903730" h="155575">
                <a:moveTo>
                  <a:pt x="0" y="155447"/>
                </a:moveTo>
                <a:lnTo>
                  <a:pt x="1903476" y="155447"/>
                </a:lnTo>
                <a:lnTo>
                  <a:pt x="1903476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526491" y="5676696"/>
            <a:ext cx="192849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органах малого таза</a:t>
            </a:r>
            <a:r>
              <a:rPr sz="1100" spc="-1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(мужского)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4298315" y="570343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286503" y="567669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18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39229" y="5871070"/>
            <a:ext cx="748665" cy="155575"/>
          </a:xfrm>
          <a:custGeom>
            <a:avLst/>
            <a:gdLst/>
            <a:ahLst/>
            <a:cxnLst/>
            <a:rect l="l" t="t" r="r" b="b"/>
            <a:pathLst>
              <a:path w="748665" h="155575">
                <a:moveTo>
                  <a:pt x="0" y="155448"/>
                </a:moveTo>
                <a:lnTo>
                  <a:pt x="748284" y="155448"/>
                </a:lnTo>
                <a:lnTo>
                  <a:pt x="74828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526491" y="5844336"/>
            <a:ext cx="77343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конечностях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298315" y="587107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4286503" y="584433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19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39229" y="6038710"/>
            <a:ext cx="830580" cy="155575"/>
          </a:xfrm>
          <a:custGeom>
            <a:avLst/>
            <a:gdLst/>
            <a:ahLst/>
            <a:cxnLst/>
            <a:rect l="l" t="t" r="r" b="b"/>
            <a:pathLst>
              <a:path w="830580" h="155575">
                <a:moveTo>
                  <a:pt x="0" y="155447"/>
                </a:moveTo>
                <a:lnTo>
                  <a:pt x="830580" y="155447"/>
                </a:lnTo>
                <a:lnTo>
                  <a:pt x="830580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26491" y="6011976"/>
            <a:ext cx="85598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позвоночнике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4298315" y="603871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4286503" y="601197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20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539229" y="6206350"/>
            <a:ext cx="1615440" cy="155575"/>
          </a:xfrm>
          <a:custGeom>
            <a:avLst/>
            <a:gdLst/>
            <a:ahLst/>
            <a:cxnLst/>
            <a:rect l="l" t="t" r="r" b="b"/>
            <a:pathLst>
              <a:path w="1615439" h="155575">
                <a:moveTo>
                  <a:pt x="0" y="155447"/>
                </a:moveTo>
                <a:lnTo>
                  <a:pt x="1615439" y="155447"/>
                </a:lnTo>
                <a:lnTo>
                  <a:pt x="1615439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526491" y="6179616"/>
            <a:ext cx="1640839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прочих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органах и</a:t>
            </a:r>
            <a:r>
              <a:rPr sz="1100" spc="-10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системах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4298315" y="620635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286503" y="6179616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21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1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052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Подзаголовок 2"/>
          <p:cNvSpPr>
            <a:spLocks/>
          </p:cNvSpPr>
          <p:nvPr/>
        </p:nvSpPr>
        <p:spPr bwMode="auto">
          <a:xfrm>
            <a:off x="1582738" y="244475"/>
            <a:ext cx="60483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Aft>
                <a:spcPct val="0"/>
              </a:spcAft>
              <a:buFontTx/>
              <a:buNone/>
            </a:pPr>
            <a:r>
              <a:rPr lang="ru-RU" altLang="ru-RU" sz="2400" b="1" i="1" smtClean="0"/>
              <a:t>Штатное расписание медицинской организации</a:t>
            </a:r>
          </a:p>
        </p:txBody>
      </p:sp>
      <p:pic>
        <p:nvPicPr>
          <p:cNvPr id="4099" name="Рисунок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04" t="6799" r="9056" b="6081"/>
          <a:stretch>
            <a:fillRect/>
          </a:stretch>
        </p:blipFill>
        <p:spPr bwMode="auto">
          <a:xfrm>
            <a:off x="323850" y="1125538"/>
            <a:ext cx="8540750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Овал 4">
            <a:extLst>
              <a:ext uri="{FF2B5EF4-FFF2-40B4-BE49-F238E27FC236}"/>
            </a:extLst>
          </p:cNvPr>
          <p:cNvSpPr/>
          <p:nvPr/>
        </p:nvSpPr>
        <p:spPr>
          <a:xfrm>
            <a:off x="468313" y="3059113"/>
            <a:ext cx="2311400" cy="620712"/>
          </a:xfrm>
          <a:prstGeom prst="ellipse">
            <a:avLst/>
          </a:prstGeom>
          <a:noFill/>
          <a:ln w="317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EA8B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09160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245"/>
          <p:cNvSpPr txBox="1">
            <a:spLocks noGrp="1"/>
          </p:cNvSpPr>
          <p:nvPr>
            <p:ph idx="1"/>
          </p:nvPr>
        </p:nvSpPr>
        <p:spPr>
          <a:xfrm>
            <a:off x="457200" y="1628775"/>
            <a:ext cx="8229600" cy="45259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24250">
              <a:lnSpc>
                <a:spcPct val="100000"/>
              </a:lnSpc>
              <a:spcBef>
                <a:spcPts val="100"/>
              </a:spcBef>
            </a:pPr>
            <a:r>
              <a:rPr sz="1400" b="1" spc="-10" dirty="0">
                <a:latin typeface="Times New Roman"/>
                <a:cs typeface="Times New Roman"/>
              </a:rPr>
              <a:t>Таблица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5112</a:t>
            </a:r>
            <a:endParaRPr sz="1400" dirty="0">
              <a:latin typeface="Times New Roman"/>
              <a:cs typeface="Times New Roman"/>
            </a:endParaRPr>
          </a:p>
          <a:p>
            <a:pPr marL="48895">
              <a:lnSpc>
                <a:spcPct val="100000"/>
              </a:lnSpc>
              <a:spcBef>
                <a:spcPts val="1255"/>
              </a:spcBef>
              <a:tabLst>
                <a:tab pos="5705475" algn="l"/>
              </a:tabLst>
            </a:pPr>
            <a:r>
              <a:rPr sz="1200" b="1" spc="-15" dirty="0">
                <a:solidFill>
                  <a:srgbClr val="FF0000"/>
                </a:solidFill>
                <a:latin typeface="Times New Roman"/>
                <a:cs typeface="Times New Roman"/>
              </a:rPr>
              <a:t>(5112)	</a:t>
            </a:r>
            <a:r>
              <a:rPr sz="1200" spc="-35" dirty="0">
                <a:solidFill>
                  <a:srgbClr val="FF0000"/>
                </a:solidFill>
                <a:latin typeface="Times New Roman"/>
                <a:cs typeface="Times New Roman"/>
              </a:rPr>
              <a:t>Код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по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ОКЕИ: единица </a:t>
            </a:r>
            <a:r>
              <a:rPr sz="1200" dirty="0">
                <a:solidFill>
                  <a:srgbClr val="FF0000"/>
                </a:solidFill>
                <a:latin typeface="Symbol"/>
                <a:cs typeface="Symbol"/>
              </a:rPr>
              <a:t>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642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 dirty="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tabLst>
                <a:tab pos="2551430" algn="l"/>
                <a:tab pos="3403600" algn="l"/>
                <a:tab pos="3554095" algn="l"/>
                <a:tab pos="6130290" algn="l"/>
                <a:tab pos="6268720" algn="l"/>
                <a:tab pos="7150734" algn="l"/>
                <a:tab pos="7934959" algn="l"/>
              </a:tabLst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 рентгенохирургических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вмешательств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  пациентам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с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инфарктом</a:t>
            </a:r>
            <a:r>
              <a:rPr sz="1200" spc="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миокарда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, из них в 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первые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90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минут от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момента</a:t>
            </a:r>
            <a:r>
              <a:rPr sz="1200" spc="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госпитализации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, 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пациентам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с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инфарктом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мозга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 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200" spc="-2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spc="1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рги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200" spc="1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ких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проц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д</a:t>
            </a:r>
            <a:r>
              <a:rPr sz="1200" spc="-3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2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1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д </a:t>
            </a:r>
            <a:r>
              <a:rPr sz="1200" spc="-55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он</a:t>
            </a:r>
            <a:r>
              <a:rPr sz="1200" spc="10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м </a:t>
            </a:r>
            <a:r>
              <a:rPr sz="12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нт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ев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изион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ых</a:t>
            </a:r>
            <a:r>
              <a:rPr sz="12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2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но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ок</a:t>
            </a:r>
            <a:r>
              <a:rPr sz="1200" spc="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типа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д</a:t>
            </a:r>
            <a:r>
              <a:rPr sz="1200" spc="-3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,  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под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контролем компьютерной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томографии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(КТ)</a:t>
            </a:r>
            <a:r>
              <a:rPr sz="1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, 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под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контролем 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ультразвука</a:t>
            </a:r>
            <a:r>
              <a:rPr sz="1200" spc="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(УЗ)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, 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под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контролем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магнитно- 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резонансной томографии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(МРТ)</a:t>
            </a:r>
            <a:r>
              <a:rPr sz="12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r>
              <a:rPr sz="1200" u="sng" dirty="0">
                <a:solidFill>
                  <a:srgbClr val="FF0000"/>
                </a:solidFill>
                <a:uFill>
                  <a:solidFill>
                    <a:srgbClr val="FE0000"/>
                  </a:solidFill>
                </a:uFill>
                <a:latin typeface="Times New Roman"/>
                <a:cs typeface="Times New Roman"/>
              </a:rPr>
              <a:t> 	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5" name="object 19"/>
          <p:cNvSpPr/>
          <p:nvPr/>
        </p:nvSpPr>
        <p:spPr>
          <a:xfrm>
            <a:off x="368541" y="1623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20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183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4359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 l="4687" t="11250" r="5078" b="10000"/>
          <a:stretch>
            <a:fillRect/>
          </a:stretch>
        </p:blipFill>
        <p:spPr bwMode="auto">
          <a:xfrm>
            <a:off x="0" y="4293096"/>
            <a:ext cx="6624736" cy="36134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59424" y="0"/>
            <a:ext cx="5184576" cy="443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Скругленная прямоугольная выноска 5"/>
          <p:cNvSpPr/>
          <p:nvPr/>
        </p:nvSpPr>
        <p:spPr>
          <a:xfrm>
            <a:off x="107504" y="332656"/>
            <a:ext cx="4114800" cy="2520950"/>
          </a:xfrm>
          <a:prstGeom prst="wedgeRoundRectCallout">
            <a:avLst>
              <a:gd name="adj1" fmla="val 49286"/>
              <a:gd name="adj2" fmla="val 85437"/>
              <a:gd name="adj3" fmla="val 16667"/>
            </a:avLst>
          </a:prstGeom>
          <a:solidFill>
            <a:srgbClr val="5BFF21">
              <a:alpha val="86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ВНИМАНИЕ!!!!!</a:t>
            </a:r>
          </a:p>
          <a:p>
            <a:pPr algn="ctr">
              <a:defRPr/>
            </a:pPr>
            <a:r>
              <a:rPr lang="ru-RU" sz="1600" b="1" dirty="0" smtClean="0">
                <a:solidFill>
                  <a:prstClr val="black"/>
                </a:solidFill>
              </a:rPr>
              <a:t>Сверить со сведениями таблицы 4000 формы 14</a:t>
            </a:r>
          </a:p>
          <a:p>
            <a:pPr algn="ctr">
              <a:defRPr/>
            </a:pPr>
            <a:r>
              <a:rPr lang="ru-RU" sz="1600" b="1" dirty="0" smtClean="0">
                <a:solidFill>
                  <a:srgbClr val="FF0000"/>
                </a:solidFill>
              </a:rPr>
              <a:t>Строки 7.5.2, 7.4.1 и 7.4.2</a:t>
            </a:r>
            <a:endParaRPr lang="ru-RU" sz="2400" b="1" dirty="0">
              <a:solidFill>
                <a:srgbClr val="FF0000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743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solidFill>
                  <a:schemeClr val="bg1"/>
                </a:solidFill>
              </a:rPr>
              <a:t>Сверить таблицу 5111</a:t>
            </a:r>
            <a:br>
              <a:rPr lang="ru-RU" b="1" dirty="0" smtClean="0">
                <a:solidFill>
                  <a:schemeClr val="bg1"/>
                </a:solidFill>
              </a:rPr>
            </a:br>
            <a:r>
              <a:rPr lang="ru-RU" b="1" dirty="0" smtClean="0"/>
              <a:t> с таблицей 4100 формы 14</a:t>
            </a:r>
            <a:endParaRPr lang="ru-RU" b="1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26056"/>
            <a:ext cx="8229600" cy="267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Багетная рамка 3"/>
          <p:cNvSpPr/>
          <p:nvPr/>
        </p:nvSpPr>
        <p:spPr>
          <a:xfrm>
            <a:off x="539552" y="4797152"/>
            <a:ext cx="8280920" cy="432048"/>
          </a:xfrm>
          <a:prstGeom prst="bevel">
            <a:avLst/>
          </a:prstGeom>
          <a:noFill/>
          <a:ln w="28575">
            <a:solidFill>
              <a:srgbClr val="36F70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5" name="Скругленная прямоугольная выноска 4"/>
          <p:cNvSpPr/>
          <p:nvPr/>
        </p:nvSpPr>
        <p:spPr>
          <a:xfrm>
            <a:off x="1979711" y="5805264"/>
            <a:ext cx="5184577" cy="1052736"/>
          </a:xfrm>
          <a:prstGeom prst="wedgeRoundRectCallout">
            <a:avLst>
              <a:gd name="adj1" fmla="val 30558"/>
              <a:gd name="adj2" fmla="val 46645"/>
              <a:gd name="adj3" fmla="val 16667"/>
            </a:avLst>
          </a:prstGeom>
          <a:solidFill>
            <a:srgbClr val="5BFF21">
              <a:alpha val="86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3600" b="1" dirty="0" smtClean="0">
                <a:solidFill>
                  <a:srgbClr val="FF0000"/>
                </a:solidFill>
              </a:rPr>
              <a:t>Разницу пояснить</a:t>
            </a:r>
            <a:endParaRPr lang="ru-RU" sz="4800" b="1" dirty="0">
              <a:solidFill>
                <a:srgbClr val="FF0000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567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560637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267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2435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9199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5963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32727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49491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66255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83019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399783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16547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33311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50075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466839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483603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500367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517131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5006" y="533895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85006" y="550659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217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5006" y="5674258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87498" y="935862"/>
            <a:ext cx="4038600" cy="269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Таблица </a:t>
            </a:r>
            <a:r>
              <a:rPr sz="1600" b="1" spc="-25" dirty="0">
                <a:solidFill>
                  <a:prstClr val="black"/>
                </a:solidFill>
                <a:latin typeface="Times New Roman"/>
                <a:cs typeface="Times New Roman"/>
              </a:rPr>
              <a:t>5113 </a:t>
            </a: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«Компьютерная томография»</a:t>
            </a:r>
            <a:endParaRPr sz="16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723513" y="1262380"/>
            <a:ext cx="0" cy="4755515"/>
          </a:xfrm>
          <a:custGeom>
            <a:avLst/>
            <a:gdLst/>
            <a:ahLst/>
            <a:cxnLst/>
            <a:rect l="l" t="t" r="r" b="b"/>
            <a:pathLst>
              <a:path h="4755515">
                <a:moveTo>
                  <a:pt x="0" y="0"/>
                </a:moveTo>
                <a:lnTo>
                  <a:pt x="0" y="475503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268215" y="1262380"/>
            <a:ext cx="0" cy="4755515"/>
          </a:xfrm>
          <a:custGeom>
            <a:avLst/>
            <a:gdLst/>
            <a:ahLst/>
            <a:cxnLst/>
            <a:rect l="l" t="t" r="r" b="b"/>
            <a:pathLst>
              <a:path h="4755515">
                <a:moveTo>
                  <a:pt x="0" y="0"/>
                </a:moveTo>
                <a:lnTo>
                  <a:pt x="0" y="475503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982336" y="1262380"/>
            <a:ext cx="0" cy="4755515"/>
          </a:xfrm>
          <a:custGeom>
            <a:avLst/>
            <a:gdLst/>
            <a:ahLst/>
            <a:cxnLst/>
            <a:rect l="l" t="t" r="r" b="b"/>
            <a:pathLst>
              <a:path h="4755515">
                <a:moveTo>
                  <a:pt x="0" y="0"/>
                </a:moveTo>
                <a:lnTo>
                  <a:pt x="0" y="475503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368288" y="1478407"/>
            <a:ext cx="0" cy="4539615"/>
          </a:xfrm>
          <a:custGeom>
            <a:avLst/>
            <a:gdLst/>
            <a:ahLst/>
            <a:cxnLst/>
            <a:rect l="l" t="t" r="r" b="b"/>
            <a:pathLst>
              <a:path h="4539615">
                <a:moveTo>
                  <a:pt x="0" y="0"/>
                </a:moveTo>
                <a:lnTo>
                  <a:pt x="0" y="453900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89342" y="1478407"/>
            <a:ext cx="0" cy="4539615"/>
          </a:xfrm>
          <a:custGeom>
            <a:avLst/>
            <a:gdLst/>
            <a:ahLst/>
            <a:cxnLst/>
            <a:rect l="l" t="t" r="r" b="b"/>
            <a:pathLst>
              <a:path h="4539615">
                <a:moveTo>
                  <a:pt x="0" y="0"/>
                </a:moveTo>
                <a:lnTo>
                  <a:pt x="0" y="453900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975986" y="1484757"/>
            <a:ext cx="3923029" cy="0"/>
          </a:xfrm>
          <a:custGeom>
            <a:avLst/>
            <a:gdLst/>
            <a:ahLst/>
            <a:cxnLst/>
            <a:rect l="l" t="t" r="r" b="b"/>
            <a:pathLst>
              <a:path w="3923029">
                <a:moveTo>
                  <a:pt x="0" y="0"/>
                </a:moveTo>
                <a:lnTo>
                  <a:pt x="3922903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89191" y="249059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89191" y="265823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89191" y="282587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89191" y="299351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89191" y="316115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89191" y="332879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89191" y="349643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89191" y="383171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89191" y="399935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89191" y="433463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89191" y="450227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89191" y="466991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89191" y="4837557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89191" y="500519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89191" y="517283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89191" y="5508116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89191" y="567578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89191" y="584342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95541" y="1262380"/>
            <a:ext cx="0" cy="4755515"/>
          </a:xfrm>
          <a:custGeom>
            <a:avLst/>
            <a:gdLst/>
            <a:ahLst/>
            <a:cxnLst/>
            <a:rect l="l" t="t" r="r" b="b"/>
            <a:pathLst>
              <a:path h="4755515">
                <a:moveTo>
                  <a:pt x="0" y="0"/>
                </a:moveTo>
                <a:lnTo>
                  <a:pt x="0" y="475503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892540" y="1262380"/>
            <a:ext cx="0" cy="4755515"/>
          </a:xfrm>
          <a:custGeom>
            <a:avLst/>
            <a:gdLst/>
            <a:ahLst/>
            <a:cxnLst/>
            <a:rect l="l" t="t" r="r" b="b"/>
            <a:pathLst>
              <a:path h="4755515">
                <a:moveTo>
                  <a:pt x="0" y="0"/>
                </a:moveTo>
                <a:lnTo>
                  <a:pt x="0" y="475503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89191" y="1268730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89191" y="6011062"/>
            <a:ext cx="8510270" cy="0"/>
          </a:xfrm>
          <a:custGeom>
            <a:avLst/>
            <a:gdLst/>
            <a:ahLst/>
            <a:cxnLst/>
            <a:rect l="l" t="t" r="r" b="b"/>
            <a:pathLst>
              <a:path w="8510270">
                <a:moveTo>
                  <a:pt x="0" y="0"/>
                </a:moveTo>
                <a:lnTo>
                  <a:pt x="8509698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622044" y="1722754"/>
            <a:ext cx="887730" cy="16764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Наименования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547367" y="1890395"/>
            <a:ext cx="1057910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05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и</a:t>
            </a:r>
            <a:r>
              <a:rPr sz="1100" spc="-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систем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928871" y="1722754"/>
            <a:ext cx="147320" cy="16764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91711" y="1890395"/>
            <a:ext cx="419734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строки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451984" y="1806575"/>
            <a:ext cx="358775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05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563868" y="1277874"/>
            <a:ext cx="75819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(гр.</a:t>
            </a:r>
            <a:r>
              <a:rPr sz="1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3):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119115" y="1830704"/>
            <a:ext cx="1148080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10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без</a:t>
            </a:r>
            <a:r>
              <a:rPr sz="11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внутривенного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131308" y="1998345"/>
            <a:ext cx="1087120" cy="155575"/>
          </a:xfrm>
          <a:custGeom>
            <a:avLst/>
            <a:gdLst/>
            <a:ahLst/>
            <a:cxnLst/>
            <a:rect l="l" t="t" r="r" b="b"/>
            <a:pathLst>
              <a:path w="1087120" h="155575">
                <a:moveTo>
                  <a:pt x="0" y="155448"/>
                </a:moveTo>
                <a:lnTo>
                  <a:pt x="1086612" y="155448"/>
                </a:lnTo>
                <a:lnTo>
                  <a:pt x="108661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119115" y="1970913"/>
            <a:ext cx="114808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контрастирования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543040" y="1830704"/>
            <a:ext cx="1005840" cy="16764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10"/>
              </a:lnSpc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1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внутривенным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442455" y="1998345"/>
            <a:ext cx="1186180" cy="15557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210"/>
              </a:lnSpc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контрастированием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745094" y="1495425"/>
            <a:ext cx="1120140" cy="155575"/>
          </a:xfrm>
          <a:custGeom>
            <a:avLst/>
            <a:gdLst/>
            <a:ahLst/>
            <a:cxnLst/>
            <a:rect l="l" t="t" r="r" b="b"/>
            <a:pathLst>
              <a:path w="1120140" h="155575">
                <a:moveTo>
                  <a:pt x="0" y="155448"/>
                </a:moveTo>
                <a:lnTo>
                  <a:pt x="1120140" y="155448"/>
                </a:lnTo>
                <a:lnTo>
                  <a:pt x="112014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733792" y="1467738"/>
            <a:ext cx="111506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подразделениях,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871586" y="1663064"/>
            <a:ext cx="868680" cy="155575"/>
          </a:xfrm>
          <a:custGeom>
            <a:avLst/>
            <a:gdLst/>
            <a:ahLst/>
            <a:cxnLst/>
            <a:rect l="l" t="t" r="r" b="b"/>
            <a:pathLst>
              <a:path w="868679" h="155575">
                <a:moveTo>
                  <a:pt x="0" y="155448"/>
                </a:moveTo>
                <a:lnTo>
                  <a:pt x="868679" y="155448"/>
                </a:lnTo>
                <a:lnTo>
                  <a:pt x="868679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860283" y="1635632"/>
            <a:ext cx="86233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оказы</a:t>
            </a:r>
            <a:r>
              <a:rPr sz="1100" spc="-1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ающих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877682" y="1830704"/>
            <a:ext cx="859790" cy="155575"/>
          </a:xfrm>
          <a:custGeom>
            <a:avLst/>
            <a:gdLst/>
            <a:ahLst/>
            <a:cxnLst/>
            <a:rect l="l" t="t" r="r" b="b"/>
            <a:pathLst>
              <a:path w="859790" h="155575">
                <a:moveTo>
                  <a:pt x="0" y="155448"/>
                </a:moveTo>
                <a:lnTo>
                  <a:pt x="859536" y="155448"/>
                </a:lnTo>
                <a:lnTo>
                  <a:pt x="859536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866380" y="1803273"/>
            <a:ext cx="8515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медицинскую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004175" y="1998345"/>
            <a:ext cx="609600" cy="155575"/>
          </a:xfrm>
          <a:custGeom>
            <a:avLst/>
            <a:gdLst/>
            <a:ahLst/>
            <a:cxnLst/>
            <a:rect l="l" t="t" r="r" b="b"/>
            <a:pathLst>
              <a:path w="609600" h="155575">
                <a:moveTo>
                  <a:pt x="0" y="155448"/>
                </a:moveTo>
                <a:lnTo>
                  <a:pt x="609600" y="155448"/>
                </a:lnTo>
                <a:lnTo>
                  <a:pt x="60960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992871" y="1970913"/>
            <a:ext cx="59944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помощь</a:t>
            </a:r>
            <a:r>
              <a:rPr sz="11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857870" y="2165985"/>
            <a:ext cx="896619" cy="155575"/>
          </a:xfrm>
          <a:custGeom>
            <a:avLst/>
            <a:gdLst/>
            <a:ahLst/>
            <a:cxnLst/>
            <a:rect l="l" t="t" r="r" b="b"/>
            <a:pathLst>
              <a:path w="896620" h="155575">
                <a:moveTo>
                  <a:pt x="0" y="155448"/>
                </a:moveTo>
                <a:lnTo>
                  <a:pt x="896111" y="155448"/>
                </a:lnTo>
                <a:lnTo>
                  <a:pt x="896111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017891" y="2333625"/>
            <a:ext cx="579120" cy="155575"/>
          </a:xfrm>
          <a:custGeom>
            <a:avLst/>
            <a:gdLst/>
            <a:ahLst/>
            <a:cxnLst/>
            <a:rect l="l" t="t" r="r" b="b"/>
            <a:pathLst>
              <a:path w="579120" h="155575">
                <a:moveTo>
                  <a:pt x="0" y="155448"/>
                </a:moveTo>
                <a:lnTo>
                  <a:pt x="579120" y="155448"/>
                </a:lnTo>
                <a:lnTo>
                  <a:pt x="57912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846568" y="2138552"/>
            <a:ext cx="889635" cy="3613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72720" marR="5080" indent="-16002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амб</a:t>
            </a:r>
            <a:r>
              <a:rPr sz="1100" spc="-1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латорных  условиях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2059432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012060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995928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948810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625594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578858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675376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628513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029195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982714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90559" y="250126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244331" y="2473832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40524" y="2668904"/>
            <a:ext cx="1203960" cy="155575"/>
          </a:xfrm>
          <a:custGeom>
            <a:avLst/>
            <a:gdLst/>
            <a:ahLst/>
            <a:cxnLst/>
            <a:rect l="l" t="t" r="r" b="b"/>
            <a:pathLst>
              <a:path w="1203960" h="155575">
                <a:moveTo>
                  <a:pt x="0" y="155448"/>
                </a:moveTo>
                <a:lnTo>
                  <a:pt x="1203960" y="155448"/>
                </a:lnTo>
                <a:lnTo>
                  <a:pt x="120396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28040" y="2641473"/>
            <a:ext cx="122999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исследований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3995928" y="266890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948810" y="2641473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40524" y="2836545"/>
            <a:ext cx="1382395" cy="155575"/>
          </a:xfrm>
          <a:custGeom>
            <a:avLst/>
            <a:gdLst/>
            <a:ahLst/>
            <a:cxnLst/>
            <a:rect l="l" t="t" r="r" b="b"/>
            <a:pathLst>
              <a:path w="1382395" h="155575">
                <a:moveTo>
                  <a:pt x="0" y="155448"/>
                </a:moveTo>
                <a:lnTo>
                  <a:pt x="1382267" y="155448"/>
                </a:lnTo>
                <a:lnTo>
                  <a:pt x="1382267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28040" y="2809113"/>
            <a:ext cx="140716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в т.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ч.: головного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мозга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3995928" y="283654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948810" y="2809113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41692" y="300418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8956" y="3004185"/>
            <a:ext cx="1221105" cy="155575"/>
          </a:xfrm>
          <a:custGeom>
            <a:avLst/>
            <a:gdLst/>
            <a:ahLst/>
            <a:cxnLst/>
            <a:rect l="l" t="t" r="r" b="b"/>
            <a:pathLst>
              <a:path w="1221105" h="155575">
                <a:moveTo>
                  <a:pt x="0" y="155448"/>
                </a:moveTo>
                <a:lnTo>
                  <a:pt x="1220723" y="155448"/>
                </a:lnTo>
                <a:lnTo>
                  <a:pt x="122072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836472" y="2976829"/>
            <a:ext cx="124650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околоносовых</a:t>
            </a:r>
            <a:r>
              <a:rPr sz="1100" spc="-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пазух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3995928" y="300418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948810" y="2976829"/>
            <a:ext cx="9588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41692" y="317182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48956" y="3171825"/>
            <a:ext cx="934719" cy="155575"/>
          </a:xfrm>
          <a:custGeom>
            <a:avLst/>
            <a:gdLst/>
            <a:ahLst/>
            <a:cxnLst/>
            <a:rect l="l" t="t" r="r" b="b"/>
            <a:pathLst>
              <a:path w="934719" h="155575">
                <a:moveTo>
                  <a:pt x="0" y="155448"/>
                </a:moveTo>
                <a:lnTo>
                  <a:pt x="934211" y="155448"/>
                </a:lnTo>
                <a:lnTo>
                  <a:pt x="934211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36472" y="3144774"/>
            <a:ext cx="960119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височной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кости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3995928" y="317182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948810" y="3144774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41692" y="333946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48956" y="3339465"/>
            <a:ext cx="2336800" cy="155575"/>
          </a:xfrm>
          <a:custGeom>
            <a:avLst/>
            <a:gdLst/>
            <a:ahLst/>
            <a:cxnLst/>
            <a:rect l="l" t="t" r="r" b="b"/>
            <a:pathLst>
              <a:path w="2336800" h="155575">
                <a:moveTo>
                  <a:pt x="0" y="155448"/>
                </a:moveTo>
                <a:lnTo>
                  <a:pt x="2336292" y="155448"/>
                </a:lnTo>
                <a:lnTo>
                  <a:pt x="233629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836472" y="3312413"/>
            <a:ext cx="236156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области шеи, гортани и</a:t>
            </a:r>
            <a:r>
              <a:rPr sz="1100" spc="-1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гортаноглотки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3995928" y="333946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948810" y="3312413"/>
            <a:ext cx="9588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41692" y="3507104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8956" y="3507104"/>
            <a:ext cx="2456815" cy="155575"/>
          </a:xfrm>
          <a:custGeom>
            <a:avLst/>
            <a:gdLst/>
            <a:ahLst/>
            <a:cxnLst/>
            <a:rect l="l" t="t" r="r" b="b"/>
            <a:pathLst>
              <a:path w="2456815" h="155575">
                <a:moveTo>
                  <a:pt x="0" y="155448"/>
                </a:moveTo>
                <a:lnTo>
                  <a:pt x="2456688" y="155448"/>
                </a:lnTo>
                <a:lnTo>
                  <a:pt x="245668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836472" y="3480053"/>
            <a:ext cx="245046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области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груди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(без сердца и</a:t>
            </a:r>
            <a:r>
              <a:rPr sz="1100" spc="-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коронарных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323209" y="350710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505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41692" y="367474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7"/>
                </a:moveTo>
                <a:lnTo>
                  <a:pt x="207264" y="155447"/>
                </a:lnTo>
                <a:lnTo>
                  <a:pt x="2072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48956" y="3674745"/>
            <a:ext cx="471170" cy="155575"/>
          </a:xfrm>
          <a:custGeom>
            <a:avLst/>
            <a:gdLst/>
            <a:ahLst/>
            <a:cxnLst/>
            <a:rect l="l" t="t" r="r" b="b"/>
            <a:pathLst>
              <a:path w="471169" h="155575">
                <a:moveTo>
                  <a:pt x="0" y="155447"/>
                </a:moveTo>
                <a:lnTo>
                  <a:pt x="470916" y="155447"/>
                </a:lnTo>
                <a:lnTo>
                  <a:pt x="470916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343533" y="367474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4724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836472" y="3647694"/>
            <a:ext cx="54356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сосудов)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3995928" y="367474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3948810" y="3647694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41692" y="3842384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48956" y="3842384"/>
            <a:ext cx="1775460" cy="155575"/>
          </a:xfrm>
          <a:custGeom>
            <a:avLst/>
            <a:gdLst/>
            <a:ahLst/>
            <a:cxnLst/>
            <a:rect l="l" t="t" r="r" b="b"/>
            <a:pathLst>
              <a:path w="1775460" h="155575">
                <a:moveTo>
                  <a:pt x="0" y="155448"/>
                </a:moveTo>
                <a:lnTo>
                  <a:pt x="1775460" y="155448"/>
                </a:lnTo>
                <a:lnTo>
                  <a:pt x="177546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836472" y="3815334"/>
            <a:ext cx="180149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сердца и коронарных</a:t>
            </a:r>
            <a:r>
              <a:rPr sz="1100" spc="-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сосудов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995928" y="384238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3948810" y="3815334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641692" y="401002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48956" y="4010025"/>
            <a:ext cx="2872740" cy="155575"/>
          </a:xfrm>
          <a:custGeom>
            <a:avLst/>
            <a:gdLst/>
            <a:ahLst/>
            <a:cxnLst/>
            <a:rect l="l" t="t" r="r" b="b"/>
            <a:pathLst>
              <a:path w="2872740" h="155575">
                <a:moveTo>
                  <a:pt x="0" y="155448"/>
                </a:moveTo>
                <a:lnTo>
                  <a:pt x="2872714" y="155448"/>
                </a:lnTo>
                <a:lnTo>
                  <a:pt x="287271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836472" y="3982973"/>
            <a:ext cx="282765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брюшной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полости (печень,</a:t>
            </a:r>
            <a:r>
              <a:rPr sz="1100" spc="2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селезенка,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41692" y="417766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48956" y="4177665"/>
            <a:ext cx="1419225" cy="155575"/>
          </a:xfrm>
          <a:custGeom>
            <a:avLst/>
            <a:gdLst/>
            <a:ahLst/>
            <a:cxnLst/>
            <a:rect l="l" t="t" r="r" b="b"/>
            <a:pathLst>
              <a:path w="1419225" h="155575">
                <a:moveTo>
                  <a:pt x="0" y="155448"/>
                </a:moveTo>
                <a:lnTo>
                  <a:pt x="1418844" y="155448"/>
                </a:lnTo>
                <a:lnTo>
                  <a:pt x="141884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836472" y="4150614"/>
            <a:ext cx="144335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поджелудочная</a:t>
            </a:r>
            <a:r>
              <a:rPr sz="11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железа)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995928" y="417766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48810" y="4150614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641692" y="4345304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48956" y="4345304"/>
            <a:ext cx="1386840" cy="155575"/>
          </a:xfrm>
          <a:custGeom>
            <a:avLst/>
            <a:gdLst/>
            <a:ahLst/>
            <a:cxnLst/>
            <a:rect l="l" t="t" r="r" b="b"/>
            <a:pathLst>
              <a:path w="1386839" h="155575">
                <a:moveTo>
                  <a:pt x="0" y="155448"/>
                </a:moveTo>
                <a:lnTo>
                  <a:pt x="1386840" y="155448"/>
                </a:lnTo>
                <a:lnTo>
                  <a:pt x="138684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836472" y="4318253"/>
            <a:ext cx="141287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почек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и мочевых</a:t>
            </a:r>
            <a:r>
              <a:rPr sz="1100" spc="-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путей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3995928" y="434530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948810" y="4318253"/>
            <a:ext cx="958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41692" y="451294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7"/>
                </a:moveTo>
                <a:lnTo>
                  <a:pt x="207264" y="155447"/>
                </a:lnTo>
                <a:lnTo>
                  <a:pt x="2072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48956" y="4512945"/>
            <a:ext cx="1199515" cy="155575"/>
          </a:xfrm>
          <a:custGeom>
            <a:avLst/>
            <a:gdLst/>
            <a:ahLst/>
            <a:cxnLst/>
            <a:rect l="l" t="t" r="r" b="b"/>
            <a:pathLst>
              <a:path w="1199514" h="155575">
                <a:moveTo>
                  <a:pt x="0" y="155447"/>
                </a:moveTo>
                <a:lnTo>
                  <a:pt x="1199387" y="155447"/>
                </a:lnTo>
                <a:lnTo>
                  <a:pt x="1199387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836472" y="4485843"/>
            <a:ext cx="122491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малого</a:t>
            </a:r>
            <a:r>
              <a:rPr sz="1100" spc="-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таза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3925823" y="4512945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913759" y="4485843"/>
            <a:ext cx="16573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41692" y="4680584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48956" y="4680584"/>
            <a:ext cx="1370330" cy="155575"/>
          </a:xfrm>
          <a:custGeom>
            <a:avLst/>
            <a:gdLst/>
            <a:ahLst/>
            <a:cxnLst/>
            <a:rect l="l" t="t" r="r" b="b"/>
            <a:pathLst>
              <a:path w="1370330" h="155575">
                <a:moveTo>
                  <a:pt x="0" y="155448"/>
                </a:moveTo>
                <a:lnTo>
                  <a:pt x="1370075" y="155448"/>
                </a:lnTo>
                <a:lnTo>
                  <a:pt x="1370075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836472" y="4653788"/>
            <a:ext cx="139446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позвоночника, из</a:t>
            </a:r>
            <a:r>
              <a:rPr sz="11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него: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3925823" y="4680584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8"/>
                </a:moveTo>
                <a:lnTo>
                  <a:pt x="140208" y="155448"/>
                </a:lnTo>
                <a:lnTo>
                  <a:pt x="1402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913759" y="4653788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41692" y="484822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48956" y="4848225"/>
            <a:ext cx="1849120" cy="155575"/>
          </a:xfrm>
          <a:custGeom>
            <a:avLst/>
            <a:gdLst/>
            <a:ahLst/>
            <a:cxnLst/>
            <a:rect l="l" t="t" r="r" b="b"/>
            <a:pathLst>
              <a:path w="1849120" h="155575">
                <a:moveTo>
                  <a:pt x="0" y="155448"/>
                </a:moveTo>
                <a:lnTo>
                  <a:pt x="1848612" y="155448"/>
                </a:lnTo>
                <a:lnTo>
                  <a:pt x="1848612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836472" y="4821427"/>
            <a:ext cx="1840864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позвоночника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(шейный</a:t>
            </a:r>
            <a:r>
              <a:rPr sz="1100" spc="-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отдел)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3872484" y="4848225"/>
            <a:ext cx="245745" cy="155575"/>
          </a:xfrm>
          <a:custGeom>
            <a:avLst/>
            <a:gdLst/>
            <a:ahLst/>
            <a:cxnLst/>
            <a:rect l="l" t="t" r="r" b="b"/>
            <a:pathLst>
              <a:path w="245745" h="155575">
                <a:moveTo>
                  <a:pt x="0" y="155448"/>
                </a:moveTo>
                <a:lnTo>
                  <a:pt x="245363" y="155448"/>
                </a:lnTo>
                <a:lnTo>
                  <a:pt x="24536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860419" y="4821427"/>
            <a:ext cx="2711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11.1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641692" y="501586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48956" y="5015865"/>
            <a:ext cx="1816735" cy="155575"/>
          </a:xfrm>
          <a:custGeom>
            <a:avLst/>
            <a:gdLst/>
            <a:ahLst/>
            <a:cxnLst/>
            <a:rect l="l" t="t" r="r" b="b"/>
            <a:pathLst>
              <a:path w="1816735" h="155575">
                <a:moveTo>
                  <a:pt x="0" y="155448"/>
                </a:moveTo>
                <a:lnTo>
                  <a:pt x="1816608" y="155448"/>
                </a:lnTo>
                <a:lnTo>
                  <a:pt x="1816608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836472" y="4989067"/>
            <a:ext cx="1840864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позвоночника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(грудной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отдел)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3872484" y="5015865"/>
            <a:ext cx="245745" cy="155575"/>
          </a:xfrm>
          <a:custGeom>
            <a:avLst/>
            <a:gdLst/>
            <a:ahLst/>
            <a:cxnLst/>
            <a:rect l="l" t="t" r="r" b="b"/>
            <a:pathLst>
              <a:path w="245745" h="155575">
                <a:moveTo>
                  <a:pt x="0" y="155448"/>
                </a:moveTo>
                <a:lnTo>
                  <a:pt x="245363" y="155448"/>
                </a:lnTo>
                <a:lnTo>
                  <a:pt x="245363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860419" y="4989067"/>
            <a:ext cx="2711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11.2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41692" y="5183504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8"/>
                </a:moveTo>
                <a:lnTo>
                  <a:pt x="207264" y="155448"/>
                </a:lnTo>
                <a:lnTo>
                  <a:pt x="207264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48956" y="5183504"/>
            <a:ext cx="2560320" cy="155575"/>
          </a:xfrm>
          <a:custGeom>
            <a:avLst/>
            <a:gdLst/>
            <a:ahLst/>
            <a:cxnLst/>
            <a:rect l="l" t="t" r="r" b="b"/>
            <a:pathLst>
              <a:path w="2560320" h="155575">
                <a:moveTo>
                  <a:pt x="0" y="155448"/>
                </a:moveTo>
                <a:lnTo>
                  <a:pt x="2560320" y="155448"/>
                </a:lnTo>
                <a:lnTo>
                  <a:pt x="2560320" y="0"/>
                </a:lnTo>
                <a:lnTo>
                  <a:pt x="0" y="0"/>
                </a:lnTo>
                <a:lnTo>
                  <a:pt x="0" y="15544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836472" y="5156708"/>
            <a:ext cx="251650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позвоночника (поясничный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1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крестцовый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3426840" y="5183504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505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641692" y="5351145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7"/>
                </a:moveTo>
                <a:lnTo>
                  <a:pt x="207264" y="155447"/>
                </a:lnTo>
                <a:lnTo>
                  <a:pt x="2072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48956" y="5351145"/>
            <a:ext cx="429895" cy="155575"/>
          </a:xfrm>
          <a:custGeom>
            <a:avLst/>
            <a:gdLst/>
            <a:ahLst/>
            <a:cxnLst/>
            <a:rect l="l" t="t" r="r" b="b"/>
            <a:pathLst>
              <a:path w="429894" h="155575">
                <a:moveTo>
                  <a:pt x="0" y="155447"/>
                </a:moveTo>
                <a:lnTo>
                  <a:pt x="429768" y="155447"/>
                </a:lnTo>
                <a:lnTo>
                  <a:pt x="42976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1302385" y="5351145"/>
            <a:ext cx="0" cy="155575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7"/>
                </a:lnTo>
              </a:path>
            </a:pathLst>
          </a:custGeom>
          <a:ln w="4724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36472" y="5324347"/>
            <a:ext cx="502284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отделы)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3872484" y="5351145"/>
            <a:ext cx="245745" cy="155575"/>
          </a:xfrm>
          <a:custGeom>
            <a:avLst/>
            <a:gdLst/>
            <a:ahLst/>
            <a:cxnLst/>
            <a:rect l="l" t="t" r="r" b="b"/>
            <a:pathLst>
              <a:path w="245745" h="155575">
                <a:moveTo>
                  <a:pt x="0" y="155447"/>
                </a:moveTo>
                <a:lnTo>
                  <a:pt x="245363" y="155447"/>
                </a:lnTo>
                <a:lnTo>
                  <a:pt x="245363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860419" y="5324347"/>
            <a:ext cx="2711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11.3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641692" y="5518810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7"/>
                </a:moveTo>
                <a:lnTo>
                  <a:pt x="207264" y="155447"/>
                </a:lnTo>
                <a:lnTo>
                  <a:pt x="2072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48956" y="5518810"/>
            <a:ext cx="2807335" cy="155575"/>
          </a:xfrm>
          <a:custGeom>
            <a:avLst/>
            <a:gdLst/>
            <a:ahLst/>
            <a:cxnLst/>
            <a:rect l="l" t="t" r="r" b="b"/>
            <a:pathLst>
              <a:path w="2807335" h="155575">
                <a:moveTo>
                  <a:pt x="0" y="155447"/>
                </a:moveTo>
                <a:lnTo>
                  <a:pt x="2807208" y="155447"/>
                </a:lnTo>
                <a:lnTo>
                  <a:pt x="2807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836472" y="5491988"/>
            <a:ext cx="280225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костей, суставов и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мягких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тканей</a:t>
            </a:r>
            <a:r>
              <a:rPr sz="11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конечностей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3925823" y="551881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913759" y="5491988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641692" y="5686450"/>
            <a:ext cx="207645" cy="155575"/>
          </a:xfrm>
          <a:custGeom>
            <a:avLst/>
            <a:gdLst/>
            <a:ahLst/>
            <a:cxnLst/>
            <a:rect l="l" t="t" r="r" b="b"/>
            <a:pathLst>
              <a:path w="207644" h="155575">
                <a:moveTo>
                  <a:pt x="0" y="155447"/>
                </a:moveTo>
                <a:lnTo>
                  <a:pt x="207264" y="155447"/>
                </a:lnTo>
                <a:lnTo>
                  <a:pt x="207264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48956" y="5686450"/>
            <a:ext cx="1490980" cy="155575"/>
          </a:xfrm>
          <a:custGeom>
            <a:avLst/>
            <a:gdLst/>
            <a:ahLst/>
            <a:cxnLst/>
            <a:rect l="l" t="t" r="r" b="b"/>
            <a:pathLst>
              <a:path w="1490980" h="155575">
                <a:moveTo>
                  <a:pt x="0" y="155447"/>
                </a:moveTo>
                <a:lnTo>
                  <a:pt x="1490472" y="155447"/>
                </a:lnTo>
                <a:lnTo>
                  <a:pt x="1490472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836472" y="5659628"/>
            <a:ext cx="151638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прочих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и</a:t>
            </a:r>
            <a:r>
              <a:rPr sz="11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систем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3925823" y="5686450"/>
            <a:ext cx="140335" cy="155575"/>
          </a:xfrm>
          <a:custGeom>
            <a:avLst/>
            <a:gdLst/>
            <a:ahLst/>
            <a:cxnLst/>
            <a:rect l="l" t="t" r="r" b="b"/>
            <a:pathLst>
              <a:path w="140335" h="155575">
                <a:moveTo>
                  <a:pt x="0" y="155447"/>
                </a:moveTo>
                <a:lnTo>
                  <a:pt x="140208" y="155447"/>
                </a:lnTo>
                <a:lnTo>
                  <a:pt x="140208" y="0"/>
                </a:lnTo>
                <a:lnTo>
                  <a:pt x="0" y="0"/>
                </a:lnTo>
                <a:lnTo>
                  <a:pt x="0" y="15544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913759" y="5659628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13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500697" y="5852566"/>
            <a:ext cx="1499870" cy="140335"/>
          </a:xfrm>
          <a:custGeom>
            <a:avLst/>
            <a:gdLst/>
            <a:ahLst/>
            <a:cxnLst/>
            <a:rect l="l" t="t" r="r" b="b"/>
            <a:pathLst>
              <a:path w="1499870" h="140335">
                <a:moveTo>
                  <a:pt x="0" y="140208"/>
                </a:moveTo>
                <a:lnTo>
                  <a:pt x="1499616" y="140208"/>
                </a:lnTo>
                <a:lnTo>
                  <a:pt x="14996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488086" y="5827267"/>
            <a:ext cx="15246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Ангиография иных</a:t>
            </a:r>
            <a:r>
              <a:rPr sz="1000" spc="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сосудов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3931411" y="5867806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7"/>
                </a:moveTo>
                <a:lnTo>
                  <a:pt x="128015" y="140207"/>
                </a:lnTo>
                <a:lnTo>
                  <a:pt x="128015" y="0"/>
                </a:lnTo>
                <a:lnTo>
                  <a:pt x="0" y="0"/>
                </a:lnTo>
                <a:lnTo>
                  <a:pt x="0" y="140207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919220" y="5842508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613272" y="5827267"/>
            <a:ext cx="12700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prstClr val="black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6967473" y="5827267"/>
            <a:ext cx="12700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100" b="1" dirty="0">
                <a:solidFill>
                  <a:prstClr val="black"/>
                </a:solidFill>
                <a:latin typeface="Times New Roman"/>
                <a:cs typeface="Times New Roman"/>
              </a:rPr>
              <a:t>Х</a:t>
            </a:r>
            <a:endParaRPr sz="11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Rectangle 453"/>
          <p:cNvSpPr txBox="1">
            <a:spLocks noChangeArrowheads="1"/>
          </p:cNvSpPr>
          <p:nvPr/>
        </p:nvSpPr>
        <p:spPr bwMode="auto">
          <a:xfrm>
            <a:off x="4572000" y="2743200"/>
            <a:ext cx="4464496" cy="2068354"/>
          </a:xfrm>
          <a:prstGeom prst="rect">
            <a:avLst/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dirty="0">
                <a:solidFill>
                  <a:prstClr val="black"/>
                </a:solidFill>
                <a:latin typeface="Arial" charset="0"/>
              </a:rPr>
              <a:t> </a:t>
            </a: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В таблицу  5113 по строкам </a:t>
            </a:r>
            <a:r>
              <a:rPr lang="ru-RU" altLang="ru-RU" sz="1400" b="1" dirty="0" smtClean="0">
                <a:solidFill>
                  <a:prstClr val="black"/>
                </a:solidFill>
                <a:cs typeface="Times New Roman" pitchFamily="18" charset="0"/>
              </a:rPr>
              <a:t>1-14 </a:t>
            </a: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включаются сведения о выполненных компьютерно-</a:t>
            </a:r>
            <a:r>
              <a:rPr lang="ru-RU" altLang="ru-RU" sz="1400" b="1" dirty="0" err="1">
                <a:solidFill>
                  <a:prstClr val="black"/>
                </a:solidFill>
                <a:cs typeface="Times New Roman" pitchFamily="18" charset="0"/>
              </a:rPr>
              <a:t>томографических</a:t>
            </a: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 исследованиях </a:t>
            </a:r>
          </a:p>
          <a:p>
            <a:pPr>
              <a:defRPr/>
            </a:pPr>
            <a:endParaRPr lang="ru-RU" altLang="ru-RU" sz="900" b="1" dirty="0">
              <a:solidFill>
                <a:prstClr val="black"/>
              </a:solidFill>
              <a:cs typeface="Times New Roman" pitchFamily="18" charset="0"/>
            </a:endParaRPr>
          </a:p>
          <a:p>
            <a:pPr>
              <a:defRPr/>
            </a:pP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В графах </a:t>
            </a:r>
            <a:r>
              <a:rPr lang="ru-RU" altLang="ru-RU" sz="1400" b="1" dirty="0" smtClean="0">
                <a:solidFill>
                  <a:prstClr val="black"/>
                </a:solidFill>
                <a:cs typeface="Times New Roman" pitchFamily="18" charset="0"/>
              </a:rPr>
              <a:t>5 </a:t>
            </a: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указываются </a:t>
            </a:r>
            <a:r>
              <a:rPr lang="ru-RU" altLang="ru-RU" sz="1400" b="1" dirty="0" smtClean="0">
                <a:solidFill>
                  <a:prstClr val="black"/>
                </a:solidFill>
                <a:cs typeface="Times New Roman" pitchFamily="18" charset="0"/>
              </a:rPr>
              <a:t>исследования с контрастированием</a:t>
            </a:r>
            <a:endParaRPr lang="ru-RU" altLang="ru-RU" sz="1400" b="1" strike="sngStrike" dirty="0">
              <a:solidFill>
                <a:prstClr val="black"/>
              </a:solidFill>
              <a:cs typeface="Times New Roman" pitchFamily="18" charset="0"/>
            </a:endParaRPr>
          </a:p>
          <a:p>
            <a:pPr>
              <a:defRPr/>
            </a:pPr>
            <a:endParaRPr lang="ru-RU" altLang="ru-RU" sz="900" b="1" dirty="0">
              <a:solidFill>
                <a:prstClr val="black"/>
              </a:solidFill>
              <a:cs typeface="Times New Roman" pitchFamily="18" charset="0"/>
            </a:endParaRPr>
          </a:p>
          <a:p>
            <a:pPr>
              <a:defRPr/>
            </a:pPr>
            <a:r>
              <a:rPr lang="ru-RU" altLang="ru-RU" sz="1400" b="1" dirty="0">
                <a:solidFill>
                  <a:prstClr val="black"/>
                </a:solidFill>
                <a:cs typeface="Times New Roman" pitchFamily="18" charset="0"/>
              </a:rPr>
              <a:t>В графе 6  указываются исследования, выполненные в </a:t>
            </a:r>
            <a:r>
              <a:rPr lang="ru-RU" altLang="ru-RU" sz="1400" b="1" dirty="0" smtClean="0">
                <a:solidFill>
                  <a:prstClr val="black"/>
                </a:solidFill>
                <a:cs typeface="Times New Roman" pitchFamily="18" charset="0"/>
              </a:rPr>
              <a:t>медицинских организациях, оказывающих помощь в амбулаторных условиях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6" name="Rectangle 453"/>
          <p:cNvSpPr txBox="1">
            <a:spLocks noChangeArrowheads="1"/>
          </p:cNvSpPr>
          <p:nvPr/>
        </p:nvSpPr>
        <p:spPr bwMode="auto">
          <a:xfrm>
            <a:off x="4561103" y="5070791"/>
            <a:ext cx="4114800" cy="381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Строка 1 равна сумме строк </a:t>
            </a:r>
            <a:r>
              <a:rPr lang="ru-RU" altLang="ru-RU" sz="1400" b="1" dirty="0" smtClean="0">
                <a:solidFill>
                  <a:srgbClr val="FF0000"/>
                </a:solidFill>
                <a:latin typeface="Times New Roman" pitchFamily="18" charset="0"/>
              </a:rPr>
              <a:t>2-14</a:t>
            </a:r>
            <a:r>
              <a:rPr lang="ru-RU" altLang="ru-RU" sz="1400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endParaRPr lang="ru-RU" altLang="ru-RU" sz="1400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187" name="Rectangle 453"/>
          <p:cNvSpPr txBox="1">
            <a:spLocks noChangeArrowheads="1"/>
          </p:cNvSpPr>
          <p:nvPr/>
        </p:nvSpPr>
        <p:spPr bwMode="auto">
          <a:xfrm>
            <a:off x="4572000" y="5638799"/>
            <a:ext cx="4114800" cy="492811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Сумма граф 4 + 5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равна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графе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ru-RU" altLang="ru-RU" sz="2000" b="1" dirty="0" smtClean="0">
                <a:solidFill>
                  <a:srgbClr val="FF0000"/>
                </a:solidFill>
                <a:latin typeface="Times New Roman" pitchFamily="18" charset="0"/>
              </a:rPr>
              <a:t>кроме строки 14</a:t>
            </a:r>
            <a:endParaRPr lang="ru-RU" altLang="ru-RU" sz="2000" b="1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188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615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56063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763392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46273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29152"/>
            <a:ext cx="0" cy="928369"/>
          </a:xfrm>
          <a:custGeom>
            <a:avLst/>
            <a:gdLst/>
            <a:ahLst/>
            <a:cxnLst/>
            <a:rect l="l" t="t" r="r" b="b"/>
            <a:pathLst>
              <a:path h="928370">
                <a:moveTo>
                  <a:pt x="0" y="0"/>
                </a:moveTo>
                <a:lnTo>
                  <a:pt x="0" y="928116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4226433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4409313"/>
            <a:ext cx="0" cy="1386840"/>
          </a:xfrm>
          <a:custGeom>
            <a:avLst/>
            <a:gdLst/>
            <a:ahLst/>
            <a:cxnLst/>
            <a:rect l="l" t="t" r="r" b="b"/>
            <a:pathLst>
              <a:path h="1386839">
                <a:moveTo>
                  <a:pt x="0" y="0"/>
                </a:moveTo>
                <a:lnTo>
                  <a:pt x="0" y="1386649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9150" y="935862"/>
            <a:ext cx="8014970" cy="269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Таблица </a:t>
            </a:r>
            <a:r>
              <a:rPr sz="1600" b="1" spc="-25" dirty="0">
                <a:solidFill>
                  <a:prstClr val="black"/>
                </a:solidFill>
                <a:latin typeface="Times New Roman"/>
                <a:cs typeface="Times New Roman"/>
              </a:rPr>
              <a:t>5114 </a:t>
            </a:r>
            <a:r>
              <a:rPr sz="16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«Рентгенологические </a:t>
            </a:r>
            <a:r>
              <a:rPr sz="1600" b="1" spc="-5" dirty="0">
                <a:solidFill>
                  <a:prstClr val="black"/>
                </a:solidFill>
                <a:latin typeface="Times New Roman"/>
                <a:cs typeface="Times New Roman"/>
              </a:rPr>
              <a:t>профилактические </a:t>
            </a:r>
            <a:r>
              <a:rPr sz="16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(скрининговые)</a:t>
            </a:r>
            <a:r>
              <a:rPr sz="1600" b="1" spc="225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обследования»</a:t>
            </a:r>
            <a:endParaRPr sz="16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286628" y="1262380"/>
            <a:ext cx="0" cy="4435475"/>
          </a:xfrm>
          <a:custGeom>
            <a:avLst/>
            <a:gdLst/>
            <a:ahLst/>
            <a:cxnLst/>
            <a:rect l="l" t="t" r="r" b="b"/>
            <a:pathLst>
              <a:path h="4435475">
                <a:moveTo>
                  <a:pt x="0" y="0"/>
                </a:moveTo>
                <a:lnTo>
                  <a:pt x="0" y="443499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748528" y="1262380"/>
            <a:ext cx="0" cy="4435475"/>
          </a:xfrm>
          <a:custGeom>
            <a:avLst/>
            <a:gdLst/>
            <a:ahLst/>
            <a:cxnLst/>
            <a:rect l="l" t="t" r="r" b="b"/>
            <a:pathLst>
              <a:path h="4435475">
                <a:moveTo>
                  <a:pt x="0" y="0"/>
                </a:moveTo>
                <a:lnTo>
                  <a:pt x="0" y="443499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440551" y="1262380"/>
            <a:ext cx="0" cy="4435475"/>
          </a:xfrm>
          <a:custGeom>
            <a:avLst/>
            <a:gdLst/>
            <a:ahLst/>
            <a:cxnLst/>
            <a:rect l="l" t="t" r="r" b="b"/>
            <a:pathLst>
              <a:path h="4435475">
                <a:moveTo>
                  <a:pt x="0" y="0"/>
                </a:moveTo>
                <a:lnTo>
                  <a:pt x="0" y="443499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594472" y="1478407"/>
            <a:ext cx="0" cy="4219575"/>
          </a:xfrm>
          <a:custGeom>
            <a:avLst/>
            <a:gdLst/>
            <a:ahLst/>
            <a:cxnLst/>
            <a:rect l="l" t="t" r="r" b="b"/>
            <a:pathLst>
              <a:path h="4219575">
                <a:moveTo>
                  <a:pt x="0" y="0"/>
                </a:moveTo>
                <a:lnTo>
                  <a:pt x="0" y="421896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434201" y="1484757"/>
            <a:ext cx="2320925" cy="0"/>
          </a:xfrm>
          <a:custGeom>
            <a:avLst/>
            <a:gdLst/>
            <a:ahLst/>
            <a:cxnLst/>
            <a:rect l="l" t="t" r="r" b="b"/>
            <a:pathLst>
              <a:path w="2320925">
                <a:moveTo>
                  <a:pt x="0" y="0"/>
                </a:moveTo>
                <a:lnTo>
                  <a:pt x="232067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05205" y="2033397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05205" y="221627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05205" y="258203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05205" y="2764917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05205" y="313067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05205" y="3313557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05205" y="367931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05205" y="386219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05205" y="4045077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5205" y="441083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05205" y="459371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05205" y="5142357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05205" y="5508116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11555" y="1262380"/>
            <a:ext cx="0" cy="4435475"/>
          </a:xfrm>
          <a:custGeom>
            <a:avLst/>
            <a:gdLst/>
            <a:ahLst/>
            <a:cxnLst/>
            <a:rect l="l" t="t" r="r" b="b"/>
            <a:pathLst>
              <a:path h="4435475">
                <a:moveTo>
                  <a:pt x="0" y="0"/>
                </a:moveTo>
                <a:lnTo>
                  <a:pt x="0" y="443499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748521" y="1262380"/>
            <a:ext cx="0" cy="4435475"/>
          </a:xfrm>
          <a:custGeom>
            <a:avLst/>
            <a:gdLst/>
            <a:ahLst/>
            <a:cxnLst/>
            <a:rect l="l" t="t" r="r" b="b"/>
            <a:pathLst>
              <a:path h="4435475">
                <a:moveTo>
                  <a:pt x="0" y="0"/>
                </a:moveTo>
                <a:lnTo>
                  <a:pt x="0" y="443499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05205" y="1268730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05205" y="5691022"/>
            <a:ext cx="8150225" cy="0"/>
          </a:xfrm>
          <a:custGeom>
            <a:avLst/>
            <a:gdLst/>
            <a:ahLst/>
            <a:cxnLst/>
            <a:rect l="l" t="t" r="r" b="b"/>
            <a:pathLst>
              <a:path w="8150225">
                <a:moveTo>
                  <a:pt x="0" y="0"/>
                </a:moveTo>
                <a:lnTo>
                  <a:pt x="8149666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473960" y="1571878"/>
            <a:ext cx="986155" cy="16954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310"/>
              </a:lnSpc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45125" y="1388999"/>
            <a:ext cx="182880" cy="18288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310"/>
              </a:lnSpc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335396" y="1571878"/>
            <a:ext cx="375920" cy="16954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310"/>
              </a:lnSpc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10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рок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516753" y="1754758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8229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463921" y="1725548"/>
            <a:ext cx="1073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908675" y="1571878"/>
            <a:ext cx="384810" cy="16954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310"/>
              </a:lnSpc>
            </a:pP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spc="-25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73366" y="1280922"/>
            <a:ext cx="421005" cy="169545"/>
          </a:xfrm>
          <a:custGeom>
            <a:avLst/>
            <a:gdLst/>
            <a:ahLst/>
            <a:cxnLst/>
            <a:rect l="l" t="t" r="r" b="b"/>
            <a:pathLst>
              <a:path w="421004" h="169544">
                <a:moveTo>
                  <a:pt x="0" y="169163"/>
                </a:moveTo>
                <a:lnTo>
                  <a:pt x="420624" y="169163"/>
                </a:lnTo>
                <a:lnTo>
                  <a:pt x="42062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793990" y="1347977"/>
            <a:ext cx="21590" cy="85725"/>
          </a:xfrm>
          <a:custGeom>
            <a:avLst/>
            <a:gdLst/>
            <a:ahLst/>
            <a:cxnLst/>
            <a:rect l="l" t="t" r="r" b="b"/>
            <a:pathLst>
              <a:path w="21590" h="85725">
                <a:moveTo>
                  <a:pt x="0" y="85344"/>
                </a:moveTo>
                <a:lnTo>
                  <a:pt x="21335" y="85344"/>
                </a:lnTo>
                <a:lnTo>
                  <a:pt x="21335" y="0"/>
                </a:lnTo>
                <a:lnTo>
                  <a:pt x="0" y="0"/>
                </a:lnTo>
                <a:lnTo>
                  <a:pt x="0" y="8534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361935" y="1251965"/>
            <a:ext cx="46735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</a:t>
            </a:r>
            <a:r>
              <a:rPr sz="1200" spc="-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них</a:t>
            </a:r>
            <a:r>
              <a:rPr sz="600" dirty="0">
                <a:solidFill>
                  <a:srgbClr val="FF0000"/>
                </a:solidFill>
                <a:latin typeface="Times New Roman"/>
                <a:cs typeface="Times New Roman"/>
              </a:rPr>
              <a:t>:</a:t>
            </a:r>
            <a:endParaRPr sz="6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503034" y="1588388"/>
            <a:ext cx="1028700" cy="16954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43815">
              <a:lnSpc>
                <a:spcPts val="1310"/>
              </a:lnSpc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детям 0-17</a:t>
            </a:r>
            <a:r>
              <a:rPr sz="12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лет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503034" y="1771269"/>
            <a:ext cx="1028700" cy="169545"/>
          </a:xfrm>
          <a:custGeom>
            <a:avLst/>
            <a:gdLst/>
            <a:ahLst/>
            <a:cxnLst/>
            <a:rect l="l" t="t" r="r" b="b"/>
            <a:pathLst>
              <a:path w="1028700" h="169544">
                <a:moveTo>
                  <a:pt x="0" y="169163"/>
                </a:moveTo>
                <a:lnTo>
                  <a:pt x="1028700" y="169163"/>
                </a:lnTo>
                <a:lnTo>
                  <a:pt x="10287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503034" y="1742313"/>
            <a:ext cx="102996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кл</a:t>
            </a:r>
            <a:r>
              <a:rPr sz="1200" spc="-45" dirty="0">
                <a:solidFill>
                  <a:srgbClr val="FF0000"/>
                </a:solidFill>
                <a:latin typeface="Times New Roman"/>
                <a:cs typeface="Times New Roman"/>
              </a:rPr>
              <a:t>ю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ч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льно)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719568" y="1496949"/>
            <a:ext cx="944880" cy="169545"/>
          </a:xfrm>
          <a:custGeom>
            <a:avLst/>
            <a:gdLst/>
            <a:ahLst/>
            <a:cxnLst/>
            <a:rect l="l" t="t" r="r" b="b"/>
            <a:pathLst>
              <a:path w="944879" h="169544">
                <a:moveTo>
                  <a:pt x="0" y="169163"/>
                </a:moveTo>
                <a:lnTo>
                  <a:pt x="944879" y="169163"/>
                </a:lnTo>
                <a:lnTo>
                  <a:pt x="944879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708138" y="1467739"/>
            <a:ext cx="929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лицам</a:t>
            </a:r>
            <a:r>
              <a:rPr sz="12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старше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655559" y="1679829"/>
            <a:ext cx="1030605" cy="169545"/>
          </a:xfrm>
          <a:custGeom>
            <a:avLst/>
            <a:gdLst/>
            <a:ahLst/>
            <a:cxnLst/>
            <a:rect l="l" t="t" r="r" b="b"/>
            <a:pathLst>
              <a:path w="1030604" h="169544">
                <a:moveTo>
                  <a:pt x="0" y="169163"/>
                </a:moveTo>
                <a:lnTo>
                  <a:pt x="1030224" y="169163"/>
                </a:lnTo>
                <a:lnTo>
                  <a:pt x="103022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44130" y="1650872"/>
            <a:ext cx="1058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трудоспособног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838440" y="1862708"/>
            <a:ext cx="666115" cy="169545"/>
          </a:xfrm>
          <a:custGeom>
            <a:avLst/>
            <a:gdLst/>
            <a:ahLst/>
            <a:cxnLst/>
            <a:rect l="l" t="t" r="r" b="b"/>
            <a:pathLst>
              <a:path w="666115" h="169544">
                <a:moveTo>
                  <a:pt x="0" y="169163"/>
                </a:moveTo>
                <a:lnTo>
                  <a:pt x="665988" y="169163"/>
                </a:lnTo>
                <a:lnTo>
                  <a:pt x="66598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827009" y="1833753"/>
            <a:ext cx="692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2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возраста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949448" y="20455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899029" y="20166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516753" y="20455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66969" y="20166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094603" y="20455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44946" y="20166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016622" y="20455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966966" y="20166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170544" y="20455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121142" y="20166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5472" y="2228469"/>
            <a:ext cx="3583304" cy="169545"/>
          </a:xfrm>
          <a:custGeom>
            <a:avLst/>
            <a:gdLst/>
            <a:ahLst/>
            <a:cxnLst/>
            <a:rect l="l" t="t" r="r" b="b"/>
            <a:pathLst>
              <a:path w="3583304" h="169544">
                <a:moveTo>
                  <a:pt x="0" y="169163"/>
                </a:moveTo>
                <a:lnTo>
                  <a:pt x="3582924" y="169163"/>
                </a:lnTo>
                <a:lnTo>
                  <a:pt x="358292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42924" y="2199513"/>
            <a:ext cx="360552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Число рентгеновских профилактических</a:t>
            </a:r>
            <a:r>
              <a:rPr sz="12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исследований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73760" y="2411348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36576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92048" y="2411348"/>
            <a:ext cx="3520440" cy="169545"/>
          </a:xfrm>
          <a:custGeom>
            <a:avLst/>
            <a:gdLst/>
            <a:ahLst/>
            <a:cxnLst/>
            <a:rect l="l" t="t" r="r" b="b"/>
            <a:pathLst>
              <a:path w="3520440" h="169544">
                <a:moveTo>
                  <a:pt x="0" y="169163"/>
                </a:moveTo>
                <a:lnTo>
                  <a:pt x="3520440" y="169163"/>
                </a:lnTo>
                <a:lnTo>
                  <a:pt x="352044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79500" y="2382392"/>
            <a:ext cx="3468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2244725" algn="l"/>
              </a:tabLst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 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грудной</a:t>
            </a:r>
            <a:r>
              <a:rPr sz="1200" spc="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клетки,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всего,	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 них</a:t>
            </a:r>
            <a:r>
              <a:rPr sz="1200" spc="-1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516753" y="2319908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66969" y="229095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55472" y="2594229"/>
            <a:ext cx="417830" cy="169545"/>
          </a:xfrm>
          <a:custGeom>
            <a:avLst/>
            <a:gdLst/>
            <a:ahLst/>
            <a:cxnLst/>
            <a:rect l="l" t="t" r="r" b="b"/>
            <a:pathLst>
              <a:path w="417830" h="169544">
                <a:moveTo>
                  <a:pt x="0" y="169163"/>
                </a:moveTo>
                <a:lnTo>
                  <a:pt x="417576" y="169163"/>
                </a:lnTo>
                <a:lnTo>
                  <a:pt x="4175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073048" y="2594229"/>
            <a:ext cx="940435" cy="169545"/>
          </a:xfrm>
          <a:custGeom>
            <a:avLst/>
            <a:gdLst/>
            <a:ahLst/>
            <a:cxnLst/>
            <a:rect l="l" t="t" r="r" b="b"/>
            <a:pathLst>
              <a:path w="940435" h="169544">
                <a:moveTo>
                  <a:pt x="0" y="169163"/>
                </a:moveTo>
                <a:lnTo>
                  <a:pt x="940308" y="169163"/>
                </a:lnTo>
                <a:lnTo>
                  <a:pt x="94030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013330" y="2594229"/>
            <a:ext cx="965200" cy="169545"/>
          </a:xfrm>
          <a:custGeom>
            <a:avLst/>
            <a:gdLst/>
            <a:ahLst/>
            <a:cxnLst/>
            <a:rect l="l" t="t" r="r" b="b"/>
            <a:pathLst>
              <a:path w="965200" h="169544">
                <a:moveTo>
                  <a:pt x="0" y="169163"/>
                </a:moveTo>
                <a:lnTo>
                  <a:pt x="964692" y="169163"/>
                </a:lnTo>
                <a:lnTo>
                  <a:pt x="964692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060500" y="2565272"/>
            <a:ext cx="192976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пленочных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флюорографах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516753" y="259422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466969" y="256527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55472" y="2777108"/>
            <a:ext cx="760730" cy="169545"/>
          </a:xfrm>
          <a:custGeom>
            <a:avLst/>
            <a:gdLst/>
            <a:ahLst/>
            <a:cxnLst/>
            <a:rect l="l" t="t" r="r" b="b"/>
            <a:pathLst>
              <a:path w="760730" h="169544">
                <a:moveTo>
                  <a:pt x="0" y="169163"/>
                </a:moveTo>
                <a:lnTo>
                  <a:pt x="760476" y="169163"/>
                </a:lnTo>
                <a:lnTo>
                  <a:pt x="7604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415922" y="2777108"/>
            <a:ext cx="3750945" cy="169545"/>
          </a:xfrm>
          <a:custGeom>
            <a:avLst/>
            <a:gdLst/>
            <a:ahLst/>
            <a:cxnLst/>
            <a:rect l="l" t="t" r="r" b="b"/>
            <a:pathLst>
              <a:path w="3750945" h="169544">
                <a:moveTo>
                  <a:pt x="0" y="169163"/>
                </a:moveTo>
                <a:lnTo>
                  <a:pt x="3750564" y="169163"/>
                </a:lnTo>
                <a:lnTo>
                  <a:pt x="375056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403350" y="2748153"/>
            <a:ext cx="373570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 них: на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передвижных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пленочных</a:t>
            </a:r>
            <a:r>
              <a:rPr sz="12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флюорографических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185536" y="2777108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55472" y="2959989"/>
            <a:ext cx="760730" cy="169545"/>
          </a:xfrm>
          <a:custGeom>
            <a:avLst/>
            <a:gdLst/>
            <a:ahLst/>
            <a:cxnLst/>
            <a:rect l="l" t="t" r="r" b="b"/>
            <a:pathLst>
              <a:path w="760730" h="169544">
                <a:moveTo>
                  <a:pt x="0" y="169163"/>
                </a:moveTo>
                <a:lnTo>
                  <a:pt x="760476" y="169163"/>
                </a:lnTo>
                <a:lnTo>
                  <a:pt x="7604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415922" y="2959989"/>
            <a:ext cx="2784475" cy="169545"/>
          </a:xfrm>
          <a:custGeom>
            <a:avLst/>
            <a:gdLst/>
            <a:ahLst/>
            <a:cxnLst/>
            <a:rect l="l" t="t" r="r" b="b"/>
            <a:pathLst>
              <a:path w="2784475" h="169544">
                <a:moveTo>
                  <a:pt x="0" y="169163"/>
                </a:moveTo>
                <a:lnTo>
                  <a:pt x="2784348" y="169163"/>
                </a:lnTo>
                <a:lnTo>
                  <a:pt x="278434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403350" y="2931033"/>
            <a:ext cx="7480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2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нов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422265" y="2868548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4">
                <a:moveTo>
                  <a:pt x="0" y="169163"/>
                </a:moveTo>
                <a:lnTo>
                  <a:pt x="190500" y="169163"/>
                </a:lnTo>
                <a:lnTo>
                  <a:pt x="1905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410580" y="283959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2.1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63676" y="3142869"/>
            <a:ext cx="303530" cy="169545"/>
          </a:xfrm>
          <a:custGeom>
            <a:avLst/>
            <a:gdLst/>
            <a:ahLst/>
            <a:cxnLst/>
            <a:rect l="l" t="t" r="r" b="b"/>
            <a:pathLst>
              <a:path w="303530" h="169545">
                <a:moveTo>
                  <a:pt x="0" y="169163"/>
                </a:moveTo>
                <a:lnTo>
                  <a:pt x="303276" y="169163"/>
                </a:lnTo>
                <a:lnTo>
                  <a:pt x="3032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066952" y="3142869"/>
            <a:ext cx="1927860" cy="169545"/>
          </a:xfrm>
          <a:custGeom>
            <a:avLst/>
            <a:gdLst/>
            <a:ahLst/>
            <a:cxnLst/>
            <a:rect l="l" t="t" r="r" b="b"/>
            <a:pathLst>
              <a:path w="1927860" h="169545">
                <a:moveTo>
                  <a:pt x="0" y="169163"/>
                </a:moveTo>
                <a:lnTo>
                  <a:pt x="1927860" y="169163"/>
                </a:lnTo>
                <a:lnTo>
                  <a:pt x="192786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054404" y="3114294"/>
            <a:ext cx="18770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цифровых</a:t>
            </a:r>
            <a:r>
              <a:rPr sz="12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флюорографах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516753" y="314286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66969" y="311429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63676" y="3325748"/>
            <a:ext cx="646430" cy="169545"/>
          </a:xfrm>
          <a:custGeom>
            <a:avLst/>
            <a:gdLst/>
            <a:ahLst/>
            <a:cxnLst/>
            <a:rect l="l" t="t" r="r" b="b"/>
            <a:pathLst>
              <a:path w="646430" h="169545">
                <a:moveTo>
                  <a:pt x="0" y="169163"/>
                </a:moveTo>
                <a:lnTo>
                  <a:pt x="646176" y="169163"/>
                </a:lnTo>
                <a:lnTo>
                  <a:pt x="6461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409827" y="3325748"/>
            <a:ext cx="3698875" cy="169545"/>
          </a:xfrm>
          <a:custGeom>
            <a:avLst/>
            <a:gdLst/>
            <a:ahLst/>
            <a:cxnLst/>
            <a:rect l="l" t="t" r="r" b="b"/>
            <a:pathLst>
              <a:path w="3698875" h="169545">
                <a:moveTo>
                  <a:pt x="0" y="169163"/>
                </a:moveTo>
                <a:lnTo>
                  <a:pt x="3698748" y="169163"/>
                </a:lnTo>
                <a:lnTo>
                  <a:pt x="369874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397253" y="3297173"/>
            <a:ext cx="36836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 них: на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передвижных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цифровых</a:t>
            </a:r>
            <a:r>
              <a:rPr sz="12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флюорографических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127625" y="3325748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63676" y="3508628"/>
            <a:ext cx="646430" cy="169545"/>
          </a:xfrm>
          <a:custGeom>
            <a:avLst/>
            <a:gdLst/>
            <a:ahLst/>
            <a:cxnLst/>
            <a:rect l="l" t="t" r="r" b="b"/>
            <a:pathLst>
              <a:path w="646430" h="169545">
                <a:moveTo>
                  <a:pt x="0" y="169164"/>
                </a:moveTo>
                <a:lnTo>
                  <a:pt x="646176" y="169164"/>
                </a:lnTo>
                <a:lnTo>
                  <a:pt x="646176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409827" y="3508628"/>
            <a:ext cx="723900" cy="169545"/>
          </a:xfrm>
          <a:custGeom>
            <a:avLst/>
            <a:gdLst/>
            <a:ahLst/>
            <a:cxnLst/>
            <a:rect l="l" t="t" r="r" b="b"/>
            <a:pathLst>
              <a:path w="723900" h="169545">
                <a:moveTo>
                  <a:pt x="0" y="169164"/>
                </a:moveTo>
                <a:lnTo>
                  <a:pt x="723899" y="169164"/>
                </a:lnTo>
                <a:lnTo>
                  <a:pt x="723899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397253" y="3480054"/>
            <a:ext cx="7480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2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нов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422265" y="3417189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5">
                <a:moveTo>
                  <a:pt x="0" y="169163"/>
                </a:moveTo>
                <a:lnTo>
                  <a:pt x="190500" y="169163"/>
                </a:lnTo>
                <a:lnTo>
                  <a:pt x="1905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10580" y="3388614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3.1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63676" y="3691509"/>
            <a:ext cx="303530" cy="169545"/>
          </a:xfrm>
          <a:custGeom>
            <a:avLst/>
            <a:gdLst/>
            <a:ahLst/>
            <a:cxnLst/>
            <a:rect l="l" t="t" r="r" b="b"/>
            <a:pathLst>
              <a:path w="303530" h="169545">
                <a:moveTo>
                  <a:pt x="0" y="169163"/>
                </a:moveTo>
                <a:lnTo>
                  <a:pt x="303276" y="169163"/>
                </a:lnTo>
                <a:lnTo>
                  <a:pt x="3032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066952" y="3691509"/>
            <a:ext cx="1716405" cy="169545"/>
          </a:xfrm>
          <a:custGeom>
            <a:avLst/>
            <a:gdLst/>
            <a:ahLst/>
            <a:cxnLst/>
            <a:rect l="l" t="t" r="r" b="b"/>
            <a:pathLst>
              <a:path w="1716405" h="169545">
                <a:moveTo>
                  <a:pt x="0" y="169163"/>
                </a:moveTo>
                <a:lnTo>
                  <a:pt x="1716024" y="169163"/>
                </a:lnTo>
                <a:lnTo>
                  <a:pt x="171602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054404" y="3662933"/>
            <a:ext cx="17411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рентгенографий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</a:t>
            </a:r>
            <a:r>
              <a:rPr sz="12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пленке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516753" y="369150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466969" y="36629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63676" y="3874389"/>
            <a:ext cx="303530" cy="169545"/>
          </a:xfrm>
          <a:custGeom>
            <a:avLst/>
            <a:gdLst/>
            <a:ahLst/>
            <a:cxnLst/>
            <a:rect l="l" t="t" r="r" b="b"/>
            <a:pathLst>
              <a:path w="303530" h="169545">
                <a:moveTo>
                  <a:pt x="0" y="169163"/>
                </a:moveTo>
                <a:lnTo>
                  <a:pt x="303276" y="169163"/>
                </a:lnTo>
                <a:lnTo>
                  <a:pt x="30327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066952" y="3874389"/>
            <a:ext cx="2699385" cy="169545"/>
          </a:xfrm>
          <a:custGeom>
            <a:avLst/>
            <a:gdLst/>
            <a:ahLst/>
            <a:cxnLst/>
            <a:rect l="l" t="t" r="r" b="b"/>
            <a:pathLst>
              <a:path w="2699385" h="169545">
                <a:moveTo>
                  <a:pt x="0" y="169163"/>
                </a:moveTo>
                <a:lnTo>
                  <a:pt x="2699004" y="169163"/>
                </a:lnTo>
                <a:lnTo>
                  <a:pt x="2699004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054404" y="3845814"/>
            <a:ext cx="26873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низкодозных компьютерных</a:t>
            </a:r>
            <a:r>
              <a:rPr sz="12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томографий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5516753" y="387438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466969" y="384581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6961758" y="3874389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3"/>
                </a:moveTo>
                <a:lnTo>
                  <a:pt x="109727" y="169163"/>
                </a:lnTo>
                <a:lnTo>
                  <a:pt x="109727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6950202" y="3845814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55472" y="4057269"/>
            <a:ext cx="4312920" cy="169545"/>
          </a:xfrm>
          <a:custGeom>
            <a:avLst/>
            <a:gdLst/>
            <a:ahLst/>
            <a:cxnLst/>
            <a:rect l="l" t="t" r="r" b="b"/>
            <a:pathLst>
              <a:path w="4312920" h="169545">
                <a:moveTo>
                  <a:pt x="0" y="169163"/>
                </a:moveTo>
                <a:lnTo>
                  <a:pt x="4312920" y="169163"/>
                </a:lnTo>
                <a:lnTo>
                  <a:pt x="431292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42924" y="4028694"/>
            <a:ext cx="42976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Число рентгеновских профилактических исследований</a:t>
            </a:r>
            <a:r>
              <a:rPr sz="1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молочных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55472" y="4240148"/>
            <a:ext cx="376555" cy="169545"/>
          </a:xfrm>
          <a:custGeom>
            <a:avLst/>
            <a:gdLst/>
            <a:ahLst/>
            <a:cxnLst/>
            <a:rect l="l" t="t" r="r" b="b"/>
            <a:pathLst>
              <a:path w="376555" h="169545">
                <a:moveTo>
                  <a:pt x="0" y="169163"/>
                </a:moveTo>
                <a:lnTo>
                  <a:pt x="376428" y="169163"/>
                </a:lnTo>
                <a:lnTo>
                  <a:pt x="37642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42924" y="4211573"/>
            <a:ext cx="4013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ж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200" spc="5" dirty="0">
                <a:solidFill>
                  <a:srgbClr val="FF0000"/>
                </a:solidFill>
                <a:latin typeface="Times New Roman"/>
                <a:cs typeface="Times New Roman"/>
              </a:rPr>
              <a:t>е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з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516753" y="414870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762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466969" y="412013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961758" y="4240148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3"/>
                </a:moveTo>
                <a:lnTo>
                  <a:pt x="109727" y="169163"/>
                </a:lnTo>
                <a:lnTo>
                  <a:pt x="109727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6950202" y="4211573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35304" y="4423028"/>
            <a:ext cx="2914015" cy="169545"/>
          </a:xfrm>
          <a:custGeom>
            <a:avLst/>
            <a:gdLst/>
            <a:ahLst/>
            <a:cxnLst/>
            <a:rect l="l" t="t" r="r" b="b"/>
            <a:pathLst>
              <a:path w="2914015" h="169545">
                <a:moveTo>
                  <a:pt x="0" y="169164"/>
                </a:moveTo>
                <a:lnTo>
                  <a:pt x="2913888" y="169164"/>
                </a:lnTo>
                <a:lnTo>
                  <a:pt x="2913888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22756" y="4394454"/>
            <a:ext cx="29356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из них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пленочных</a:t>
            </a:r>
            <a:r>
              <a:rPr sz="1200" spc="-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аппаратах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422265" y="4423028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5">
                <a:moveTo>
                  <a:pt x="0" y="169164"/>
                </a:moveTo>
                <a:lnTo>
                  <a:pt x="190500" y="169164"/>
                </a:lnTo>
                <a:lnTo>
                  <a:pt x="190500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410580" y="4394454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6.1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961758" y="4423028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4"/>
                </a:moveTo>
                <a:lnTo>
                  <a:pt x="109727" y="169164"/>
                </a:lnTo>
                <a:lnTo>
                  <a:pt x="109727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6950202" y="4394454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35304" y="4605909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3"/>
                </a:moveTo>
                <a:lnTo>
                  <a:pt x="1331975" y="169163"/>
                </a:lnTo>
                <a:lnTo>
                  <a:pt x="1331975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167254" y="4605909"/>
            <a:ext cx="2421890" cy="169545"/>
          </a:xfrm>
          <a:custGeom>
            <a:avLst/>
            <a:gdLst/>
            <a:ahLst/>
            <a:cxnLst/>
            <a:rect l="l" t="t" r="r" b="b"/>
            <a:pathLst>
              <a:path w="2421890" h="169545">
                <a:moveTo>
                  <a:pt x="0" y="169163"/>
                </a:moveTo>
                <a:lnTo>
                  <a:pt x="2421636" y="169163"/>
                </a:lnTo>
                <a:lnTo>
                  <a:pt x="242163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2155063" y="4577588"/>
            <a:ext cx="2407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цифровых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аппаратах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2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аппаратах,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607940" y="460590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35304" y="4788789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3"/>
                </a:moveTo>
                <a:lnTo>
                  <a:pt x="1331975" y="169163"/>
                </a:lnTo>
                <a:lnTo>
                  <a:pt x="1331975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167254" y="4788789"/>
            <a:ext cx="862965" cy="169545"/>
          </a:xfrm>
          <a:custGeom>
            <a:avLst/>
            <a:gdLst/>
            <a:ahLst/>
            <a:cxnLst/>
            <a:rect l="l" t="t" r="r" b="b"/>
            <a:pathLst>
              <a:path w="862964" h="169545">
                <a:moveTo>
                  <a:pt x="0" y="169163"/>
                </a:moveTo>
                <a:lnTo>
                  <a:pt x="862583" y="169163"/>
                </a:lnTo>
                <a:lnTo>
                  <a:pt x="862583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3029839" y="4788789"/>
            <a:ext cx="605155" cy="169545"/>
          </a:xfrm>
          <a:custGeom>
            <a:avLst/>
            <a:gdLst/>
            <a:ahLst/>
            <a:cxnLst/>
            <a:rect l="l" t="t" r="r" b="b"/>
            <a:pathLst>
              <a:path w="605154" h="169545">
                <a:moveTo>
                  <a:pt x="0" y="169163"/>
                </a:moveTo>
                <a:lnTo>
                  <a:pt x="605027" y="169163"/>
                </a:lnTo>
                <a:lnTo>
                  <a:pt x="605027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155063" y="4760467"/>
            <a:ext cx="14922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оснащенных</a:t>
            </a:r>
            <a:r>
              <a:rPr sz="12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системой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35304" y="4971669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3"/>
                </a:moveTo>
                <a:lnTo>
                  <a:pt x="1331975" y="169163"/>
                </a:lnTo>
                <a:lnTo>
                  <a:pt x="1331975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167254" y="4971669"/>
            <a:ext cx="1910080" cy="169545"/>
          </a:xfrm>
          <a:custGeom>
            <a:avLst/>
            <a:gdLst/>
            <a:ahLst/>
            <a:cxnLst/>
            <a:rect l="l" t="t" r="r" b="b"/>
            <a:pathLst>
              <a:path w="1910079" h="169545">
                <a:moveTo>
                  <a:pt x="0" y="169163"/>
                </a:moveTo>
                <a:lnTo>
                  <a:pt x="1909571" y="169163"/>
                </a:lnTo>
                <a:lnTo>
                  <a:pt x="1909571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2155063" y="4943347"/>
            <a:ext cx="18605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компьютерной</a:t>
            </a:r>
            <a:r>
              <a:rPr sz="12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радиографии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422265" y="4788789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5">
                <a:moveTo>
                  <a:pt x="0" y="169163"/>
                </a:moveTo>
                <a:lnTo>
                  <a:pt x="190500" y="169163"/>
                </a:lnTo>
                <a:lnTo>
                  <a:pt x="1905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410580" y="4760467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6.2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6961758" y="4971669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3"/>
                </a:moveTo>
                <a:lnTo>
                  <a:pt x="109727" y="169163"/>
                </a:lnTo>
                <a:lnTo>
                  <a:pt x="109727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950202" y="4943347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35304" y="5154548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3"/>
                </a:moveTo>
                <a:lnTo>
                  <a:pt x="1331975" y="169163"/>
                </a:lnTo>
                <a:lnTo>
                  <a:pt x="1331975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167254" y="5154548"/>
            <a:ext cx="1112520" cy="169545"/>
          </a:xfrm>
          <a:custGeom>
            <a:avLst/>
            <a:gdLst/>
            <a:ahLst/>
            <a:cxnLst/>
            <a:rect l="l" t="t" r="r" b="b"/>
            <a:pathLst>
              <a:path w="1112520" h="169545">
                <a:moveTo>
                  <a:pt x="0" y="169163"/>
                </a:moveTo>
                <a:lnTo>
                  <a:pt x="1112520" y="169163"/>
                </a:lnTo>
                <a:lnTo>
                  <a:pt x="111252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3279775" y="5154548"/>
            <a:ext cx="1264920" cy="169545"/>
          </a:xfrm>
          <a:custGeom>
            <a:avLst/>
            <a:gdLst/>
            <a:ahLst/>
            <a:cxnLst/>
            <a:rect l="l" t="t" r="r" b="b"/>
            <a:pathLst>
              <a:path w="1264920" h="169545">
                <a:moveTo>
                  <a:pt x="0" y="169163"/>
                </a:moveTo>
                <a:lnTo>
                  <a:pt x="1264920" y="169163"/>
                </a:lnTo>
                <a:lnTo>
                  <a:pt x="126492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155063" y="5126228"/>
            <a:ext cx="24009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передвижных</a:t>
            </a: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маммографических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4544695" y="5154548"/>
            <a:ext cx="41275" cy="169545"/>
          </a:xfrm>
          <a:custGeom>
            <a:avLst/>
            <a:gdLst/>
            <a:ahLst/>
            <a:cxnLst/>
            <a:rect l="l" t="t" r="r" b="b"/>
            <a:pathLst>
              <a:path w="41275" h="169545">
                <a:moveTo>
                  <a:pt x="0" y="169163"/>
                </a:moveTo>
                <a:lnTo>
                  <a:pt x="41148" y="169163"/>
                </a:lnTo>
                <a:lnTo>
                  <a:pt x="41148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585842" y="5154548"/>
            <a:ext cx="38100" cy="169545"/>
          </a:xfrm>
          <a:custGeom>
            <a:avLst/>
            <a:gdLst/>
            <a:ahLst/>
            <a:cxnLst/>
            <a:rect l="l" t="t" r="r" b="b"/>
            <a:pathLst>
              <a:path w="38100" h="169545">
                <a:moveTo>
                  <a:pt x="0" y="169163"/>
                </a:moveTo>
                <a:lnTo>
                  <a:pt x="38100" y="169163"/>
                </a:lnTo>
                <a:lnTo>
                  <a:pt x="381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35304" y="5337428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4"/>
                </a:moveTo>
                <a:lnTo>
                  <a:pt x="1331975" y="169164"/>
                </a:lnTo>
                <a:lnTo>
                  <a:pt x="1331975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167254" y="5337428"/>
            <a:ext cx="765175" cy="169545"/>
          </a:xfrm>
          <a:custGeom>
            <a:avLst/>
            <a:gdLst/>
            <a:ahLst/>
            <a:cxnLst/>
            <a:rect l="l" t="t" r="r" b="b"/>
            <a:pathLst>
              <a:path w="765175" h="169545">
                <a:moveTo>
                  <a:pt x="0" y="169164"/>
                </a:moveTo>
                <a:lnTo>
                  <a:pt x="765048" y="169164"/>
                </a:lnTo>
                <a:lnTo>
                  <a:pt x="765048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155063" y="5309108"/>
            <a:ext cx="7480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4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200" spc="25" dirty="0">
                <a:solidFill>
                  <a:srgbClr val="FF0000"/>
                </a:solidFill>
                <a:latin typeface="Times New Roman"/>
                <a:cs typeface="Times New Roman"/>
              </a:rPr>
              <a:t>т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нов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5422265" y="5245989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5">
                <a:moveTo>
                  <a:pt x="0" y="169164"/>
                </a:moveTo>
                <a:lnTo>
                  <a:pt x="190500" y="169164"/>
                </a:lnTo>
                <a:lnTo>
                  <a:pt x="190500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410580" y="5217667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6.3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6961758" y="5337428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4"/>
                </a:moveTo>
                <a:lnTo>
                  <a:pt x="109727" y="169164"/>
                </a:lnTo>
                <a:lnTo>
                  <a:pt x="109727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950202" y="5309108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35304" y="5520334"/>
            <a:ext cx="1332230" cy="169545"/>
          </a:xfrm>
          <a:custGeom>
            <a:avLst/>
            <a:gdLst/>
            <a:ahLst/>
            <a:cxnLst/>
            <a:rect l="l" t="t" r="r" b="b"/>
            <a:pathLst>
              <a:path w="1332230" h="169545">
                <a:moveTo>
                  <a:pt x="0" y="169163"/>
                </a:moveTo>
                <a:lnTo>
                  <a:pt x="1331975" y="169163"/>
                </a:lnTo>
                <a:lnTo>
                  <a:pt x="1331975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167254" y="5520334"/>
            <a:ext cx="2467610" cy="169545"/>
          </a:xfrm>
          <a:custGeom>
            <a:avLst/>
            <a:gdLst/>
            <a:ahLst/>
            <a:cxnLst/>
            <a:rect l="l" t="t" r="r" b="b"/>
            <a:pathLst>
              <a:path w="2467610" h="169545">
                <a:moveTo>
                  <a:pt x="0" y="169163"/>
                </a:moveTo>
                <a:lnTo>
                  <a:pt x="2467356" y="169163"/>
                </a:lnTo>
                <a:lnTo>
                  <a:pt x="2467356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155063" y="5491988"/>
            <a:ext cx="24911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на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аппаратах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с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функцией </a:t>
            </a:r>
            <a:r>
              <a:rPr sz="1200" spc="-5" dirty="0">
                <a:solidFill>
                  <a:srgbClr val="FF0000"/>
                </a:solidFill>
                <a:latin typeface="Times New Roman"/>
                <a:cs typeface="Times New Roman"/>
              </a:rPr>
              <a:t>томосинтеза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422265" y="5520334"/>
            <a:ext cx="190500" cy="169545"/>
          </a:xfrm>
          <a:custGeom>
            <a:avLst/>
            <a:gdLst/>
            <a:ahLst/>
            <a:cxnLst/>
            <a:rect l="l" t="t" r="r" b="b"/>
            <a:pathLst>
              <a:path w="190500" h="169545">
                <a:moveTo>
                  <a:pt x="0" y="169163"/>
                </a:moveTo>
                <a:lnTo>
                  <a:pt x="190500" y="169163"/>
                </a:lnTo>
                <a:lnTo>
                  <a:pt x="190500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410580" y="5491988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6.4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6961758" y="5520334"/>
            <a:ext cx="109855" cy="169545"/>
          </a:xfrm>
          <a:custGeom>
            <a:avLst/>
            <a:gdLst/>
            <a:ahLst/>
            <a:cxnLst/>
            <a:rect l="l" t="t" r="r" b="b"/>
            <a:pathLst>
              <a:path w="109854" h="169545">
                <a:moveTo>
                  <a:pt x="0" y="169163"/>
                </a:moveTo>
                <a:lnTo>
                  <a:pt x="109727" y="169163"/>
                </a:lnTo>
                <a:lnTo>
                  <a:pt x="109727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6950202" y="5491988"/>
            <a:ext cx="135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2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59" name="Rectangle 453"/>
          <p:cNvSpPr txBox="1">
            <a:spLocks noChangeArrowheads="1"/>
          </p:cNvSpPr>
          <p:nvPr/>
        </p:nvSpPr>
        <p:spPr bwMode="auto">
          <a:xfrm>
            <a:off x="6137488" y="1960037"/>
            <a:ext cx="2759224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Графа 3 должна быть больше суммы граф 4+5 за счет исследований, выполненных пациентам трудоспособного возраста</a:t>
            </a:r>
          </a:p>
        </p:txBody>
      </p:sp>
      <p:sp>
        <p:nvSpPr>
          <p:cNvPr id="160" name="Rectangle 453"/>
          <p:cNvSpPr txBox="1">
            <a:spLocks noChangeArrowheads="1"/>
          </p:cNvSpPr>
          <p:nvPr/>
        </p:nvSpPr>
        <p:spPr bwMode="auto">
          <a:xfrm>
            <a:off x="6156176" y="3417350"/>
            <a:ext cx="2759224" cy="1752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 строке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3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указываются сведения о цифровых </a:t>
            </a:r>
            <a:r>
              <a:rPr lang="ru-RU" altLang="ru-RU" sz="1400" b="1" dirty="0" err="1">
                <a:solidFill>
                  <a:prstClr val="black"/>
                </a:solidFill>
                <a:latin typeface="Times New Roman" pitchFamily="18" charset="0"/>
              </a:rPr>
              <a:t>флюорограммах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 и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рентгенограммах, выполненных на цифровых аппаратах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, в том числе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передвижных (стр.3.1)</a:t>
            </a:r>
            <a:endParaRPr lang="ru-RU" altLang="ru-RU" sz="1400" b="1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162" name="Rectangle 453"/>
          <p:cNvSpPr txBox="1">
            <a:spLocks noChangeArrowheads="1"/>
          </p:cNvSpPr>
          <p:nvPr/>
        </p:nvSpPr>
        <p:spPr bwMode="auto">
          <a:xfrm>
            <a:off x="6101080" y="5232132"/>
            <a:ext cx="2759224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Стр. 6 = стр. 6.1 + стр. 6.2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Стр. 6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≥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стр.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6.3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Стр. 6 ≥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стр.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6.4</a:t>
            </a:r>
            <a:endParaRPr lang="ru-RU" altLang="ru-RU" sz="1400" b="1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163" name="Rectangle 453"/>
          <p:cNvSpPr txBox="1">
            <a:spLocks noChangeArrowheads="1"/>
          </p:cNvSpPr>
          <p:nvPr/>
        </p:nvSpPr>
        <p:spPr bwMode="auto">
          <a:xfrm>
            <a:off x="200318" y="5879832"/>
            <a:ext cx="2759224" cy="656821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Стр. 1 = стр</a:t>
            </a:r>
            <a:r>
              <a:rPr lang="ru-RU" altLang="ru-RU" sz="1400" b="1" smtClean="0">
                <a:solidFill>
                  <a:prstClr val="black"/>
                </a:solidFill>
                <a:latin typeface="Times New Roman" pitchFamily="18" charset="0"/>
              </a:rPr>
              <a:t>. 2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+ 3 + 4 + 5</a:t>
            </a:r>
          </a:p>
        </p:txBody>
      </p:sp>
    </p:spTree>
    <p:extLst>
      <p:ext uri="{BB962C8B-B14F-4D97-AF65-F5344CB8AC3E}">
        <p14:creationId xmlns:p14="http://schemas.microsoft.com/office/powerpoint/2010/main" val="990465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494" y="2060848"/>
            <a:ext cx="8211009" cy="259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Кольцо 6"/>
          <p:cNvSpPr/>
          <p:nvPr/>
        </p:nvSpPr>
        <p:spPr>
          <a:xfrm>
            <a:off x="4932040" y="2996952"/>
            <a:ext cx="1584176" cy="1080120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8" name="Кольцо 7"/>
          <p:cNvSpPr/>
          <p:nvPr/>
        </p:nvSpPr>
        <p:spPr>
          <a:xfrm>
            <a:off x="6259584" y="3050958"/>
            <a:ext cx="1080120" cy="756084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9" name="Кольцо 8"/>
          <p:cNvSpPr/>
          <p:nvPr/>
        </p:nvSpPr>
        <p:spPr>
          <a:xfrm>
            <a:off x="7079967" y="2888940"/>
            <a:ext cx="1584176" cy="1080120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10" name="Кольцо 9"/>
          <p:cNvSpPr/>
          <p:nvPr/>
        </p:nvSpPr>
        <p:spPr>
          <a:xfrm>
            <a:off x="5212548" y="3807042"/>
            <a:ext cx="1080120" cy="756084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>
            <a:off x="7557831" y="3771214"/>
            <a:ext cx="1080120" cy="756084"/>
          </a:xfrm>
          <a:prstGeom prst="donut">
            <a:avLst>
              <a:gd name="adj" fmla="val 13510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13" name="Прямоугольник 12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542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560637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668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42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94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47314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69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604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756914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40617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42141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4366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518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6713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823714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69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5280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54333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55857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5738114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848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65070" y="935862"/>
            <a:ext cx="4321810" cy="269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Таблица </a:t>
            </a:r>
            <a:r>
              <a:rPr sz="1600" b="1" spc="-25" dirty="0">
                <a:solidFill>
                  <a:prstClr val="black"/>
                </a:solidFill>
                <a:latin typeface="Times New Roman"/>
                <a:cs typeface="Times New Roman"/>
              </a:rPr>
              <a:t>5115 </a:t>
            </a:r>
            <a:r>
              <a:rPr sz="1600" b="1" spc="-30" dirty="0">
                <a:solidFill>
                  <a:prstClr val="black"/>
                </a:solidFill>
                <a:latin typeface="Times New Roman"/>
                <a:cs typeface="Times New Roman"/>
              </a:rPr>
              <a:t>«Ультразвуковые</a:t>
            </a:r>
            <a:r>
              <a:rPr sz="1600" b="1" spc="30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prstClr val="black"/>
                </a:solidFill>
                <a:latin typeface="Times New Roman"/>
                <a:cs typeface="Times New Roman"/>
              </a:rPr>
              <a:t>исследования»</a:t>
            </a:r>
            <a:endParaRPr sz="16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38270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429125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180329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242939" y="1467611"/>
            <a:ext cx="0" cy="4889500"/>
          </a:xfrm>
          <a:custGeom>
            <a:avLst/>
            <a:gdLst/>
            <a:ahLst/>
            <a:cxnLst/>
            <a:rect l="l" t="t" r="r" b="b"/>
            <a:pathLst>
              <a:path h="4889500">
                <a:moveTo>
                  <a:pt x="0" y="0"/>
                </a:moveTo>
                <a:lnTo>
                  <a:pt x="0" y="4889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018273" y="1467611"/>
            <a:ext cx="0" cy="4889500"/>
          </a:xfrm>
          <a:custGeom>
            <a:avLst/>
            <a:gdLst/>
            <a:ahLst/>
            <a:cxnLst/>
            <a:rect l="l" t="t" r="r" b="b"/>
            <a:pathLst>
              <a:path h="4889500">
                <a:moveTo>
                  <a:pt x="0" y="0"/>
                </a:moveTo>
                <a:lnTo>
                  <a:pt x="0" y="48895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791450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173979" y="1473961"/>
            <a:ext cx="2623820" cy="0"/>
          </a:xfrm>
          <a:custGeom>
            <a:avLst/>
            <a:gdLst/>
            <a:ahLst/>
            <a:cxnLst/>
            <a:rect l="l" t="t" r="r" b="b"/>
            <a:pathLst>
              <a:path w="2623820">
                <a:moveTo>
                  <a:pt x="0" y="0"/>
                </a:moveTo>
                <a:lnTo>
                  <a:pt x="262382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1187" y="2540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61187" y="2693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61187" y="2845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1187" y="3150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61187" y="3302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61187" y="3455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61187" y="3607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61187" y="3759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1187" y="3912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1187" y="4369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61187" y="4521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61187" y="4674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61187" y="4826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61187" y="4979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61187" y="5131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61187" y="5588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1187" y="5741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1187" y="5893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61187" y="6045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61187" y="6198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7537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748521" y="1390650"/>
            <a:ext cx="0" cy="4966970"/>
          </a:xfrm>
          <a:custGeom>
            <a:avLst/>
            <a:gdLst/>
            <a:ahLst/>
            <a:cxnLst/>
            <a:rect l="l" t="t" r="r" b="b"/>
            <a:pathLst>
              <a:path h="4966970">
                <a:moveTo>
                  <a:pt x="0" y="0"/>
                </a:moveTo>
                <a:lnTo>
                  <a:pt x="0" y="49664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61187" y="1397000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61187" y="6350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07210" y="1901825"/>
            <a:ext cx="82931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122546" y="1825625"/>
            <a:ext cx="152400" cy="1524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999103" y="1978025"/>
            <a:ext cx="38036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стр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646929" y="1901825"/>
            <a:ext cx="31432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се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390004" y="143700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378321" y="1382013"/>
            <a:ext cx="215900" cy="1022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5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</a:t>
            </a:r>
            <a:r>
              <a:rPr sz="5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них:</a:t>
            </a:r>
            <a:endParaRPr sz="5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056244" y="1444625"/>
            <a:ext cx="459105" cy="1524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гр.</a:t>
            </a:r>
            <a:r>
              <a:rPr sz="10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6: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884032" y="1597025"/>
            <a:ext cx="81089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направленных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208644" y="1749425"/>
            <a:ext cx="155575" cy="140335"/>
          </a:xfrm>
          <a:custGeom>
            <a:avLst/>
            <a:gdLst/>
            <a:ahLst/>
            <a:cxnLst/>
            <a:rect l="l" t="t" r="r" b="b"/>
            <a:pathLst>
              <a:path w="155575" h="140335">
                <a:moveTo>
                  <a:pt x="0" y="140208"/>
                </a:moveTo>
                <a:lnTo>
                  <a:pt x="155448" y="140208"/>
                </a:lnTo>
                <a:lnTo>
                  <a:pt x="1554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197342" y="1723389"/>
            <a:ext cx="148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868793" y="1901825"/>
            <a:ext cx="841375" cy="140335"/>
          </a:xfrm>
          <a:custGeom>
            <a:avLst/>
            <a:gdLst/>
            <a:ahLst/>
            <a:cxnLst/>
            <a:rect l="l" t="t" r="r" b="b"/>
            <a:pathLst>
              <a:path w="841375" h="140335">
                <a:moveTo>
                  <a:pt x="0" y="140208"/>
                </a:moveTo>
                <a:lnTo>
                  <a:pt x="841248" y="140208"/>
                </a:lnTo>
                <a:lnTo>
                  <a:pt x="8412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857490" y="1875789"/>
            <a:ext cx="8280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ж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зне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ые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07477" y="2054225"/>
            <a:ext cx="485140" cy="140335"/>
          </a:xfrm>
          <a:custGeom>
            <a:avLst/>
            <a:gdLst/>
            <a:ahLst/>
            <a:cxnLst/>
            <a:rect l="l" t="t" r="r" b="b"/>
            <a:pathLst>
              <a:path w="485140" h="140335">
                <a:moveTo>
                  <a:pt x="0" y="140208"/>
                </a:moveTo>
                <a:lnTo>
                  <a:pt x="484631" y="140208"/>
                </a:lnTo>
                <a:lnTo>
                  <a:pt x="48463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512682" y="205422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996173" y="2028189"/>
            <a:ext cx="552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ато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854442" y="2180589"/>
            <a:ext cx="819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900796" y="2206625"/>
            <a:ext cx="81089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2222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натомические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900796" y="2359025"/>
            <a:ext cx="75057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сс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едо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81726" y="1483105"/>
            <a:ext cx="90170" cy="140335"/>
          </a:xfrm>
          <a:custGeom>
            <a:avLst/>
            <a:gdLst/>
            <a:ahLst/>
            <a:cxnLst/>
            <a:rect l="l" t="t" r="r" b="b"/>
            <a:pathLst>
              <a:path w="90170" h="140334">
                <a:moveTo>
                  <a:pt x="0" y="140208"/>
                </a:moveTo>
                <a:lnTo>
                  <a:pt x="89915" y="140208"/>
                </a:lnTo>
                <a:lnTo>
                  <a:pt x="899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70041" y="1457071"/>
            <a:ext cx="857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264150" y="1635505"/>
            <a:ext cx="931544" cy="140335"/>
          </a:xfrm>
          <a:custGeom>
            <a:avLst/>
            <a:gdLst/>
            <a:ahLst/>
            <a:cxnLst/>
            <a:rect l="l" t="t" r="r" b="b"/>
            <a:pathLst>
              <a:path w="931545" h="140335">
                <a:moveTo>
                  <a:pt x="0" y="140208"/>
                </a:moveTo>
                <a:lnTo>
                  <a:pt x="931163" y="140208"/>
                </a:lnTo>
                <a:lnTo>
                  <a:pt x="9311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252465" y="1609471"/>
            <a:ext cx="919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подразделениях,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5331205" y="1775714"/>
          <a:ext cx="785495" cy="45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030"/>
                <a:gridCol w="554990"/>
                <a:gridCol w="117475"/>
              </a:tblGrid>
              <a:tr h="152400">
                <a:tc gridSpan="3">
                  <a:txBody>
                    <a:bodyPr/>
                    <a:lstStyle/>
                    <a:p>
                      <a:pPr marL="381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оказывающих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 gridSpan="3">
                  <a:txBody>
                    <a:bodyPr/>
                    <a:lstStyle/>
                    <a:p>
                      <a:pPr marL="698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медицинскую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помощь</a:t>
                      </a:r>
                      <a:r>
                        <a:rPr sz="10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5" name="object 75"/>
          <p:cNvSpPr/>
          <p:nvPr/>
        </p:nvSpPr>
        <p:spPr>
          <a:xfrm>
            <a:off x="5320538" y="2245105"/>
            <a:ext cx="817244" cy="140335"/>
          </a:xfrm>
          <a:custGeom>
            <a:avLst/>
            <a:gdLst/>
            <a:ahLst/>
            <a:cxnLst/>
            <a:rect l="l" t="t" r="r" b="b"/>
            <a:pathLst>
              <a:path w="817245" h="140335">
                <a:moveTo>
                  <a:pt x="0" y="140208"/>
                </a:moveTo>
                <a:lnTo>
                  <a:pt x="816863" y="140208"/>
                </a:lnTo>
                <a:lnTo>
                  <a:pt x="8168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308853" y="2219070"/>
            <a:ext cx="806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б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ато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5" dirty="0">
                <a:solidFill>
                  <a:srgbClr val="FF0000"/>
                </a:solidFill>
                <a:latin typeface="Times New Roman"/>
                <a:cs typeface="Times New Roman"/>
              </a:rPr>
              <a:t>ы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465317" y="2397505"/>
            <a:ext cx="490855" cy="140335"/>
          </a:xfrm>
          <a:custGeom>
            <a:avLst/>
            <a:gdLst/>
            <a:ahLst/>
            <a:cxnLst/>
            <a:rect l="l" t="t" r="r" b="b"/>
            <a:pathLst>
              <a:path w="490854" h="140335">
                <a:moveTo>
                  <a:pt x="0" y="140208"/>
                </a:moveTo>
                <a:lnTo>
                  <a:pt x="490727" y="140208"/>
                </a:lnTo>
                <a:lnTo>
                  <a:pt x="4907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53634" y="2371724"/>
            <a:ext cx="5175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339204" y="1787905"/>
            <a:ext cx="620395" cy="140335"/>
          </a:xfrm>
          <a:custGeom>
            <a:avLst/>
            <a:gdLst/>
            <a:ahLst/>
            <a:cxnLst/>
            <a:rect l="l" t="t" r="r" b="b"/>
            <a:pathLst>
              <a:path w="620395" h="140335">
                <a:moveTo>
                  <a:pt x="0" y="140208"/>
                </a:moveTo>
                <a:lnTo>
                  <a:pt x="620268" y="140208"/>
                </a:lnTo>
                <a:lnTo>
                  <a:pt x="6202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327394" y="1761870"/>
            <a:ext cx="6089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0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383401" y="1940305"/>
            <a:ext cx="528955" cy="140335"/>
          </a:xfrm>
          <a:custGeom>
            <a:avLst/>
            <a:gdLst/>
            <a:ahLst/>
            <a:cxnLst/>
            <a:rect l="l" t="t" r="r" b="b"/>
            <a:pathLst>
              <a:path w="528954" h="140335">
                <a:moveTo>
                  <a:pt x="0" y="140208"/>
                </a:moveTo>
                <a:lnTo>
                  <a:pt x="528827" y="140208"/>
                </a:lnTo>
                <a:lnTo>
                  <a:pt x="5288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371590" y="1914270"/>
            <a:ext cx="5187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ев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325489" y="2092705"/>
            <a:ext cx="609600" cy="140335"/>
          </a:xfrm>
          <a:custGeom>
            <a:avLst/>
            <a:gdLst/>
            <a:ahLst/>
            <a:cxnLst/>
            <a:rect l="l" t="t" r="r" b="b"/>
            <a:pathLst>
              <a:path w="609600" h="140335">
                <a:moveTo>
                  <a:pt x="0" y="140208"/>
                </a:moveTo>
                <a:lnTo>
                  <a:pt x="609599" y="140208"/>
                </a:lnTo>
                <a:lnTo>
                  <a:pt x="60959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313678" y="2066670"/>
            <a:ext cx="6350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ц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107935" y="1559305"/>
            <a:ext cx="629920" cy="140335"/>
          </a:xfrm>
          <a:custGeom>
            <a:avLst/>
            <a:gdLst/>
            <a:ahLst/>
            <a:cxnLst/>
            <a:rect l="l" t="t" r="r" b="b"/>
            <a:pathLst>
              <a:path w="629920" h="140335">
                <a:moveTo>
                  <a:pt x="0" y="140208"/>
                </a:moveTo>
                <a:lnTo>
                  <a:pt x="629412" y="140208"/>
                </a:lnTo>
                <a:lnTo>
                  <a:pt x="62941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096506" y="1533271"/>
            <a:ext cx="61785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059168" y="1711705"/>
            <a:ext cx="690880" cy="140335"/>
          </a:xfrm>
          <a:custGeom>
            <a:avLst/>
            <a:gdLst/>
            <a:ahLst/>
            <a:cxnLst/>
            <a:rect l="l" t="t" r="r" b="b"/>
            <a:pathLst>
              <a:path w="690879" h="140335">
                <a:moveTo>
                  <a:pt x="0" y="140208"/>
                </a:moveTo>
                <a:lnTo>
                  <a:pt x="690372" y="140208"/>
                </a:lnTo>
                <a:lnTo>
                  <a:pt x="6903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047738" y="1685670"/>
            <a:ext cx="7162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интервецион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084314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104888" y="1864105"/>
            <a:ext cx="215265" cy="140335"/>
          </a:xfrm>
          <a:custGeom>
            <a:avLst/>
            <a:gdLst/>
            <a:ahLst/>
            <a:cxnLst/>
            <a:rect l="l" t="t" r="r" b="b"/>
            <a:pathLst>
              <a:path w="215265" h="140335">
                <a:moveTo>
                  <a:pt x="0" y="140208"/>
                </a:moveTo>
                <a:lnTo>
                  <a:pt x="214883" y="140208"/>
                </a:lnTo>
                <a:lnTo>
                  <a:pt x="21488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337297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505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354823" y="1864105"/>
            <a:ext cx="350520" cy="140335"/>
          </a:xfrm>
          <a:custGeom>
            <a:avLst/>
            <a:gdLst/>
            <a:ahLst/>
            <a:cxnLst/>
            <a:rect l="l" t="t" r="r" b="b"/>
            <a:pathLst>
              <a:path w="350520" h="140335">
                <a:moveTo>
                  <a:pt x="0" y="140208"/>
                </a:moveTo>
                <a:lnTo>
                  <a:pt x="350520" y="140208"/>
                </a:lnTo>
                <a:lnTo>
                  <a:pt x="3505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725918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052309" y="1838070"/>
            <a:ext cx="7092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-ных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вмеша-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089647" y="2016505"/>
            <a:ext cx="402590" cy="140335"/>
          </a:xfrm>
          <a:custGeom>
            <a:avLst/>
            <a:gdLst/>
            <a:ahLst/>
            <a:cxnLst/>
            <a:rect l="l" t="t" r="r" b="b"/>
            <a:pathLst>
              <a:path w="402590" h="140335">
                <a:moveTo>
                  <a:pt x="0" y="140208"/>
                </a:moveTo>
                <a:lnTo>
                  <a:pt x="402335" y="140208"/>
                </a:lnTo>
                <a:lnTo>
                  <a:pt x="40233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508747" y="20165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35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525511" y="2016505"/>
            <a:ext cx="228600" cy="140335"/>
          </a:xfrm>
          <a:custGeom>
            <a:avLst/>
            <a:gdLst/>
            <a:ahLst/>
            <a:cxnLst/>
            <a:rect l="l" t="t" r="r" b="b"/>
            <a:pathLst>
              <a:path w="228600" h="140335">
                <a:moveTo>
                  <a:pt x="0" y="140208"/>
                </a:moveTo>
                <a:lnTo>
                  <a:pt x="228600" y="140208"/>
                </a:lnTo>
                <a:lnTo>
                  <a:pt x="22860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078218" y="1990470"/>
            <a:ext cx="656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тельств</a:t>
            </a:r>
            <a:r>
              <a:rPr sz="10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17080" y="2168905"/>
            <a:ext cx="60833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контролем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281671" y="2321305"/>
            <a:ext cx="245745" cy="140335"/>
          </a:xfrm>
          <a:custGeom>
            <a:avLst/>
            <a:gdLst/>
            <a:ahLst/>
            <a:cxnLst/>
            <a:rect l="l" t="t" r="r" b="b"/>
            <a:pathLst>
              <a:path w="245745" h="140335">
                <a:moveTo>
                  <a:pt x="0" y="140208"/>
                </a:moveTo>
                <a:lnTo>
                  <a:pt x="245364" y="140208"/>
                </a:lnTo>
                <a:lnTo>
                  <a:pt x="2453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270242" y="2295220"/>
            <a:ext cx="2711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201926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157476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183507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139565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803902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4759833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710682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666994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630289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586473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405116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361681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269605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8226297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02183" y="2702305"/>
            <a:ext cx="2060575" cy="140335"/>
          </a:xfrm>
          <a:custGeom>
            <a:avLst/>
            <a:gdLst/>
            <a:ahLst/>
            <a:cxnLst/>
            <a:rect l="l" t="t" r="r" b="b"/>
            <a:pathLst>
              <a:path w="2060575" h="140335">
                <a:moveTo>
                  <a:pt x="0" y="140208"/>
                </a:moveTo>
                <a:lnTo>
                  <a:pt x="2060448" y="140208"/>
                </a:lnTo>
                <a:lnTo>
                  <a:pt x="20604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2562605" y="2702305"/>
            <a:ext cx="41275" cy="140335"/>
          </a:xfrm>
          <a:custGeom>
            <a:avLst/>
            <a:gdLst/>
            <a:ahLst/>
            <a:cxnLst/>
            <a:rect l="l" t="t" r="r" b="b"/>
            <a:pathLst>
              <a:path w="41275" h="140335">
                <a:moveTo>
                  <a:pt x="0" y="140208"/>
                </a:moveTo>
                <a:lnTo>
                  <a:pt x="41148" y="140208"/>
                </a:lnTo>
                <a:lnTo>
                  <a:pt x="411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603754" y="2702305"/>
            <a:ext cx="33655" cy="140335"/>
          </a:xfrm>
          <a:custGeom>
            <a:avLst/>
            <a:gdLst/>
            <a:ahLst/>
            <a:cxnLst/>
            <a:rect l="l" t="t" r="r" b="b"/>
            <a:pathLst>
              <a:path w="33655" h="140335">
                <a:moveTo>
                  <a:pt x="0" y="140208"/>
                </a:moveTo>
                <a:lnTo>
                  <a:pt x="33527" y="140208"/>
                </a:lnTo>
                <a:lnTo>
                  <a:pt x="335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637282" y="2702305"/>
            <a:ext cx="288290" cy="140335"/>
          </a:xfrm>
          <a:custGeom>
            <a:avLst/>
            <a:gdLst/>
            <a:ahLst/>
            <a:cxnLst/>
            <a:rect l="l" t="t" r="r" b="b"/>
            <a:pathLst>
              <a:path w="288289" h="140335">
                <a:moveTo>
                  <a:pt x="0" y="140208"/>
                </a:moveTo>
                <a:lnTo>
                  <a:pt x="288036" y="140208"/>
                </a:lnTo>
                <a:lnTo>
                  <a:pt x="28803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89610" y="2676524"/>
            <a:ext cx="24479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Ультразвуковые исследования (УЗИ) -</a:t>
            </a:r>
            <a:r>
              <a:rPr sz="1000" spc="1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4183507" y="27023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139565" y="26765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502183" y="2854705"/>
            <a:ext cx="662940" cy="140335"/>
          </a:xfrm>
          <a:custGeom>
            <a:avLst/>
            <a:gdLst/>
            <a:ahLst/>
            <a:cxnLst/>
            <a:rect l="l" t="t" r="r" b="b"/>
            <a:pathLst>
              <a:path w="662940" h="140335">
                <a:moveTo>
                  <a:pt x="0" y="140208"/>
                </a:moveTo>
                <a:lnTo>
                  <a:pt x="662940" y="140208"/>
                </a:lnTo>
                <a:lnTo>
                  <a:pt x="6629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9610" y="2828924"/>
            <a:ext cx="6883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 том</a:t>
            </a:r>
            <a:r>
              <a:rPr sz="1000" spc="-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числе: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73811" y="3007105"/>
            <a:ext cx="276225" cy="140335"/>
          </a:xfrm>
          <a:custGeom>
            <a:avLst/>
            <a:gdLst/>
            <a:ahLst/>
            <a:cxnLst/>
            <a:rect l="l" t="t" r="r" b="b"/>
            <a:pathLst>
              <a:path w="276225" h="140335">
                <a:moveTo>
                  <a:pt x="0" y="140208"/>
                </a:moveTo>
                <a:lnTo>
                  <a:pt x="275844" y="140208"/>
                </a:lnTo>
                <a:lnTo>
                  <a:pt x="27584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9655" y="3007105"/>
            <a:ext cx="492759" cy="140335"/>
          </a:xfrm>
          <a:custGeom>
            <a:avLst/>
            <a:gdLst/>
            <a:ahLst/>
            <a:cxnLst/>
            <a:rect l="l" t="t" r="r" b="b"/>
            <a:pathLst>
              <a:path w="492759" h="140335">
                <a:moveTo>
                  <a:pt x="0" y="140208"/>
                </a:moveTo>
                <a:lnTo>
                  <a:pt x="492252" y="140208"/>
                </a:lnTo>
                <a:lnTo>
                  <a:pt x="49225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362455" y="3007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383030" y="3007105"/>
            <a:ext cx="619125" cy="140335"/>
          </a:xfrm>
          <a:custGeom>
            <a:avLst/>
            <a:gdLst/>
            <a:ahLst/>
            <a:cxnLst/>
            <a:rect l="l" t="t" r="r" b="b"/>
            <a:pathLst>
              <a:path w="619125" h="140335">
                <a:moveTo>
                  <a:pt x="0" y="140208"/>
                </a:moveTo>
                <a:lnTo>
                  <a:pt x="618744" y="140208"/>
                </a:lnTo>
                <a:lnTo>
                  <a:pt x="61874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020061" y="3007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6575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2038350" y="3007105"/>
            <a:ext cx="494030" cy="140335"/>
          </a:xfrm>
          <a:custGeom>
            <a:avLst/>
            <a:gdLst/>
            <a:ahLst/>
            <a:cxnLst/>
            <a:rect l="l" t="t" r="r" b="b"/>
            <a:pathLst>
              <a:path w="494030" h="140335">
                <a:moveTo>
                  <a:pt x="0" y="140208"/>
                </a:moveTo>
                <a:lnTo>
                  <a:pt x="493775" y="140208"/>
                </a:lnTo>
                <a:lnTo>
                  <a:pt x="49377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2532126" y="3007105"/>
            <a:ext cx="64135" cy="140335"/>
          </a:xfrm>
          <a:custGeom>
            <a:avLst/>
            <a:gdLst/>
            <a:ahLst/>
            <a:cxnLst/>
            <a:rect l="l" t="t" r="r" b="b"/>
            <a:pathLst>
              <a:path w="64135" h="140335">
                <a:moveTo>
                  <a:pt x="0" y="140208"/>
                </a:moveTo>
                <a:lnTo>
                  <a:pt x="64007" y="140208"/>
                </a:lnTo>
                <a:lnTo>
                  <a:pt x="6400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596133" y="3007105"/>
            <a:ext cx="32384" cy="140335"/>
          </a:xfrm>
          <a:custGeom>
            <a:avLst/>
            <a:gdLst/>
            <a:ahLst/>
            <a:cxnLst/>
            <a:rect l="l" t="t" r="r" b="b"/>
            <a:pathLst>
              <a:path w="32385" h="140335">
                <a:moveTo>
                  <a:pt x="0" y="140208"/>
                </a:moveTo>
                <a:lnTo>
                  <a:pt x="32003" y="140208"/>
                </a:lnTo>
                <a:lnTo>
                  <a:pt x="3200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2628138" y="3007105"/>
            <a:ext cx="321945" cy="140335"/>
          </a:xfrm>
          <a:custGeom>
            <a:avLst/>
            <a:gdLst/>
            <a:ahLst/>
            <a:cxnLst/>
            <a:rect l="l" t="t" r="r" b="b"/>
            <a:pathLst>
              <a:path w="321944" h="140335">
                <a:moveTo>
                  <a:pt x="0" y="140208"/>
                </a:moveTo>
                <a:lnTo>
                  <a:pt x="321563" y="140208"/>
                </a:lnTo>
                <a:lnTo>
                  <a:pt x="3215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61238" y="2981324"/>
            <a:ext cx="23672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сердечно-сосудистой системы –</a:t>
            </a:r>
            <a:r>
              <a:rPr sz="1000" spc="11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183507" y="2930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139565" y="2905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82015" y="3159505"/>
            <a:ext cx="93345" cy="140335"/>
          </a:xfrm>
          <a:custGeom>
            <a:avLst/>
            <a:gdLst/>
            <a:ahLst/>
            <a:cxnLst/>
            <a:rect l="l" t="t" r="r" b="b"/>
            <a:pathLst>
              <a:path w="93345" h="140335">
                <a:moveTo>
                  <a:pt x="0" y="140208"/>
                </a:moveTo>
                <a:lnTo>
                  <a:pt x="92964" y="140208"/>
                </a:lnTo>
                <a:lnTo>
                  <a:pt x="929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74979" y="3159505"/>
            <a:ext cx="1651000" cy="140335"/>
          </a:xfrm>
          <a:custGeom>
            <a:avLst/>
            <a:gdLst/>
            <a:ahLst/>
            <a:cxnLst/>
            <a:rect l="l" t="t" r="r" b="b"/>
            <a:pathLst>
              <a:path w="1651000" h="140335">
                <a:moveTo>
                  <a:pt x="0" y="140208"/>
                </a:moveTo>
                <a:lnTo>
                  <a:pt x="1650492" y="140208"/>
                </a:lnTo>
                <a:lnTo>
                  <a:pt x="165049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762406" y="3133724"/>
            <a:ext cx="16751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исследование</a:t>
            </a:r>
            <a:r>
              <a:rPr sz="1000" spc="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сосудов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4102734" y="31595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090796" y="3133724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82015" y="3311905"/>
            <a:ext cx="283845" cy="140335"/>
          </a:xfrm>
          <a:custGeom>
            <a:avLst/>
            <a:gdLst/>
            <a:ahLst/>
            <a:cxnLst/>
            <a:rect l="l" t="t" r="r" b="b"/>
            <a:pathLst>
              <a:path w="283844" h="140335">
                <a:moveTo>
                  <a:pt x="0" y="140208"/>
                </a:moveTo>
                <a:lnTo>
                  <a:pt x="283463" y="140208"/>
                </a:lnTo>
                <a:lnTo>
                  <a:pt x="2834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965479" y="3311905"/>
            <a:ext cx="1417320" cy="140335"/>
          </a:xfrm>
          <a:custGeom>
            <a:avLst/>
            <a:gdLst/>
            <a:ahLst/>
            <a:cxnLst/>
            <a:rect l="l" t="t" r="r" b="b"/>
            <a:pathLst>
              <a:path w="1417320" h="140335">
                <a:moveTo>
                  <a:pt x="0" y="140208"/>
                </a:moveTo>
                <a:lnTo>
                  <a:pt x="1417320" y="140208"/>
                </a:lnTo>
                <a:lnTo>
                  <a:pt x="14173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952906" y="3286125"/>
            <a:ext cx="1441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слепым</a:t>
            </a:r>
            <a:r>
              <a:rPr sz="1000" spc="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доплером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4055490" y="3311905"/>
            <a:ext cx="256540" cy="140335"/>
          </a:xfrm>
          <a:custGeom>
            <a:avLst/>
            <a:gdLst/>
            <a:ahLst/>
            <a:cxnLst/>
            <a:rect l="l" t="t" r="r" b="b"/>
            <a:pathLst>
              <a:path w="256539" h="140335">
                <a:moveTo>
                  <a:pt x="0" y="140208"/>
                </a:moveTo>
                <a:lnTo>
                  <a:pt x="256032" y="140208"/>
                </a:lnTo>
                <a:lnTo>
                  <a:pt x="25603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043553" y="3286125"/>
            <a:ext cx="280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517423" y="34643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0479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32663" y="3464305"/>
            <a:ext cx="977265" cy="140335"/>
          </a:xfrm>
          <a:custGeom>
            <a:avLst/>
            <a:gdLst/>
            <a:ahLst/>
            <a:cxnLst/>
            <a:rect l="l" t="t" r="r" b="b"/>
            <a:pathLst>
              <a:path w="977265" h="140335">
                <a:moveTo>
                  <a:pt x="0" y="140208"/>
                </a:moveTo>
                <a:lnTo>
                  <a:pt x="976883" y="140208"/>
                </a:lnTo>
                <a:lnTo>
                  <a:pt x="97688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20090" y="3438525"/>
            <a:ext cx="10026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Эхокардиографии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183507" y="34643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139565" y="343852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359395" y="34643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7347966" y="34385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223884" y="34643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8212581" y="34385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02183" y="3616705"/>
            <a:ext cx="125095" cy="140335"/>
          </a:xfrm>
          <a:custGeom>
            <a:avLst/>
            <a:gdLst/>
            <a:ahLst/>
            <a:cxnLst/>
            <a:rect l="l" t="t" r="r" b="b"/>
            <a:pathLst>
              <a:path w="125095" h="140335">
                <a:moveTo>
                  <a:pt x="0" y="140208"/>
                </a:moveTo>
                <a:lnTo>
                  <a:pt x="124968" y="140208"/>
                </a:lnTo>
                <a:lnTo>
                  <a:pt x="1249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27151" y="3616705"/>
            <a:ext cx="2062480" cy="140335"/>
          </a:xfrm>
          <a:custGeom>
            <a:avLst/>
            <a:gdLst/>
            <a:ahLst/>
            <a:cxnLst/>
            <a:rect l="l" t="t" r="r" b="b"/>
            <a:pathLst>
              <a:path w="2062480" h="140335">
                <a:moveTo>
                  <a:pt x="0" y="140208"/>
                </a:moveTo>
                <a:lnTo>
                  <a:pt x="2061972" y="140208"/>
                </a:lnTo>
                <a:lnTo>
                  <a:pt x="20619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614578" y="3590925"/>
            <a:ext cx="1641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чрезпищеводная</a:t>
            </a:r>
            <a:r>
              <a:rPr sz="1000" spc="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ЭХО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4102734" y="36167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090796" y="359092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359395" y="3616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7347966" y="35909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223884" y="3616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212581" y="35909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133119" y="3769105"/>
            <a:ext cx="634365" cy="140335"/>
          </a:xfrm>
          <a:custGeom>
            <a:avLst/>
            <a:gdLst/>
            <a:ahLst/>
            <a:cxnLst/>
            <a:rect l="l" t="t" r="r" b="b"/>
            <a:pathLst>
              <a:path w="634364" h="140335">
                <a:moveTo>
                  <a:pt x="0" y="140208"/>
                </a:moveTo>
                <a:lnTo>
                  <a:pt x="633984" y="140208"/>
                </a:lnTo>
                <a:lnTo>
                  <a:pt x="6339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1767077" y="3769105"/>
            <a:ext cx="344805" cy="140335"/>
          </a:xfrm>
          <a:custGeom>
            <a:avLst/>
            <a:gdLst/>
            <a:ahLst/>
            <a:cxnLst/>
            <a:rect l="l" t="t" r="r" b="b"/>
            <a:pathLst>
              <a:path w="344805" h="140335">
                <a:moveTo>
                  <a:pt x="0" y="140208"/>
                </a:moveTo>
                <a:lnTo>
                  <a:pt x="344424" y="140208"/>
                </a:lnTo>
                <a:lnTo>
                  <a:pt x="34442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132076" y="3769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152650" y="3769105"/>
            <a:ext cx="951230" cy="140335"/>
          </a:xfrm>
          <a:custGeom>
            <a:avLst/>
            <a:gdLst/>
            <a:ahLst/>
            <a:cxnLst/>
            <a:rect l="l" t="t" r="r" b="b"/>
            <a:pathLst>
              <a:path w="951230" h="140335">
                <a:moveTo>
                  <a:pt x="0" y="140208"/>
                </a:moveTo>
                <a:lnTo>
                  <a:pt x="950976" y="140208"/>
                </a:lnTo>
                <a:lnTo>
                  <a:pt x="95097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754885" y="3743401"/>
            <a:ext cx="13620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стресс-эхокардиографии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4102734" y="37691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4090796" y="3743401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359395" y="37691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7347966" y="3743401"/>
            <a:ext cx="117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223884" y="37691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8212581" y="3743401"/>
            <a:ext cx="1174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573811" y="3921505"/>
            <a:ext cx="3284220" cy="140335"/>
          </a:xfrm>
          <a:custGeom>
            <a:avLst/>
            <a:gdLst/>
            <a:ahLst/>
            <a:cxnLst/>
            <a:rect l="l" t="t" r="r" b="b"/>
            <a:pathLst>
              <a:path w="3284220" h="140335">
                <a:moveTo>
                  <a:pt x="0" y="140208"/>
                </a:moveTo>
                <a:lnTo>
                  <a:pt x="3284220" y="140208"/>
                </a:lnTo>
                <a:lnTo>
                  <a:pt x="32842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61238" y="3896105"/>
            <a:ext cx="32696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органов брюшной полости,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включая</a:t>
            </a:r>
            <a:r>
              <a:rPr sz="1000" spc="1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гепатобилиарную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573811" y="4073905"/>
            <a:ext cx="464820" cy="140335"/>
          </a:xfrm>
          <a:custGeom>
            <a:avLst/>
            <a:gdLst/>
            <a:ahLst/>
            <a:cxnLst/>
            <a:rect l="l" t="t" r="r" b="b"/>
            <a:pathLst>
              <a:path w="464819" h="140335">
                <a:moveTo>
                  <a:pt x="0" y="140208"/>
                </a:moveTo>
                <a:lnTo>
                  <a:pt x="464820" y="140208"/>
                </a:lnTo>
                <a:lnTo>
                  <a:pt x="4648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61238" y="4048505"/>
            <a:ext cx="490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сте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573811" y="4226305"/>
            <a:ext cx="253365" cy="140335"/>
          </a:xfrm>
          <a:custGeom>
            <a:avLst/>
            <a:gdLst/>
            <a:ahLst/>
            <a:cxnLst/>
            <a:rect l="l" t="t" r="r" b="b"/>
            <a:pathLst>
              <a:path w="253365" h="140335">
                <a:moveTo>
                  <a:pt x="0" y="140208"/>
                </a:moveTo>
                <a:lnTo>
                  <a:pt x="252984" y="140208"/>
                </a:lnTo>
                <a:lnTo>
                  <a:pt x="2529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26795" y="4226305"/>
            <a:ext cx="2194560" cy="140335"/>
          </a:xfrm>
          <a:custGeom>
            <a:avLst/>
            <a:gdLst/>
            <a:ahLst/>
            <a:cxnLst/>
            <a:rect l="l" t="t" r="r" b="b"/>
            <a:pathLst>
              <a:path w="2194560" h="140335">
                <a:moveTo>
                  <a:pt x="0" y="140208"/>
                </a:moveTo>
                <a:lnTo>
                  <a:pt x="2194560" y="140208"/>
                </a:lnTo>
                <a:lnTo>
                  <a:pt x="219456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814222" y="4200905"/>
            <a:ext cx="22186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селезенку, мезентериальные</a:t>
            </a:r>
            <a:r>
              <a:rPr sz="1000" spc="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лимфоузлы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4183507" y="4073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4139565" y="40485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502183" y="4378705"/>
            <a:ext cx="315595" cy="140335"/>
          </a:xfrm>
          <a:custGeom>
            <a:avLst/>
            <a:gdLst/>
            <a:ahLst/>
            <a:cxnLst/>
            <a:rect l="l" t="t" r="r" b="b"/>
            <a:pathLst>
              <a:path w="315594" h="140335">
                <a:moveTo>
                  <a:pt x="0" y="140208"/>
                </a:moveTo>
                <a:lnTo>
                  <a:pt x="315468" y="140208"/>
                </a:lnTo>
                <a:lnTo>
                  <a:pt x="3154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17651" y="4378705"/>
            <a:ext cx="2181225" cy="140335"/>
          </a:xfrm>
          <a:custGeom>
            <a:avLst/>
            <a:gdLst/>
            <a:ahLst/>
            <a:cxnLst/>
            <a:rect l="l" t="t" r="r" b="b"/>
            <a:pathLst>
              <a:path w="2181225" h="140335">
                <a:moveTo>
                  <a:pt x="0" y="140208"/>
                </a:moveTo>
                <a:lnTo>
                  <a:pt x="2180844" y="140208"/>
                </a:lnTo>
                <a:lnTo>
                  <a:pt x="218084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805078" y="4353305"/>
            <a:ext cx="22066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на наличие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свободной</a:t>
            </a:r>
            <a:r>
              <a:rPr sz="1000" spc="1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жидкости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4102734" y="43787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4090796" y="43533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502183" y="4531105"/>
            <a:ext cx="707390" cy="140335"/>
          </a:xfrm>
          <a:custGeom>
            <a:avLst/>
            <a:gdLst/>
            <a:ahLst/>
            <a:cxnLst/>
            <a:rect l="l" t="t" r="r" b="b"/>
            <a:pathLst>
              <a:path w="707390" h="140335">
                <a:moveTo>
                  <a:pt x="0" y="140208"/>
                </a:moveTo>
                <a:lnTo>
                  <a:pt x="707136" y="140208"/>
                </a:lnTo>
                <a:lnTo>
                  <a:pt x="70713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1209319" y="4531105"/>
            <a:ext cx="802005" cy="140335"/>
          </a:xfrm>
          <a:custGeom>
            <a:avLst/>
            <a:gdLst/>
            <a:ahLst/>
            <a:cxnLst/>
            <a:rect l="l" t="t" r="r" b="b"/>
            <a:pathLst>
              <a:path w="802005" h="140335">
                <a:moveTo>
                  <a:pt x="0" y="140208"/>
                </a:moveTo>
                <a:lnTo>
                  <a:pt x="801623" y="140208"/>
                </a:lnTo>
                <a:lnTo>
                  <a:pt x="80162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196746" y="4505705"/>
            <a:ext cx="82676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полых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4102734" y="45311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4090796" y="45057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73811" y="4683505"/>
            <a:ext cx="2051685" cy="140335"/>
          </a:xfrm>
          <a:custGeom>
            <a:avLst/>
            <a:gdLst/>
            <a:ahLst/>
            <a:cxnLst/>
            <a:rect l="l" t="t" r="r" b="b"/>
            <a:pathLst>
              <a:path w="2051685" h="140335">
                <a:moveTo>
                  <a:pt x="0" y="140208"/>
                </a:moveTo>
                <a:lnTo>
                  <a:pt x="2051303" y="140208"/>
                </a:lnTo>
                <a:lnTo>
                  <a:pt x="205130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561238" y="4658105"/>
            <a:ext cx="20751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женских половых органов,</a:t>
            </a:r>
            <a:r>
              <a:rPr sz="1000" spc="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4183507" y="46835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139565" y="4658105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682015" y="4835905"/>
            <a:ext cx="93345" cy="140335"/>
          </a:xfrm>
          <a:custGeom>
            <a:avLst/>
            <a:gdLst/>
            <a:ahLst/>
            <a:cxnLst/>
            <a:rect l="l" t="t" r="r" b="b"/>
            <a:pathLst>
              <a:path w="93345" h="140335">
                <a:moveTo>
                  <a:pt x="0" y="140208"/>
                </a:moveTo>
                <a:lnTo>
                  <a:pt x="92964" y="140208"/>
                </a:lnTo>
                <a:lnTo>
                  <a:pt x="929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774979" y="4835905"/>
            <a:ext cx="2234565" cy="140335"/>
          </a:xfrm>
          <a:custGeom>
            <a:avLst/>
            <a:gdLst/>
            <a:ahLst/>
            <a:cxnLst/>
            <a:rect l="l" t="t" r="r" b="b"/>
            <a:pathLst>
              <a:path w="2234565" h="140335">
                <a:moveTo>
                  <a:pt x="0" y="140208"/>
                </a:moveTo>
                <a:lnTo>
                  <a:pt x="2234184" y="140208"/>
                </a:lnTo>
                <a:lnTo>
                  <a:pt x="22341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762406" y="4810505"/>
            <a:ext cx="22574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трансвагинально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не</a:t>
            </a:r>
            <a:r>
              <a:rPr sz="1000" spc="1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беременным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4102734" y="48359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4090796" y="48105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1133119" y="4988305"/>
            <a:ext cx="125095" cy="140335"/>
          </a:xfrm>
          <a:custGeom>
            <a:avLst/>
            <a:gdLst/>
            <a:ahLst/>
            <a:cxnLst/>
            <a:rect l="l" t="t" r="r" b="b"/>
            <a:pathLst>
              <a:path w="125094" h="140335">
                <a:moveTo>
                  <a:pt x="0" y="140208"/>
                </a:moveTo>
                <a:lnTo>
                  <a:pt x="124968" y="140208"/>
                </a:lnTo>
                <a:lnTo>
                  <a:pt x="1249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1258087" y="4988305"/>
            <a:ext cx="1842770" cy="140335"/>
          </a:xfrm>
          <a:custGeom>
            <a:avLst/>
            <a:gdLst/>
            <a:ahLst/>
            <a:cxnLst/>
            <a:rect l="l" t="t" r="r" b="b"/>
            <a:pathLst>
              <a:path w="1842770" h="140335">
                <a:moveTo>
                  <a:pt x="0" y="140208"/>
                </a:moveTo>
                <a:lnTo>
                  <a:pt x="1842515" y="140208"/>
                </a:lnTo>
                <a:lnTo>
                  <a:pt x="18425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245514" y="4962905"/>
            <a:ext cx="18656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во время беременности (из стр.</a:t>
            </a:r>
            <a:r>
              <a:rPr sz="1000" spc="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5)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4102734" y="49883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090796" y="4962905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223884" y="49883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212581" y="49629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573811" y="5140705"/>
            <a:ext cx="3251200" cy="140335"/>
          </a:xfrm>
          <a:custGeom>
            <a:avLst/>
            <a:gdLst/>
            <a:ahLst/>
            <a:cxnLst/>
            <a:rect l="l" t="t" r="r" b="b"/>
            <a:pathLst>
              <a:path w="3251200" h="140335">
                <a:moveTo>
                  <a:pt x="0" y="140208"/>
                </a:moveTo>
                <a:lnTo>
                  <a:pt x="3250691" y="140208"/>
                </a:lnTo>
                <a:lnTo>
                  <a:pt x="325069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561238" y="5115305"/>
            <a:ext cx="32429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почек, надпочечников, забрюшинного пространства</a:t>
            </a:r>
            <a:r>
              <a:rPr sz="1000" spc="1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573811" y="5293105"/>
            <a:ext cx="504825" cy="140335"/>
          </a:xfrm>
          <a:custGeom>
            <a:avLst/>
            <a:gdLst/>
            <a:ahLst/>
            <a:cxnLst/>
            <a:rect l="l" t="t" r="r" b="b"/>
            <a:pathLst>
              <a:path w="504825" h="140335">
                <a:moveTo>
                  <a:pt x="0" y="140208"/>
                </a:moveTo>
                <a:lnTo>
                  <a:pt x="504444" y="140208"/>
                </a:lnTo>
                <a:lnTo>
                  <a:pt x="50444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561238" y="5267959"/>
            <a:ext cx="52895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мочевого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573811" y="5445505"/>
            <a:ext cx="283845" cy="140335"/>
          </a:xfrm>
          <a:custGeom>
            <a:avLst/>
            <a:gdLst/>
            <a:ahLst/>
            <a:cxnLst/>
            <a:rect l="l" t="t" r="r" b="b"/>
            <a:pathLst>
              <a:path w="283844" h="140335">
                <a:moveTo>
                  <a:pt x="0" y="140208"/>
                </a:moveTo>
                <a:lnTo>
                  <a:pt x="283464" y="140208"/>
                </a:lnTo>
                <a:lnTo>
                  <a:pt x="2834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57275" y="5445505"/>
            <a:ext cx="386080" cy="140335"/>
          </a:xfrm>
          <a:custGeom>
            <a:avLst/>
            <a:gdLst/>
            <a:ahLst/>
            <a:cxnLst/>
            <a:rect l="l" t="t" r="r" b="b"/>
            <a:pathLst>
              <a:path w="386080" h="140335">
                <a:moveTo>
                  <a:pt x="0" y="140208"/>
                </a:moveTo>
                <a:lnTo>
                  <a:pt x="385572" y="140208"/>
                </a:lnTo>
                <a:lnTo>
                  <a:pt x="3855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844702" y="5420359"/>
            <a:ext cx="411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зы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4183507" y="5293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4139565" y="5267959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573811" y="5597905"/>
            <a:ext cx="1918970" cy="140335"/>
          </a:xfrm>
          <a:custGeom>
            <a:avLst/>
            <a:gdLst/>
            <a:ahLst/>
            <a:cxnLst/>
            <a:rect l="l" t="t" r="r" b="b"/>
            <a:pathLst>
              <a:path w="1918970" h="140335">
                <a:moveTo>
                  <a:pt x="0" y="140208"/>
                </a:moveTo>
                <a:lnTo>
                  <a:pt x="1918715" y="140208"/>
                </a:lnTo>
                <a:lnTo>
                  <a:pt x="19187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561238" y="5572759"/>
            <a:ext cx="194246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предстательной железы,</a:t>
            </a:r>
            <a:r>
              <a:rPr sz="1000" spc="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всего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183507" y="5597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4139565" y="5572759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682015" y="5750305"/>
            <a:ext cx="93345" cy="140335"/>
          </a:xfrm>
          <a:custGeom>
            <a:avLst/>
            <a:gdLst/>
            <a:ahLst/>
            <a:cxnLst/>
            <a:rect l="l" t="t" r="r" b="b"/>
            <a:pathLst>
              <a:path w="93345" h="140335">
                <a:moveTo>
                  <a:pt x="0" y="140208"/>
                </a:moveTo>
                <a:lnTo>
                  <a:pt x="92964" y="140208"/>
                </a:lnTo>
                <a:lnTo>
                  <a:pt x="929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774979" y="5750305"/>
            <a:ext cx="1262380" cy="140335"/>
          </a:xfrm>
          <a:custGeom>
            <a:avLst/>
            <a:gdLst/>
            <a:ahLst/>
            <a:cxnLst/>
            <a:rect l="l" t="t" r="r" b="b"/>
            <a:pathLst>
              <a:path w="1262380" h="140335">
                <a:moveTo>
                  <a:pt x="0" y="140208"/>
                </a:moveTo>
                <a:lnTo>
                  <a:pt x="1261872" y="140208"/>
                </a:lnTo>
                <a:lnTo>
                  <a:pt x="12618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762406" y="5725159"/>
            <a:ext cx="12865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 трансректально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102734" y="5750305"/>
            <a:ext cx="160020" cy="140335"/>
          </a:xfrm>
          <a:custGeom>
            <a:avLst/>
            <a:gdLst/>
            <a:ahLst/>
            <a:cxnLst/>
            <a:rect l="l" t="t" r="r" b="b"/>
            <a:pathLst>
              <a:path w="160020" h="140335">
                <a:moveTo>
                  <a:pt x="0" y="140208"/>
                </a:moveTo>
                <a:lnTo>
                  <a:pt x="160020" y="140208"/>
                </a:lnTo>
                <a:lnTo>
                  <a:pt x="1600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4090796" y="5725159"/>
            <a:ext cx="1847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573811" y="5902705"/>
            <a:ext cx="1240790" cy="140335"/>
          </a:xfrm>
          <a:custGeom>
            <a:avLst/>
            <a:gdLst/>
            <a:ahLst/>
            <a:cxnLst/>
            <a:rect l="l" t="t" r="r" b="b"/>
            <a:pathLst>
              <a:path w="1240789" h="140335">
                <a:moveTo>
                  <a:pt x="0" y="140208"/>
                </a:moveTo>
                <a:lnTo>
                  <a:pt x="1240536" y="140208"/>
                </a:lnTo>
                <a:lnTo>
                  <a:pt x="124053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561238" y="5877559"/>
            <a:ext cx="12649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молочной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железы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4183507" y="59027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4139565" y="5877559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573811" y="6055105"/>
            <a:ext cx="2357755" cy="140335"/>
          </a:xfrm>
          <a:custGeom>
            <a:avLst/>
            <a:gdLst/>
            <a:ahLst/>
            <a:cxnLst/>
            <a:rect l="l" t="t" r="r" b="b"/>
            <a:pathLst>
              <a:path w="2357755" h="140335">
                <a:moveTo>
                  <a:pt x="0" y="140208"/>
                </a:moveTo>
                <a:lnTo>
                  <a:pt x="2357628" y="140208"/>
                </a:lnTo>
                <a:lnTo>
                  <a:pt x="235762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561238" y="6029959"/>
            <a:ext cx="23812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щитовидной и паращитовидной</a:t>
            </a:r>
            <a:r>
              <a:rPr sz="1000" spc="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желез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4183507" y="6055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4139565" y="6029959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573811" y="6207505"/>
            <a:ext cx="643255" cy="140335"/>
          </a:xfrm>
          <a:custGeom>
            <a:avLst/>
            <a:gdLst/>
            <a:ahLst/>
            <a:cxnLst/>
            <a:rect l="l" t="t" r="r" b="b"/>
            <a:pathLst>
              <a:path w="643255" h="140335">
                <a:moveTo>
                  <a:pt x="0" y="140208"/>
                </a:moveTo>
                <a:lnTo>
                  <a:pt x="643128" y="140208"/>
                </a:lnTo>
                <a:lnTo>
                  <a:pt x="64312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1237513" y="62075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1258087" y="6207505"/>
            <a:ext cx="1079500" cy="140335"/>
          </a:xfrm>
          <a:custGeom>
            <a:avLst/>
            <a:gdLst/>
            <a:ahLst/>
            <a:cxnLst/>
            <a:rect l="l" t="t" r="r" b="b"/>
            <a:pathLst>
              <a:path w="1079500" h="140335">
                <a:moveTo>
                  <a:pt x="0" y="140208"/>
                </a:moveTo>
                <a:lnTo>
                  <a:pt x="1078992" y="140208"/>
                </a:lnTo>
                <a:lnTo>
                  <a:pt x="107899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61238" y="6182359"/>
            <a:ext cx="17881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костно-мышечной</a:t>
            </a:r>
            <a:r>
              <a:rPr sz="10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системы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4119498" y="62075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107560" y="6182359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10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4" name="AutoShape 1"/>
          <p:cNvSpPr>
            <a:spLocks noChangeArrowheads="1"/>
          </p:cNvSpPr>
          <p:nvPr/>
        </p:nvSpPr>
        <p:spPr bwMode="auto">
          <a:xfrm>
            <a:off x="4572000" y="2438400"/>
            <a:ext cx="4343400" cy="1143000"/>
          </a:xfrm>
          <a:prstGeom prst="wedgeRoundRectCallout">
            <a:avLst>
              <a:gd name="adj1" fmla="val -30454"/>
              <a:gd name="adj2" fmla="val 51250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число УЗИ брюшной полости (строка </a:t>
            </a:r>
            <a:r>
              <a:rPr lang="ru-RU" altLang="ru-RU" sz="13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04) </a:t>
            </a: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входят: исследования </a:t>
            </a:r>
            <a:r>
              <a:rPr lang="ru-RU" altLang="ru-RU" sz="13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гепатобилиарной</a:t>
            </a: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системы (печени, желчного пузыря, поджелудочной железы),  селезенки, полых органов (пищевода, желудка, кишечника)</a:t>
            </a:r>
          </a:p>
        </p:txBody>
      </p:sp>
      <p:sp>
        <p:nvSpPr>
          <p:cNvPr id="246" name="AutoShape 2"/>
          <p:cNvSpPr>
            <a:spLocks noChangeArrowheads="1"/>
          </p:cNvSpPr>
          <p:nvPr/>
        </p:nvSpPr>
        <p:spPr bwMode="auto">
          <a:xfrm>
            <a:off x="4569206" y="4059428"/>
            <a:ext cx="4343400" cy="533400"/>
          </a:xfrm>
          <a:prstGeom prst="wedgeRoundRectCallout">
            <a:avLst>
              <a:gd name="adj1" fmla="val -38014"/>
              <a:gd name="adj2" fmla="val 4245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Все исследования сосудов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следует показывать в строке </a:t>
            </a:r>
            <a:r>
              <a:rPr lang="ru-RU" altLang="ru-RU" sz="13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2.1</a:t>
            </a:r>
            <a:endParaRPr lang="ru-RU" altLang="ru-RU" sz="13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AutoShape 3"/>
          <p:cNvSpPr>
            <a:spLocks noChangeArrowheads="1"/>
          </p:cNvSpPr>
          <p:nvPr/>
        </p:nvSpPr>
        <p:spPr bwMode="auto">
          <a:xfrm>
            <a:off x="4572000" y="5486400"/>
            <a:ext cx="4343400" cy="762000"/>
          </a:xfrm>
          <a:prstGeom prst="wedgeRoundRectCallout">
            <a:avLst>
              <a:gd name="adj1" fmla="val -28125"/>
              <a:gd name="adj2" fmla="val 35417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 </a:t>
            </a:r>
            <a:r>
              <a:rPr lang="ru-RU" altLang="ru-RU" sz="13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прочие УЗ-исследования </a:t>
            </a:r>
            <a:r>
              <a:rPr lang="ru-RU" altLang="ru-RU" sz="13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(строка </a:t>
            </a:r>
            <a:r>
              <a:rPr lang="ru-RU" altLang="ru-RU" sz="13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19)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РАСШИФРОВАТЬ</a:t>
            </a:r>
            <a:endParaRPr lang="ru-RU" altLang="ru-RU" sz="13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8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098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5006" y="2560637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668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5006" y="2842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5006" y="2994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5006" y="31473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5006" y="32997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006" y="34521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5006" y="3604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006" y="3756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85006" y="39093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5006" y="40617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006" y="42141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5006" y="43665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5006" y="4518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5006" y="46713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5006" y="48237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5006" y="4976114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5006" y="528091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85006" y="5433314"/>
            <a:ext cx="0" cy="363220"/>
          </a:xfrm>
          <a:custGeom>
            <a:avLst/>
            <a:gdLst/>
            <a:ahLst/>
            <a:cxnLst/>
            <a:rect l="l" t="t" r="r" b="b"/>
            <a:pathLst>
              <a:path h="363220">
                <a:moveTo>
                  <a:pt x="0" y="0"/>
                </a:moveTo>
                <a:lnTo>
                  <a:pt x="0" y="362648"/>
                </a:lnTo>
              </a:path>
            </a:pathLst>
          </a:custGeom>
          <a:ln w="111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1846579" y="179273"/>
            <a:ext cx="547306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400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tabLst>
                <a:tab pos="2216785" algn="l"/>
              </a:tabLst>
            </a:pPr>
            <a:r>
              <a:rPr sz="1400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400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400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400" spc="6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44867" y="935862"/>
            <a:ext cx="1224915" cy="269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продолжение</a:t>
            </a:r>
            <a:endParaRPr sz="16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938270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29125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180329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42939" y="1467611"/>
            <a:ext cx="0" cy="3975100"/>
          </a:xfrm>
          <a:custGeom>
            <a:avLst/>
            <a:gdLst/>
            <a:ahLst/>
            <a:cxnLst/>
            <a:rect l="l" t="t" r="r" b="b"/>
            <a:pathLst>
              <a:path h="3975100">
                <a:moveTo>
                  <a:pt x="0" y="0"/>
                </a:moveTo>
                <a:lnTo>
                  <a:pt x="0" y="39751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18273" y="1467611"/>
            <a:ext cx="0" cy="3975100"/>
          </a:xfrm>
          <a:custGeom>
            <a:avLst/>
            <a:gdLst/>
            <a:ahLst/>
            <a:cxnLst/>
            <a:rect l="l" t="t" r="r" b="b"/>
            <a:pathLst>
              <a:path h="3975100">
                <a:moveTo>
                  <a:pt x="0" y="0"/>
                </a:moveTo>
                <a:lnTo>
                  <a:pt x="0" y="397510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791450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73979" y="1473961"/>
            <a:ext cx="2623820" cy="0"/>
          </a:xfrm>
          <a:custGeom>
            <a:avLst/>
            <a:gdLst/>
            <a:ahLst/>
            <a:cxnLst/>
            <a:rect l="l" t="t" r="r" b="b"/>
            <a:pathLst>
              <a:path w="2623820">
                <a:moveTo>
                  <a:pt x="0" y="0"/>
                </a:moveTo>
                <a:lnTo>
                  <a:pt x="262382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61187" y="2540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1187" y="2693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61187" y="2845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61187" y="2997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61187" y="3150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61187" y="3302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1187" y="3455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1187" y="3607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61187" y="4064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61187" y="42171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61187" y="4369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61187" y="4521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61187" y="4674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61187" y="48267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1187" y="51315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1187" y="52839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67537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748521" y="1390650"/>
            <a:ext cx="0" cy="4052570"/>
          </a:xfrm>
          <a:custGeom>
            <a:avLst/>
            <a:gdLst/>
            <a:ahLst/>
            <a:cxnLst/>
            <a:rect l="l" t="t" r="r" b="b"/>
            <a:pathLst>
              <a:path h="4052570">
                <a:moveTo>
                  <a:pt x="0" y="0"/>
                </a:moveTo>
                <a:lnTo>
                  <a:pt x="0" y="405206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1187" y="1397000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61187" y="5436361"/>
            <a:ext cx="8293734" cy="0"/>
          </a:xfrm>
          <a:custGeom>
            <a:avLst/>
            <a:gdLst/>
            <a:ahLst/>
            <a:cxnLst/>
            <a:rect l="l" t="t" r="r" b="b"/>
            <a:pathLst>
              <a:path w="8293734">
                <a:moveTo>
                  <a:pt x="0" y="0"/>
                </a:moveTo>
                <a:lnTo>
                  <a:pt x="829368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807210" y="1901825"/>
            <a:ext cx="82931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Наименование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122546" y="1825625"/>
            <a:ext cx="152400" cy="1524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№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999103" y="1978025"/>
            <a:ext cx="38036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стр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к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46929" y="1901825"/>
            <a:ext cx="31432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635">
              <a:lnSpc>
                <a:spcPts val="1090"/>
              </a:lnSpc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се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390004" y="143700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70103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378321" y="1382013"/>
            <a:ext cx="215900" cy="1022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5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</a:t>
            </a:r>
            <a:r>
              <a:rPr sz="5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FF0000"/>
                </a:solidFill>
                <a:latin typeface="Times New Roman"/>
                <a:cs typeface="Times New Roman"/>
              </a:rPr>
              <a:t>них:</a:t>
            </a:r>
            <a:endParaRPr sz="5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8056244" y="1444625"/>
            <a:ext cx="459105" cy="1524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гр.</a:t>
            </a:r>
            <a:r>
              <a:rPr sz="10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6: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884032" y="1597025"/>
            <a:ext cx="810895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направленных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208644" y="1749425"/>
            <a:ext cx="155575" cy="140335"/>
          </a:xfrm>
          <a:custGeom>
            <a:avLst/>
            <a:gdLst/>
            <a:ahLst/>
            <a:cxnLst/>
            <a:rect l="l" t="t" r="r" b="b"/>
            <a:pathLst>
              <a:path w="155575" h="140335">
                <a:moveTo>
                  <a:pt x="0" y="140208"/>
                </a:moveTo>
                <a:lnTo>
                  <a:pt x="155448" y="140208"/>
                </a:lnTo>
                <a:lnTo>
                  <a:pt x="1554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197342" y="1723389"/>
            <a:ext cx="148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868793" y="1901825"/>
            <a:ext cx="841375" cy="140335"/>
          </a:xfrm>
          <a:custGeom>
            <a:avLst/>
            <a:gdLst/>
            <a:ahLst/>
            <a:cxnLst/>
            <a:rect l="l" t="t" r="r" b="b"/>
            <a:pathLst>
              <a:path w="841375" h="140335">
                <a:moveTo>
                  <a:pt x="0" y="140208"/>
                </a:moveTo>
                <a:lnTo>
                  <a:pt x="841248" y="140208"/>
                </a:lnTo>
                <a:lnTo>
                  <a:pt x="8412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857490" y="1875789"/>
            <a:ext cx="8280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ж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зне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ые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007477" y="2054225"/>
            <a:ext cx="485140" cy="140335"/>
          </a:xfrm>
          <a:custGeom>
            <a:avLst/>
            <a:gdLst/>
            <a:ahLst/>
            <a:cxnLst/>
            <a:rect l="l" t="t" r="r" b="b"/>
            <a:pathLst>
              <a:path w="485140" h="140335">
                <a:moveTo>
                  <a:pt x="0" y="140208"/>
                </a:moveTo>
                <a:lnTo>
                  <a:pt x="484631" y="140208"/>
                </a:lnTo>
                <a:lnTo>
                  <a:pt x="48463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512682" y="205422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996173" y="2028189"/>
            <a:ext cx="552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п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ато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854442" y="2180589"/>
            <a:ext cx="819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900796" y="2206625"/>
            <a:ext cx="810895" cy="1524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22225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натомические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900796" y="2359025"/>
            <a:ext cx="75057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сс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едо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ни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681726" y="1483105"/>
            <a:ext cx="90170" cy="140335"/>
          </a:xfrm>
          <a:custGeom>
            <a:avLst/>
            <a:gdLst/>
            <a:ahLst/>
            <a:cxnLst/>
            <a:rect l="l" t="t" r="r" b="b"/>
            <a:pathLst>
              <a:path w="90170" h="140334">
                <a:moveTo>
                  <a:pt x="0" y="140208"/>
                </a:moveTo>
                <a:lnTo>
                  <a:pt x="89915" y="140208"/>
                </a:lnTo>
                <a:lnTo>
                  <a:pt x="899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670041" y="1457071"/>
            <a:ext cx="857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264150" y="1635505"/>
            <a:ext cx="931544" cy="140335"/>
          </a:xfrm>
          <a:custGeom>
            <a:avLst/>
            <a:gdLst/>
            <a:ahLst/>
            <a:cxnLst/>
            <a:rect l="l" t="t" r="r" b="b"/>
            <a:pathLst>
              <a:path w="931545" h="140335">
                <a:moveTo>
                  <a:pt x="0" y="140208"/>
                </a:moveTo>
                <a:lnTo>
                  <a:pt x="931163" y="140208"/>
                </a:lnTo>
                <a:lnTo>
                  <a:pt x="9311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252465" y="1609471"/>
            <a:ext cx="919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подразделениях,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5331205" y="1775714"/>
          <a:ext cx="785495" cy="45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030"/>
                <a:gridCol w="554990"/>
                <a:gridCol w="117475"/>
              </a:tblGrid>
              <a:tr h="152400">
                <a:tc gridSpan="3">
                  <a:txBody>
                    <a:bodyPr/>
                    <a:lstStyle/>
                    <a:p>
                      <a:pPr marL="381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оказывающих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 gridSpan="3">
                  <a:txBody>
                    <a:bodyPr/>
                    <a:lstStyle/>
                    <a:p>
                      <a:pPr marL="698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медицинскую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помощь</a:t>
                      </a:r>
                      <a:r>
                        <a:rPr sz="1000" spc="-5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в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3" name="object 73"/>
          <p:cNvSpPr/>
          <p:nvPr/>
        </p:nvSpPr>
        <p:spPr>
          <a:xfrm>
            <a:off x="5320538" y="2245105"/>
            <a:ext cx="817244" cy="140335"/>
          </a:xfrm>
          <a:custGeom>
            <a:avLst/>
            <a:gdLst/>
            <a:ahLst/>
            <a:cxnLst/>
            <a:rect l="l" t="t" r="r" b="b"/>
            <a:pathLst>
              <a:path w="817245" h="140335">
                <a:moveTo>
                  <a:pt x="0" y="140208"/>
                </a:moveTo>
                <a:lnTo>
                  <a:pt x="816863" y="140208"/>
                </a:lnTo>
                <a:lnTo>
                  <a:pt x="81686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308853" y="2219070"/>
            <a:ext cx="8064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б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ато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5" dirty="0">
                <a:solidFill>
                  <a:srgbClr val="FF0000"/>
                </a:solidFill>
                <a:latin typeface="Times New Roman"/>
                <a:cs typeface="Times New Roman"/>
              </a:rPr>
              <a:t>ы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465317" y="2397505"/>
            <a:ext cx="490855" cy="140335"/>
          </a:xfrm>
          <a:custGeom>
            <a:avLst/>
            <a:gdLst/>
            <a:ahLst/>
            <a:cxnLst/>
            <a:rect l="l" t="t" r="r" b="b"/>
            <a:pathLst>
              <a:path w="490854" h="140335">
                <a:moveTo>
                  <a:pt x="0" y="140208"/>
                </a:moveTo>
                <a:lnTo>
                  <a:pt x="490727" y="140208"/>
                </a:lnTo>
                <a:lnTo>
                  <a:pt x="4907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453634" y="2371724"/>
            <a:ext cx="5175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339204" y="1787905"/>
            <a:ext cx="620395" cy="140335"/>
          </a:xfrm>
          <a:custGeom>
            <a:avLst/>
            <a:gdLst/>
            <a:ahLst/>
            <a:cxnLst/>
            <a:rect l="l" t="t" r="r" b="b"/>
            <a:pathLst>
              <a:path w="620395" h="140335">
                <a:moveTo>
                  <a:pt x="0" y="140208"/>
                </a:moveTo>
                <a:lnTo>
                  <a:pt x="620268" y="140208"/>
                </a:lnTo>
                <a:lnTo>
                  <a:pt x="62026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327394" y="1761870"/>
            <a:ext cx="6089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</a:t>
            </a:r>
            <a:r>
              <a:rPr sz="10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условиях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383401" y="1940305"/>
            <a:ext cx="528955" cy="140335"/>
          </a:xfrm>
          <a:custGeom>
            <a:avLst/>
            <a:gdLst/>
            <a:ahLst/>
            <a:cxnLst/>
            <a:rect l="l" t="t" r="r" b="b"/>
            <a:pathLst>
              <a:path w="528954" h="140335">
                <a:moveTo>
                  <a:pt x="0" y="140208"/>
                </a:moveTo>
                <a:lnTo>
                  <a:pt x="528827" y="140208"/>
                </a:lnTo>
                <a:lnTo>
                  <a:pt x="5288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371590" y="1914270"/>
            <a:ext cx="5187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ев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325489" y="2092705"/>
            <a:ext cx="609600" cy="140335"/>
          </a:xfrm>
          <a:custGeom>
            <a:avLst/>
            <a:gdLst/>
            <a:ahLst/>
            <a:cxnLst/>
            <a:rect l="l" t="t" r="r" b="b"/>
            <a:pathLst>
              <a:path w="609600" h="140335">
                <a:moveTo>
                  <a:pt x="0" y="140208"/>
                </a:moveTo>
                <a:lnTo>
                  <a:pt x="609599" y="140208"/>
                </a:lnTo>
                <a:lnTo>
                  <a:pt x="60959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313678" y="2066670"/>
            <a:ext cx="6350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ста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ц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н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р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107935" y="1559305"/>
            <a:ext cx="629920" cy="140335"/>
          </a:xfrm>
          <a:custGeom>
            <a:avLst/>
            <a:gdLst/>
            <a:ahLst/>
            <a:cxnLst/>
            <a:rect l="l" t="t" r="r" b="b"/>
            <a:pathLst>
              <a:path w="629920" h="140335">
                <a:moveTo>
                  <a:pt x="0" y="140208"/>
                </a:moveTo>
                <a:lnTo>
                  <a:pt x="629412" y="140208"/>
                </a:lnTo>
                <a:lnTo>
                  <a:pt x="62941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096506" y="1533271"/>
            <a:ext cx="61785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059168" y="1711705"/>
            <a:ext cx="690880" cy="140335"/>
          </a:xfrm>
          <a:custGeom>
            <a:avLst/>
            <a:gdLst/>
            <a:ahLst/>
            <a:cxnLst/>
            <a:rect l="l" t="t" r="r" b="b"/>
            <a:pathLst>
              <a:path w="690879" h="140335">
                <a:moveTo>
                  <a:pt x="0" y="140208"/>
                </a:moveTo>
                <a:lnTo>
                  <a:pt x="690372" y="140208"/>
                </a:lnTo>
                <a:lnTo>
                  <a:pt x="6903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047738" y="1685670"/>
            <a:ext cx="7162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интервецион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084314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104888" y="1864105"/>
            <a:ext cx="215265" cy="140335"/>
          </a:xfrm>
          <a:custGeom>
            <a:avLst/>
            <a:gdLst/>
            <a:ahLst/>
            <a:cxnLst/>
            <a:rect l="l" t="t" r="r" b="b"/>
            <a:pathLst>
              <a:path w="215265" h="140335">
                <a:moveTo>
                  <a:pt x="0" y="140208"/>
                </a:moveTo>
                <a:lnTo>
                  <a:pt x="214883" y="140208"/>
                </a:lnTo>
                <a:lnTo>
                  <a:pt x="214883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337297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5051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354823" y="1864105"/>
            <a:ext cx="350520" cy="140335"/>
          </a:xfrm>
          <a:custGeom>
            <a:avLst/>
            <a:gdLst/>
            <a:ahLst/>
            <a:cxnLst/>
            <a:rect l="l" t="t" r="r" b="b"/>
            <a:pathLst>
              <a:path w="350520" h="140335">
                <a:moveTo>
                  <a:pt x="0" y="140208"/>
                </a:moveTo>
                <a:lnTo>
                  <a:pt x="350520" y="140208"/>
                </a:lnTo>
                <a:lnTo>
                  <a:pt x="35052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725918" y="18641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4114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052309" y="1838070"/>
            <a:ext cx="7092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-ных</a:t>
            </a:r>
            <a:r>
              <a:rPr sz="1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вмеша-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089647" y="2016505"/>
            <a:ext cx="402590" cy="140335"/>
          </a:xfrm>
          <a:custGeom>
            <a:avLst/>
            <a:gdLst/>
            <a:ahLst/>
            <a:cxnLst/>
            <a:rect l="l" t="t" r="r" b="b"/>
            <a:pathLst>
              <a:path w="402590" h="140335">
                <a:moveTo>
                  <a:pt x="0" y="140208"/>
                </a:moveTo>
                <a:lnTo>
                  <a:pt x="402335" y="140208"/>
                </a:lnTo>
                <a:lnTo>
                  <a:pt x="40233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508747" y="20165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352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525511" y="2016505"/>
            <a:ext cx="228600" cy="140335"/>
          </a:xfrm>
          <a:custGeom>
            <a:avLst/>
            <a:gdLst/>
            <a:ahLst/>
            <a:cxnLst/>
            <a:rect l="l" t="t" r="r" b="b"/>
            <a:pathLst>
              <a:path w="228600" h="140335">
                <a:moveTo>
                  <a:pt x="0" y="140208"/>
                </a:moveTo>
                <a:lnTo>
                  <a:pt x="228600" y="140208"/>
                </a:lnTo>
                <a:lnTo>
                  <a:pt x="22860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078218" y="1990470"/>
            <a:ext cx="656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тельств</a:t>
            </a:r>
            <a:r>
              <a:rPr sz="10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под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117080" y="2168905"/>
            <a:ext cx="608330" cy="140335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 marL="1270">
              <a:lnSpc>
                <a:spcPts val="1090"/>
              </a:lnSpc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контролем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81671" y="2321305"/>
            <a:ext cx="245745" cy="140335"/>
          </a:xfrm>
          <a:custGeom>
            <a:avLst/>
            <a:gdLst/>
            <a:ahLst/>
            <a:cxnLst/>
            <a:rect l="l" t="t" r="r" b="b"/>
            <a:pathLst>
              <a:path w="245745" h="140335">
                <a:moveTo>
                  <a:pt x="0" y="140208"/>
                </a:moveTo>
                <a:lnTo>
                  <a:pt x="245364" y="140208"/>
                </a:lnTo>
                <a:lnTo>
                  <a:pt x="24536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270242" y="2295220"/>
            <a:ext cx="2711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2201926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157476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183507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139565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803902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759833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710682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8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666994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630289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586473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405116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361681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269605" y="2549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4007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8226297" y="252412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73811" y="2702305"/>
            <a:ext cx="1056640" cy="140335"/>
          </a:xfrm>
          <a:custGeom>
            <a:avLst/>
            <a:gdLst/>
            <a:ahLst/>
            <a:cxnLst/>
            <a:rect l="l" t="t" r="r" b="b"/>
            <a:pathLst>
              <a:path w="1056639" h="140335">
                <a:moveTo>
                  <a:pt x="0" y="140208"/>
                </a:moveTo>
                <a:lnTo>
                  <a:pt x="1056131" y="140208"/>
                </a:lnTo>
                <a:lnTo>
                  <a:pt x="105613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61238" y="2676524"/>
            <a:ext cx="10820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мягких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тканей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4119498" y="27023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107560" y="2676524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73811" y="2854705"/>
            <a:ext cx="189230" cy="140335"/>
          </a:xfrm>
          <a:custGeom>
            <a:avLst/>
            <a:gdLst/>
            <a:ahLst/>
            <a:cxnLst/>
            <a:rect l="l" t="t" r="r" b="b"/>
            <a:pathLst>
              <a:path w="189229" h="140335">
                <a:moveTo>
                  <a:pt x="0" y="140208"/>
                </a:moveTo>
                <a:lnTo>
                  <a:pt x="188976" y="140208"/>
                </a:lnTo>
                <a:lnTo>
                  <a:pt x="18897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62787" y="2854705"/>
            <a:ext cx="1287780" cy="140335"/>
          </a:xfrm>
          <a:custGeom>
            <a:avLst/>
            <a:gdLst/>
            <a:ahLst/>
            <a:cxnLst/>
            <a:rect l="l" t="t" r="r" b="b"/>
            <a:pathLst>
              <a:path w="1287780" h="140335">
                <a:moveTo>
                  <a:pt x="0" y="140208"/>
                </a:moveTo>
                <a:lnTo>
                  <a:pt x="1287780" y="140208"/>
                </a:lnTo>
                <a:lnTo>
                  <a:pt x="128778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050542" y="2854705"/>
            <a:ext cx="654050" cy="140335"/>
          </a:xfrm>
          <a:custGeom>
            <a:avLst/>
            <a:gdLst/>
            <a:ahLst/>
            <a:cxnLst/>
            <a:rect l="l" t="t" r="r" b="b"/>
            <a:pathLst>
              <a:path w="654050" h="140335">
                <a:moveTo>
                  <a:pt x="0" y="140208"/>
                </a:moveTo>
                <a:lnTo>
                  <a:pt x="653795" y="140208"/>
                </a:lnTo>
                <a:lnTo>
                  <a:pt x="65379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750214" y="2828924"/>
            <a:ext cx="196786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поверхностных</a:t>
            </a:r>
            <a:r>
              <a:rPr sz="1000" spc="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лимфоузлов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070730" y="2854705"/>
            <a:ext cx="224154" cy="140335"/>
          </a:xfrm>
          <a:custGeom>
            <a:avLst/>
            <a:gdLst/>
            <a:ahLst/>
            <a:cxnLst/>
            <a:rect l="l" t="t" r="r" b="b"/>
            <a:pathLst>
              <a:path w="224154" h="140335">
                <a:moveTo>
                  <a:pt x="0" y="140208"/>
                </a:moveTo>
                <a:lnTo>
                  <a:pt x="224027" y="140208"/>
                </a:lnTo>
                <a:lnTo>
                  <a:pt x="2240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058792" y="2828924"/>
            <a:ext cx="2482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73811" y="3007105"/>
            <a:ext cx="1163320" cy="140335"/>
          </a:xfrm>
          <a:custGeom>
            <a:avLst/>
            <a:gdLst/>
            <a:ahLst/>
            <a:cxnLst/>
            <a:rect l="l" t="t" r="r" b="b"/>
            <a:pathLst>
              <a:path w="1163320" h="140335">
                <a:moveTo>
                  <a:pt x="0" y="140208"/>
                </a:moveTo>
                <a:lnTo>
                  <a:pt x="1162812" y="140208"/>
                </a:lnTo>
                <a:lnTo>
                  <a:pt x="116281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61238" y="2981324"/>
            <a:ext cx="11868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головного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мозга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119498" y="30071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4107560" y="2981324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359395" y="30071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7347966" y="2981324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223884" y="30071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8212581" y="2981324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573811" y="3159505"/>
            <a:ext cx="157480" cy="140335"/>
          </a:xfrm>
          <a:custGeom>
            <a:avLst/>
            <a:gdLst/>
            <a:ahLst/>
            <a:cxnLst/>
            <a:rect l="l" t="t" r="r" b="b"/>
            <a:pathLst>
              <a:path w="157479" h="140335">
                <a:moveTo>
                  <a:pt x="0" y="140208"/>
                </a:moveTo>
                <a:lnTo>
                  <a:pt x="156972" y="140208"/>
                </a:lnTo>
                <a:lnTo>
                  <a:pt x="15697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30783" y="3159505"/>
            <a:ext cx="417830" cy="140335"/>
          </a:xfrm>
          <a:custGeom>
            <a:avLst/>
            <a:gdLst/>
            <a:ahLst/>
            <a:cxnLst/>
            <a:rect l="l" t="t" r="r" b="b"/>
            <a:pathLst>
              <a:path w="417830" h="140335">
                <a:moveTo>
                  <a:pt x="0" y="140208"/>
                </a:moveTo>
                <a:lnTo>
                  <a:pt x="417575" y="140208"/>
                </a:lnTo>
                <a:lnTo>
                  <a:pt x="41757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1148359" y="3159505"/>
            <a:ext cx="1071880" cy="140335"/>
          </a:xfrm>
          <a:custGeom>
            <a:avLst/>
            <a:gdLst/>
            <a:ahLst/>
            <a:cxnLst/>
            <a:rect l="l" t="t" r="r" b="b"/>
            <a:pathLst>
              <a:path w="1071880" h="140335">
                <a:moveTo>
                  <a:pt x="0" y="140208"/>
                </a:moveTo>
                <a:lnTo>
                  <a:pt x="1071371" y="140208"/>
                </a:lnTo>
                <a:lnTo>
                  <a:pt x="107137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718210" y="3133724"/>
            <a:ext cx="15138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из них: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эхоэнцефалография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4070730" y="3159505"/>
            <a:ext cx="224154" cy="140335"/>
          </a:xfrm>
          <a:custGeom>
            <a:avLst/>
            <a:gdLst/>
            <a:ahLst/>
            <a:cxnLst/>
            <a:rect l="l" t="t" r="r" b="b"/>
            <a:pathLst>
              <a:path w="224154" h="140335">
                <a:moveTo>
                  <a:pt x="0" y="140208"/>
                </a:moveTo>
                <a:lnTo>
                  <a:pt x="224027" y="140208"/>
                </a:lnTo>
                <a:lnTo>
                  <a:pt x="2240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4058792" y="3133724"/>
            <a:ext cx="2482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359395" y="31595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7347966" y="3133724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23884" y="31595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8212581" y="3133724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73811" y="3311905"/>
            <a:ext cx="570230" cy="140335"/>
          </a:xfrm>
          <a:custGeom>
            <a:avLst/>
            <a:gdLst/>
            <a:ahLst/>
            <a:cxnLst/>
            <a:rect l="l" t="t" r="r" b="b"/>
            <a:pathLst>
              <a:path w="570230" h="140335">
                <a:moveTo>
                  <a:pt x="0" y="140208"/>
                </a:moveTo>
                <a:lnTo>
                  <a:pt x="569976" y="140208"/>
                </a:lnTo>
                <a:lnTo>
                  <a:pt x="56997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143787" y="3311905"/>
            <a:ext cx="949960" cy="140335"/>
          </a:xfrm>
          <a:custGeom>
            <a:avLst/>
            <a:gdLst/>
            <a:ahLst/>
            <a:cxnLst/>
            <a:rect l="l" t="t" r="r" b="b"/>
            <a:pathLst>
              <a:path w="949960" h="140335">
                <a:moveTo>
                  <a:pt x="0" y="140208"/>
                </a:moveTo>
                <a:lnTo>
                  <a:pt x="949452" y="140208"/>
                </a:lnTo>
                <a:lnTo>
                  <a:pt x="94945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112264" y="3311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131314" y="3311905"/>
            <a:ext cx="841375" cy="140335"/>
          </a:xfrm>
          <a:custGeom>
            <a:avLst/>
            <a:gdLst/>
            <a:ahLst/>
            <a:cxnLst/>
            <a:rect l="l" t="t" r="r" b="b"/>
            <a:pathLst>
              <a:path w="841375" h="140335">
                <a:moveTo>
                  <a:pt x="0" y="140208"/>
                </a:moveTo>
                <a:lnTo>
                  <a:pt x="841248" y="140208"/>
                </a:lnTo>
                <a:lnTo>
                  <a:pt x="84124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131214" y="3286125"/>
            <a:ext cx="18542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нейросонография детям до 1</a:t>
            </a:r>
            <a:r>
              <a:rPr sz="1000" spc="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года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4070730" y="3311905"/>
            <a:ext cx="224154" cy="140335"/>
          </a:xfrm>
          <a:custGeom>
            <a:avLst/>
            <a:gdLst/>
            <a:ahLst/>
            <a:cxnLst/>
            <a:rect l="l" t="t" r="r" b="b"/>
            <a:pathLst>
              <a:path w="224154" h="140335">
                <a:moveTo>
                  <a:pt x="0" y="140208"/>
                </a:moveTo>
                <a:lnTo>
                  <a:pt x="224027" y="140208"/>
                </a:lnTo>
                <a:lnTo>
                  <a:pt x="224027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058792" y="3286125"/>
            <a:ext cx="2482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12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.2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359395" y="33119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7347966" y="32861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223884" y="33119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8212581" y="32861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73811" y="3464305"/>
            <a:ext cx="553720" cy="140335"/>
          </a:xfrm>
          <a:custGeom>
            <a:avLst/>
            <a:gdLst/>
            <a:ahLst/>
            <a:cxnLst/>
            <a:rect l="l" t="t" r="r" b="b"/>
            <a:pathLst>
              <a:path w="553719" h="140335">
                <a:moveTo>
                  <a:pt x="0" y="140208"/>
                </a:moveTo>
                <a:lnTo>
                  <a:pt x="553212" y="140208"/>
                </a:lnTo>
                <a:lnTo>
                  <a:pt x="553212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61238" y="3438525"/>
            <a:ext cx="5784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</a:t>
            </a:r>
            <a:r>
              <a:rPr sz="1000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глаза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4119498" y="34643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107560" y="343852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13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359395" y="34643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7347966" y="34385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223884" y="34643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8212581" y="343852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73811" y="3616705"/>
            <a:ext cx="3176270" cy="140335"/>
          </a:xfrm>
          <a:custGeom>
            <a:avLst/>
            <a:gdLst/>
            <a:ahLst/>
            <a:cxnLst/>
            <a:rect l="l" t="t" r="r" b="b"/>
            <a:pathLst>
              <a:path w="3176270" h="140335">
                <a:moveTo>
                  <a:pt x="0" y="140208"/>
                </a:moveTo>
                <a:lnTo>
                  <a:pt x="3176016" y="140208"/>
                </a:lnTo>
                <a:lnTo>
                  <a:pt x="31760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61238" y="3590925"/>
            <a:ext cx="31629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органов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грудной клетки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(кроме сердца):</a:t>
            </a:r>
            <a:r>
              <a:rPr sz="1000" spc="1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вилочковая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573811" y="3769105"/>
            <a:ext cx="2924810" cy="140335"/>
          </a:xfrm>
          <a:custGeom>
            <a:avLst/>
            <a:gdLst/>
            <a:ahLst/>
            <a:cxnLst/>
            <a:rect l="l" t="t" r="r" b="b"/>
            <a:pathLst>
              <a:path w="2924810" h="140335">
                <a:moveTo>
                  <a:pt x="0" y="140208"/>
                </a:moveTo>
                <a:lnTo>
                  <a:pt x="2924555" y="140208"/>
                </a:lnTo>
                <a:lnTo>
                  <a:pt x="292455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561238" y="3743401"/>
            <a:ext cx="29108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железа, легкие, плевральная полость,</a:t>
            </a:r>
            <a:r>
              <a:rPr sz="1000" spc="7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внутригрудные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573811" y="3921505"/>
            <a:ext cx="615950" cy="140335"/>
          </a:xfrm>
          <a:custGeom>
            <a:avLst/>
            <a:gdLst/>
            <a:ahLst/>
            <a:cxnLst/>
            <a:rect l="l" t="t" r="r" b="b"/>
            <a:pathLst>
              <a:path w="615950" h="140335">
                <a:moveTo>
                  <a:pt x="0" y="140208"/>
                </a:moveTo>
                <a:lnTo>
                  <a:pt x="615696" y="140208"/>
                </a:lnTo>
                <a:lnTo>
                  <a:pt x="61569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61238" y="3896105"/>
            <a:ext cx="6413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л</a:t>
            </a:r>
            <a:r>
              <a:rPr sz="1000" spc="-15" dirty="0">
                <a:solidFill>
                  <a:srgbClr val="FF0000"/>
                </a:solidFill>
                <a:latin typeface="Times New Roman"/>
                <a:cs typeface="Times New Roman"/>
              </a:rPr>
              <a:t>и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м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ф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о</a:t>
            </a:r>
            <a:r>
              <a:rPr sz="1000" spc="-25" dirty="0">
                <a:solidFill>
                  <a:srgbClr val="FF0000"/>
                </a:solidFill>
                <a:latin typeface="Times New Roman"/>
                <a:cs typeface="Times New Roman"/>
              </a:rPr>
              <a:t>у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злы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4119498" y="37691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107560" y="3743401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14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73811" y="4073905"/>
            <a:ext cx="1792605" cy="140335"/>
          </a:xfrm>
          <a:custGeom>
            <a:avLst/>
            <a:gdLst/>
            <a:ahLst/>
            <a:cxnLst/>
            <a:rect l="l" t="t" r="r" b="b"/>
            <a:pathLst>
              <a:path w="1792605" h="140335">
                <a:moveTo>
                  <a:pt x="0" y="140208"/>
                </a:moveTo>
                <a:lnTo>
                  <a:pt x="1792224" y="140208"/>
                </a:lnTo>
                <a:lnTo>
                  <a:pt x="179222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61238" y="4048505"/>
            <a:ext cx="1816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</a:t>
            </a:r>
            <a:r>
              <a:rPr sz="1000" spc="-10" dirty="0">
                <a:solidFill>
                  <a:srgbClr val="FF0000"/>
                </a:solidFill>
                <a:latin typeface="Times New Roman"/>
                <a:cs typeface="Times New Roman"/>
              </a:rPr>
              <a:t>наружных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половых</a:t>
            </a:r>
            <a:r>
              <a:rPr sz="1000" spc="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органов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4119498" y="40739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4107560" y="40485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15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73811" y="4226305"/>
            <a:ext cx="1214755" cy="140335"/>
          </a:xfrm>
          <a:custGeom>
            <a:avLst/>
            <a:gdLst/>
            <a:ahLst/>
            <a:cxnLst/>
            <a:rect l="l" t="t" r="r" b="b"/>
            <a:pathLst>
              <a:path w="1214755" h="140335">
                <a:moveTo>
                  <a:pt x="0" y="140208"/>
                </a:moveTo>
                <a:lnTo>
                  <a:pt x="1214628" y="140208"/>
                </a:lnTo>
                <a:lnTo>
                  <a:pt x="121462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1807464" y="42263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1826514" y="4226305"/>
            <a:ext cx="737870" cy="140335"/>
          </a:xfrm>
          <a:custGeom>
            <a:avLst/>
            <a:gdLst/>
            <a:ahLst/>
            <a:cxnLst/>
            <a:rect l="l" t="t" r="r" b="b"/>
            <a:pathLst>
              <a:path w="737869" h="140335">
                <a:moveTo>
                  <a:pt x="0" y="140208"/>
                </a:moveTo>
                <a:lnTo>
                  <a:pt x="737615" y="140208"/>
                </a:lnTo>
                <a:lnTo>
                  <a:pt x="7376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61238" y="4200905"/>
            <a:ext cx="201612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Эндосонографические</a:t>
            </a:r>
            <a:r>
              <a:rPr sz="1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4119498" y="42263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4107560" y="42009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16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573811" y="4378705"/>
            <a:ext cx="1706880" cy="140335"/>
          </a:xfrm>
          <a:custGeom>
            <a:avLst/>
            <a:gdLst/>
            <a:ahLst/>
            <a:cxnLst/>
            <a:rect l="l" t="t" r="r" b="b"/>
            <a:pathLst>
              <a:path w="1706880" h="140335">
                <a:moveTo>
                  <a:pt x="0" y="140208"/>
                </a:moveTo>
                <a:lnTo>
                  <a:pt x="1706879" y="140208"/>
                </a:lnTo>
                <a:lnTo>
                  <a:pt x="170687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61238" y="4353305"/>
            <a:ext cx="17316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Ультразвуковая</a:t>
            </a:r>
            <a:r>
              <a:rPr sz="1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денситометрия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4119498" y="43787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4107560" y="43533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17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359395" y="4378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347966" y="4353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223884" y="4378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8212581" y="4353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573811" y="4531105"/>
            <a:ext cx="1894839" cy="140335"/>
          </a:xfrm>
          <a:custGeom>
            <a:avLst/>
            <a:gdLst/>
            <a:ahLst/>
            <a:cxnLst/>
            <a:rect l="l" t="t" r="r" b="b"/>
            <a:pathLst>
              <a:path w="1894839" h="140335">
                <a:moveTo>
                  <a:pt x="0" y="140208"/>
                </a:moveTo>
                <a:lnTo>
                  <a:pt x="1894331" y="140208"/>
                </a:lnTo>
                <a:lnTo>
                  <a:pt x="1894331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561238" y="4505705"/>
            <a:ext cx="19189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Интраоперационные</a:t>
            </a:r>
            <a:r>
              <a:rPr sz="10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4119498" y="45311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107560" y="45057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18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573811" y="4683505"/>
            <a:ext cx="1176655" cy="140335"/>
          </a:xfrm>
          <a:custGeom>
            <a:avLst/>
            <a:gdLst/>
            <a:ahLst/>
            <a:cxnLst/>
            <a:rect l="l" t="t" r="r" b="b"/>
            <a:pathLst>
              <a:path w="1176655" h="140335">
                <a:moveTo>
                  <a:pt x="0" y="140208"/>
                </a:moveTo>
                <a:lnTo>
                  <a:pt x="1176528" y="140208"/>
                </a:lnTo>
                <a:lnTo>
                  <a:pt x="1176528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561238" y="4658105"/>
            <a:ext cx="12014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Прочие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исследования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4119498" y="46835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4107560" y="46581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19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33425" y="4835905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2484">
            <a:solidFill>
              <a:srgbClr val="FFFF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564667" y="4835905"/>
            <a:ext cx="2819400" cy="140335"/>
          </a:xfrm>
          <a:custGeom>
            <a:avLst/>
            <a:gdLst/>
            <a:ahLst/>
            <a:cxnLst/>
            <a:rect l="l" t="t" r="r" b="b"/>
            <a:pathLst>
              <a:path w="2819400" h="140335">
                <a:moveTo>
                  <a:pt x="0" y="140208"/>
                </a:moveTo>
                <a:lnTo>
                  <a:pt x="2819400" y="140208"/>
                </a:lnTo>
                <a:lnTo>
                  <a:pt x="281940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552094" y="4810505"/>
            <a:ext cx="28047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Из общего числа исследований (стр. </a:t>
            </a: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1)</a:t>
            </a:r>
            <a:r>
              <a:rPr sz="1000" spc="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выполнено: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753643" y="4988305"/>
            <a:ext cx="1804670" cy="140335"/>
          </a:xfrm>
          <a:custGeom>
            <a:avLst/>
            <a:gdLst/>
            <a:ahLst/>
            <a:cxnLst/>
            <a:rect l="l" t="t" r="r" b="b"/>
            <a:pathLst>
              <a:path w="1804670" h="140335">
                <a:moveTo>
                  <a:pt x="0" y="140208"/>
                </a:moveTo>
                <a:lnTo>
                  <a:pt x="1804416" y="140208"/>
                </a:lnTo>
                <a:lnTo>
                  <a:pt x="18044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741070" y="4962905"/>
            <a:ext cx="18288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новорожденным и детям до 2</a:t>
            </a:r>
            <a:r>
              <a:rPr sz="1000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лет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4119498" y="49121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4107560" y="48867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20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502183" y="5140705"/>
            <a:ext cx="253365" cy="140335"/>
          </a:xfrm>
          <a:custGeom>
            <a:avLst/>
            <a:gdLst/>
            <a:ahLst/>
            <a:cxnLst/>
            <a:rect l="l" t="t" r="r" b="b"/>
            <a:pathLst>
              <a:path w="253365" h="140335">
                <a:moveTo>
                  <a:pt x="0" y="140208"/>
                </a:moveTo>
                <a:lnTo>
                  <a:pt x="252984" y="140208"/>
                </a:lnTo>
                <a:lnTo>
                  <a:pt x="2529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755167" y="5140705"/>
            <a:ext cx="2261870" cy="140335"/>
          </a:xfrm>
          <a:custGeom>
            <a:avLst/>
            <a:gdLst/>
            <a:ahLst/>
            <a:cxnLst/>
            <a:rect l="l" t="t" r="r" b="b"/>
            <a:pathLst>
              <a:path w="2261870" h="140335">
                <a:moveTo>
                  <a:pt x="0" y="140208"/>
                </a:moveTo>
                <a:lnTo>
                  <a:pt x="2261616" y="140208"/>
                </a:lnTo>
                <a:lnTo>
                  <a:pt x="2261616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742594" y="5115305"/>
            <a:ext cx="2284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с внутривенным</a:t>
            </a:r>
            <a:r>
              <a:rPr sz="1000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контрастированием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4119498" y="51407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4107560" y="5115305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21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7359395" y="5140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7347966" y="5115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223884" y="5140705"/>
            <a:ext cx="91440" cy="140335"/>
          </a:xfrm>
          <a:custGeom>
            <a:avLst/>
            <a:gdLst/>
            <a:ahLst/>
            <a:cxnLst/>
            <a:rect l="l" t="t" r="r" b="b"/>
            <a:pathLst>
              <a:path w="91440" h="140335">
                <a:moveTo>
                  <a:pt x="0" y="140208"/>
                </a:moveTo>
                <a:lnTo>
                  <a:pt x="91440" y="140208"/>
                </a:lnTo>
                <a:lnTo>
                  <a:pt x="91440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212581" y="5115305"/>
            <a:ext cx="11683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b="1" spc="-5" dirty="0">
                <a:solidFill>
                  <a:srgbClr val="FF0000"/>
                </a:solidFill>
                <a:latin typeface="Times New Roman"/>
                <a:cs typeface="Times New Roman"/>
              </a:rPr>
              <a:t>Х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502183" y="5293105"/>
            <a:ext cx="253365" cy="140335"/>
          </a:xfrm>
          <a:custGeom>
            <a:avLst/>
            <a:gdLst/>
            <a:ahLst/>
            <a:cxnLst/>
            <a:rect l="l" t="t" r="r" b="b"/>
            <a:pathLst>
              <a:path w="253365" h="140335">
                <a:moveTo>
                  <a:pt x="0" y="140208"/>
                </a:moveTo>
                <a:lnTo>
                  <a:pt x="252984" y="140208"/>
                </a:lnTo>
                <a:lnTo>
                  <a:pt x="25298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55167" y="5293105"/>
            <a:ext cx="365760" cy="140335"/>
          </a:xfrm>
          <a:custGeom>
            <a:avLst/>
            <a:gdLst/>
            <a:ahLst/>
            <a:cxnLst/>
            <a:rect l="l" t="t" r="r" b="b"/>
            <a:pathLst>
              <a:path w="365759" h="140335">
                <a:moveTo>
                  <a:pt x="0" y="140208"/>
                </a:moveTo>
                <a:lnTo>
                  <a:pt x="365759" y="140208"/>
                </a:lnTo>
                <a:lnTo>
                  <a:pt x="365759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1120927" y="5293105"/>
            <a:ext cx="794385" cy="140335"/>
          </a:xfrm>
          <a:custGeom>
            <a:avLst/>
            <a:gdLst/>
            <a:ahLst/>
            <a:cxnLst/>
            <a:rect l="l" t="t" r="r" b="b"/>
            <a:pathLst>
              <a:path w="794385" h="140335">
                <a:moveTo>
                  <a:pt x="0" y="140208"/>
                </a:moveTo>
                <a:lnTo>
                  <a:pt x="794004" y="140208"/>
                </a:lnTo>
                <a:lnTo>
                  <a:pt x="794004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742594" y="5267959"/>
            <a:ext cx="11855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УЗИ с</a:t>
            </a:r>
            <a:r>
              <a:rPr sz="1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FF0000"/>
                </a:solidFill>
                <a:latin typeface="Times New Roman"/>
                <a:cs typeface="Times New Roman"/>
              </a:rPr>
              <a:t>эластографией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4119498" y="5293105"/>
            <a:ext cx="128270" cy="140335"/>
          </a:xfrm>
          <a:custGeom>
            <a:avLst/>
            <a:gdLst/>
            <a:ahLst/>
            <a:cxnLst/>
            <a:rect l="l" t="t" r="r" b="b"/>
            <a:pathLst>
              <a:path w="128270" h="140335">
                <a:moveTo>
                  <a:pt x="0" y="140208"/>
                </a:moveTo>
                <a:lnTo>
                  <a:pt x="128015" y="140208"/>
                </a:lnTo>
                <a:lnTo>
                  <a:pt x="128015" y="0"/>
                </a:lnTo>
                <a:lnTo>
                  <a:pt x="0" y="0"/>
                </a:lnTo>
                <a:lnTo>
                  <a:pt x="0" y="1402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4107560" y="5267959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000" dirty="0">
                <a:solidFill>
                  <a:srgbClr val="FF0000"/>
                </a:solidFill>
                <a:latin typeface="Times New Roman"/>
                <a:cs typeface="Times New Roman"/>
              </a:rPr>
              <a:t>22</a:t>
            </a:r>
            <a:endParaRPr sz="10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18" name="Скругленный прямоугольник 12"/>
          <p:cNvSpPr>
            <a:spLocks noChangeArrowheads="1"/>
          </p:cNvSpPr>
          <p:nvPr/>
        </p:nvSpPr>
        <p:spPr bwMode="auto">
          <a:xfrm>
            <a:off x="1240843" y="5614924"/>
            <a:ext cx="5334000" cy="381000"/>
          </a:xfrm>
          <a:prstGeom prst="roundRect">
            <a:avLst>
              <a:gd name="adj" fmla="val 16667"/>
            </a:avLst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Графа 7 должна быть меньше или равна графе 6</a:t>
            </a:r>
          </a:p>
        </p:txBody>
      </p:sp>
      <p:sp>
        <p:nvSpPr>
          <p:cNvPr id="219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769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395287" y="115887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05078" y="179273"/>
            <a:ext cx="7642859" cy="10278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79375"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81280"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7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45"/>
              </a:spcBef>
            </a:pPr>
            <a:endParaRPr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algn="ctr"/>
            <a:r>
              <a:rPr sz="1600" b="1" spc="-15" dirty="0" err="1">
                <a:solidFill>
                  <a:prstClr val="black"/>
                </a:solidFill>
                <a:latin typeface="Times New Roman"/>
                <a:cs typeface="Times New Roman"/>
              </a:rPr>
              <a:t>Таблица</a:t>
            </a:r>
            <a:r>
              <a:rPr sz="1600" b="1" spc="-15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511</a:t>
            </a:r>
            <a:r>
              <a:rPr lang="ru-RU"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9</a:t>
            </a:r>
            <a:r>
              <a:rPr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 smtClean="0">
                <a:solidFill>
                  <a:prstClr val="black"/>
                </a:solidFill>
                <a:latin typeface="Times New Roman"/>
                <a:cs typeface="Times New Roman"/>
              </a:rPr>
              <a:t>«</a:t>
            </a:r>
            <a:r>
              <a:rPr 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Магнитно-резонансные томографии</a:t>
            </a:r>
            <a:r>
              <a:rPr sz="1600" b="1" spc="-10" dirty="0" smtClean="0">
                <a:solidFill>
                  <a:prstClr val="black"/>
                </a:solidFill>
                <a:latin typeface="Times New Roman"/>
                <a:cs typeface="Times New Roman"/>
              </a:rPr>
              <a:t>»</a:t>
            </a:r>
            <a:endParaRPr sz="1600" dirty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7899388"/>
              </p:ext>
            </p:extLst>
          </p:nvPr>
        </p:nvGraphicFramePr>
        <p:xfrm>
          <a:off x="609600" y="1219200"/>
          <a:ext cx="8153401" cy="4983480"/>
        </p:xfrm>
        <a:graphic>
          <a:graphicData uri="http://schemas.openxmlformats.org/drawingml/2006/table">
            <a:tbl>
              <a:tblPr/>
              <a:tblGrid>
                <a:gridCol w="3536556"/>
                <a:gridCol w="529469"/>
                <a:gridCol w="608463"/>
                <a:gridCol w="1304136"/>
                <a:gridCol w="1267420"/>
                <a:gridCol w="907357"/>
              </a:tblGrid>
              <a:tr h="22860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Наименование исследований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№</a:t>
                      </a:r>
                      <a:b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</a:b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строки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Всего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из них: 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с внутривенным  контрастированием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из гр. 3 выполнено:</a:t>
                      </a:r>
                      <a:endParaRPr lang="ru-RU" sz="10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324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в подразделениях, оказывающих медицинскую помощь в амбулаторных условиях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в условиях дневного стационара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581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3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4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5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6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Всего выполнено МРТ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2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в том числе: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сердца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легких и средостения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3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органов брюшной полости и забрюшинного пространства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4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органов малого таза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5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молочной железы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6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головного мозга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7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позвоночника и спинного мозга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8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   из них: шейного отдела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8.1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                грудного отдела    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8.2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                пояснично-крестцового отдела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8.3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области “голова-шея”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9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костей, суставов и мягких тканей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10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 marL="107950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сосудов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11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   прочих органов и систем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12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49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Интервенционные вмешательства под МРТ – контролем (из стр.1)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13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Х</a:t>
                      </a:r>
                      <a:endParaRPr lang="ru-RU" sz="120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Х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43115" marR="43115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4932038" y="2857500"/>
            <a:ext cx="3862309" cy="1579612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Графа 3 больше суммы граф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6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 счет исследований, выполненных пациентам, получавших медицинскую помощь в стационарных условиях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" name="Rectangle 453"/>
          <p:cNvSpPr txBox="1">
            <a:spLocks noChangeArrowheads="1"/>
          </p:cNvSpPr>
          <p:nvPr/>
        </p:nvSpPr>
        <p:spPr bwMode="auto">
          <a:xfrm>
            <a:off x="4932039" y="4700479"/>
            <a:ext cx="3837627" cy="919085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1 должна быть равна сумме строк со 2 по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360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208464" y="503239"/>
            <a:ext cx="18288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5119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7987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79876" name="Rectangle 605"/>
          <p:cNvSpPr>
            <a:spLocks noChangeArrowheads="1"/>
          </p:cNvSpPr>
          <p:nvPr/>
        </p:nvSpPr>
        <p:spPr bwMode="auto">
          <a:xfrm>
            <a:off x="225936" y="112714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8. Магнитно-резонансные томографии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sp>
        <p:nvSpPr>
          <p:cNvPr id="79877" name="Rectangle 453"/>
          <p:cNvSpPr>
            <a:spLocks noChangeArrowheads="1"/>
          </p:cNvSpPr>
          <p:nvPr/>
        </p:nvSpPr>
        <p:spPr bwMode="auto">
          <a:xfrm>
            <a:off x="73536" y="1844824"/>
            <a:ext cx="88392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black"/>
                </a:solidFill>
                <a:latin typeface="Times New Roman" pitchFamily="18" charset="0"/>
              </a:rPr>
              <a:t>Магнитно-резонансное исследование может состоять из отдельных процедур, и включать в себя изучение одной или нескольких анатомических областей (органов). Одна процедура представляет собой однократное сканирование одной анатомической области (органа), например, малого таза, головного мозга, грудного отдела позвоночника и др. Сканирование двух и более анатомических областей (органов) учитывается в графах 3-6 как два и более самостоятельных исследования. При использовании внутривенного контрастирования проведенное магнитно-резонансное исследование учитывается в соответствующей строке графы 3 (всего) и в графе 4 (из них с внутривенным контрастированием)</a:t>
            </a:r>
            <a:endParaRPr lang="ru-RU" altLang="ru-RU" sz="20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9271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85875"/>
            <a:ext cx="8229600" cy="4525963"/>
          </a:xfrm>
        </p:spPr>
        <p:txBody>
          <a:bodyPr/>
          <a:lstStyle/>
          <a:p>
            <a:pPr>
              <a:buFontTx/>
              <a:buNone/>
            </a:pPr>
            <a:r>
              <a:rPr lang="ru-RU" altLang="ru-RU" b="1" smtClean="0">
                <a:latin typeface="Times New Roman" pitchFamily="18" charset="0"/>
              </a:rPr>
              <a:t>Структуру, штатный состав и численность</a:t>
            </a:r>
            <a:r>
              <a:rPr lang="ru-RU" altLang="ru-RU" smtClean="0">
                <a:latin typeface="Times New Roman" pitchFamily="18" charset="0"/>
              </a:rPr>
              <a:t> медицинской организации определяет штатное расписание. </a:t>
            </a:r>
          </a:p>
          <a:p>
            <a:pPr>
              <a:buFontTx/>
              <a:buNone/>
            </a:pPr>
            <a:r>
              <a:rPr lang="ru-RU" altLang="ru-RU" b="1" smtClean="0">
                <a:latin typeface="Times New Roman" pitchFamily="18" charset="0"/>
              </a:rPr>
              <a:t>Штатные нормативы</a:t>
            </a:r>
            <a:r>
              <a:rPr lang="ru-RU" altLang="ru-RU" smtClean="0">
                <a:latin typeface="Times New Roman" pitchFamily="18" charset="0"/>
              </a:rPr>
              <a:t> — минимальные требования к количеству персонала для оказания медпомощи определенного профиля. </a:t>
            </a:r>
          </a:p>
        </p:txBody>
      </p:sp>
    </p:spTree>
    <p:extLst>
      <p:ext uri="{BB962C8B-B14F-4D97-AF65-F5344CB8AC3E}">
        <p14:creationId xmlns:p14="http://schemas.microsoft.com/office/powerpoint/2010/main" val="4220859293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1000" y="152400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00" y="179273"/>
            <a:ext cx="7609737" cy="99706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79375"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81280"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7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b="1" spc="-15" dirty="0" smtClean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algn="ctr"/>
            <a:r>
              <a:rPr sz="1600" b="1" spc="-15" dirty="0" err="1" smtClean="0">
                <a:solidFill>
                  <a:prstClr val="black"/>
                </a:solidFill>
                <a:latin typeface="Times New Roman"/>
                <a:cs typeface="Times New Roman"/>
              </a:rPr>
              <a:t>Таблица</a:t>
            </a:r>
            <a:r>
              <a:rPr sz="1600" b="1" spc="-15" dirty="0" smtClean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51</a:t>
            </a:r>
            <a:r>
              <a:rPr lang="ru-RU"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20</a:t>
            </a:r>
            <a:r>
              <a:rPr sz="1600" b="1" spc="-25" dirty="0" smtClean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 smtClean="0">
                <a:solidFill>
                  <a:prstClr val="black"/>
                </a:solidFill>
                <a:latin typeface="Times New Roman"/>
                <a:cs typeface="Times New Roman"/>
              </a:rPr>
              <a:t>«</a:t>
            </a:r>
            <a:r>
              <a:rPr 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Деятельность лаборатории радиоизотопной диагностики </a:t>
            </a:r>
            <a:r>
              <a:rPr sz="1600" b="1" spc="-10" dirty="0" smtClean="0">
                <a:solidFill>
                  <a:prstClr val="black"/>
                </a:solidFill>
                <a:latin typeface="Times New Roman"/>
                <a:cs typeface="Times New Roman"/>
              </a:rPr>
              <a:t>»</a:t>
            </a:r>
            <a:endParaRPr sz="1600" dirty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solidFill>
                <a:prstClr val="black"/>
              </a:solidFill>
              <a:latin typeface="Arial"/>
              <a:cs typeface="Arial"/>
            </a:endParaRPr>
          </a:p>
        </p:txBody>
      </p:sp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856213"/>
              </p:ext>
            </p:extLst>
          </p:nvPr>
        </p:nvGraphicFramePr>
        <p:xfrm>
          <a:off x="533400" y="1295400"/>
          <a:ext cx="8305799" cy="4404360"/>
        </p:xfrm>
        <a:graphic>
          <a:graphicData uri="http://schemas.openxmlformats.org/drawingml/2006/table">
            <a:tbl>
              <a:tblPr/>
              <a:tblGrid>
                <a:gridCol w="5867400"/>
                <a:gridCol w="1278637"/>
                <a:gridCol w="1159762"/>
              </a:tblGrid>
              <a:tr h="3810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Наименование 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№ строки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Всего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78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3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Проведено радиологических исследований, всего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из них:  сканирований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1.1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радиографий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1.2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сцинтиграфических исследований, всего 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из них: остеосцинтиграфий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8688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миелосцинтиграфий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1.3.2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гепатосцинтиграфий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1.3.3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</a:t>
                      </a:r>
                      <a:r>
                        <a:rPr lang="en-US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c</a:t>
                      </a: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цинтиграфий  щитовидной железы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1.3.4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сцинтиграфий паращитовидных желез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1.3.5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позитивных сцинтиграфий с туморотропными РФП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1.3.6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сцинтиграфий с </a:t>
                      </a:r>
                      <a:r>
                        <a:rPr lang="en-US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I</a:t>
                      </a: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-123 -  МИБГ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1.3.7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перфузионных сцинтиграфий головного мозга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1.3.8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перфузионных сцинтиграфий легких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1.3.9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сцинтиграфий миокарда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1.3.10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сцинтиграфия лимфатической системы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1.3.11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динамических сцинтиграфий почек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1.3.12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динамических сцинтиграфий печени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1.3.13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динамических сцинтиграфий желудка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1.3.14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радионуклидных вентрикулографий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1.3.15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радионуклидных ангиографий, флебографий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1.3.16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исследований головного мозга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1.3.17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исследований миокарда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1.3.18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                                                        прочих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1.3.19</a:t>
                      </a:r>
                      <a:endParaRPr lang="ru-RU" sz="110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684212" y="5589240"/>
            <a:ext cx="5410200" cy="987772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1 равна сумме строк с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1.1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1.3</a:t>
            </a:r>
          </a:p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1.3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равна сумме строк с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1.3.1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1.3.19 СТРОГО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2525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1000" y="152400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00" y="179273"/>
            <a:ext cx="7609737" cy="99706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79375"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81280"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7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b="1" spc="-15" dirty="0" smtClean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algn="r"/>
            <a:r>
              <a:rPr lang="ru-RU" sz="1600" b="1" spc="-15" dirty="0" smtClean="0">
                <a:solidFill>
                  <a:prstClr val="black"/>
                </a:solidFill>
                <a:latin typeface="Times New Roman"/>
                <a:cs typeface="Times New Roman"/>
              </a:rPr>
              <a:t>продолжение</a:t>
            </a:r>
            <a:endParaRPr sz="1600" dirty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014854"/>
              </p:ext>
            </p:extLst>
          </p:nvPr>
        </p:nvGraphicFramePr>
        <p:xfrm>
          <a:off x="533400" y="1219200"/>
          <a:ext cx="8305799" cy="3097166"/>
        </p:xfrm>
        <a:graphic>
          <a:graphicData uri="http://schemas.openxmlformats.org/drawingml/2006/table">
            <a:tbl>
              <a:tblPr/>
              <a:tblGrid>
                <a:gridCol w="5867400"/>
                <a:gridCol w="1278637"/>
                <a:gridCol w="1159762"/>
              </a:tblGrid>
              <a:tr h="18557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Наименование 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№ строки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Всего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278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3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ОФЭКТ и ОФЭКТ/КТ</a:t>
                      </a:r>
                      <a:endParaRPr lang="ru-RU" sz="12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из них: головного мозга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2.1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эндокринных желёз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2.2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лёгких (перфузия,  вентиляция)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2.3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миокарда в покое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2.4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миокарда с нагрузочными  пробами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2.5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405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миокарда  синхронизированного с ЭКГ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2.6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с</a:t>
                      </a: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елезёнки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2.7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r>
                        <a:rPr lang="x-none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ечени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2.8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костной системы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2.9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ПЭТ и ПЭТ/КТ исследований, всего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3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180340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из них: головного мозга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3.1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Используемые при ПЭТ РФП: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4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r>
                        <a:rPr lang="en-US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F-FDG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4.1</a:t>
                      </a:r>
                      <a:endParaRPr lang="ru-RU" sz="12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1342">
                <a:tc>
                  <a:txBody>
                    <a:bodyPr/>
                    <a:lstStyle/>
                    <a:p>
                      <a:pPr marL="540385">
                        <a:spcAft>
                          <a:spcPts val="0"/>
                        </a:spcAft>
                      </a:pPr>
                      <a:r>
                        <a:rPr lang="ru-RU" sz="90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прочие</a:t>
                      </a:r>
                      <a:endParaRPr lang="ru-RU" sz="1000"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Arial"/>
                        </a:rPr>
                        <a:t>4.2</a:t>
                      </a:r>
                      <a:endParaRPr lang="ru-RU" sz="12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41753" marR="41753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9633" name="Rectangle 1"/>
          <p:cNvSpPr>
            <a:spLocks noChangeArrowheads="1"/>
          </p:cNvSpPr>
          <p:nvPr/>
        </p:nvSpPr>
        <p:spPr bwMode="auto">
          <a:xfrm>
            <a:off x="656421" y="4876800"/>
            <a:ext cx="7620000" cy="135421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2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(5121)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                                                                                    Код по ОКЕИ: человек 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792; 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единица 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lang="ru-RU" sz="12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Число процедур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радионуклидной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терапии при помощи открытых радионуклидов 1 ______, из них: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радиойодтерапии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с йодом-131  2 _____, с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остеотропными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РФП  3 ______, с другими РФП  4 ______; 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пациентов, пролеченных методами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радионуклидной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терапии  5 ________, </a:t>
            </a:r>
            <a:endParaRPr lang="ru-RU" sz="12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из них: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радиойодтерапии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с йодом-131  6 ______, с </a:t>
            </a:r>
            <a:r>
              <a:rPr lang="ru-RU" sz="1200" dirty="0" err="1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остеотропными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 РФП    7 _______, с другими РФП  8 _______.</a:t>
            </a:r>
            <a:endParaRPr lang="ru-RU" sz="12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000" dirty="0" smtClean="0">
              <a:solidFill>
                <a:srgbClr val="FF0000"/>
              </a:solidFill>
              <a:latin typeface="Times New Roman" pitchFamily="18" charset="0"/>
              <a:ea typeface="Times New Roman" pitchFamily="18" charset="0"/>
              <a:cs typeface="Arial" pitchFamily="34" charset="0"/>
              <a:sym typeface="Symbol" pitchFamily="18" charset="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56421" y="4437112"/>
            <a:ext cx="30963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Добавлена таблица 5121</a:t>
            </a:r>
            <a:endPara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453"/>
          <p:cNvSpPr txBox="1">
            <a:spLocks noChangeArrowheads="1"/>
          </p:cNvSpPr>
          <p:nvPr/>
        </p:nvSpPr>
        <p:spPr bwMode="auto">
          <a:xfrm>
            <a:off x="179512" y="548680"/>
            <a:ext cx="5410200" cy="987772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2 равна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сумме строк с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2.1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2.9 </a:t>
            </a:r>
            <a:r>
              <a:rPr lang="ru-RU" altLang="ru-RU" sz="1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(разницу пояснить)</a:t>
            </a:r>
          </a:p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4 равна сумме 4.1 + 4.2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СТРОГО</a:t>
            </a:r>
            <a:endParaRPr lang="ru-RU" altLang="ru-RU" sz="1600" b="1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2" name="Rectangle 453"/>
          <p:cNvSpPr txBox="1">
            <a:spLocks noChangeArrowheads="1"/>
          </p:cNvSpPr>
          <p:nvPr/>
        </p:nvSpPr>
        <p:spPr bwMode="auto">
          <a:xfrm>
            <a:off x="0" y="6027887"/>
            <a:ext cx="3048299" cy="830113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5121 </a:t>
            </a:r>
          </a:p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1 ≥ </a:t>
            </a:r>
            <a:r>
              <a:rPr lang="ru-RU" altLang="ru-RU" sz="1600" b="1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5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≥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6</a:t>
            </a:r>
          </a:p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≥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7;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≥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6501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28600" y="514289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5122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089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80900" name="Rectangle 605"/>
          <p:cNvSpPr>
            <a:spLocks noChangeArrowheads="1"/>
          </p:cNvSpPr>
          <p:nvPr/>
        </p:nvSpPr>
        <p:spPr bwMode="auto">
          <a:xfrm>
            <a:off x="152400" y="126811"/>
            <a:ext cx="8686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000" b="1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sp>
        <p:nvSpPr>
          <p:cNvPr id="12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42878" y="1222837"/>
            <a:ext cx="8839200" cy="3139321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ru-RU" b="1" dirty="0">
                <a:solidFill>
                  <a:prstClr val="black"/>
                </a:solidFill>
              </a:rPr>
              <a:t>(5122)</a:t>
            </a:r>
            <a:r>
              <a:rPr lang="ru-RU" dirty="0">
                <a:solidFill>
                  <a:prstClr val="black"/>
                </a:solidFill>
              </a:rPr>
              <a:t>                                                                                                                                                                                                              Код по ОКЕИ: человек </a:t>
            </a:r>
            <a:r>
              <a:rPr lang="ru-RU" dirty="0">
                <a:solidFill>
                  <a:prstClr val="black"/>
                </a:solidFill>
                <a:sym typeface="Symbol"/>
              </a:rPr>
              <a:t></a:t>
            </a:r>
            <a:r>
              <a:rPr lang="ru-RU" dirty="0">
                <a:solidFill>
                  <a:prstClr val="black"/>
                </a:solidFill>
              </a:rPr>
              <a:t> 792; </a:t>
            </a:r>
            <a:r>
              <a:rPr lang="x-none">
                <a:solidFill>
                  <a:prstClr val="black"/>
                </a:solidFill>
              </a:rPr>
              <a:t>единица </a:t>
            </a:r>
            <a:r>
              <a:rPr lang="x-none">
                <a:solidFill>
                  <a:prstClr val="black"/>
                </a:solidFill>
                <a:sym typeface="Symbol"/>
              </a:rPr>
              <a:t></a:t>
            </a:r>
            <a:r>
              <a:rPr lang="x-none">
                <a:solidFill>
                  <a:prstClr val="black"/>
                </a:solidFill>
              </a:rPr>
              <a:t> 642</a:t>
            </a:r>
            <a:endParaRPr lang="ru-RU" dirty="0">
              <a:solidFill>
                <a:prstClr val="black"/>
              </a:solidFill>
            </a:endParaRPr>
          </a:p>
          <a:p>
            <a:r>
              <a:rPr lang="ru-RU" dirty="0">
                <a:solidFill>
                  <a:prstClr val="black"/>
                </a:solidFill>
              </a:rPr>
              <a:t> </a:t>
            </a:r>
          </a:p>
          <a:p>
            <a:r>
              <a:rPr lang="ru-RU" dirty="0">
                <a:solidFill>
                  <a:prstClr val="black"/>
                </a:solidFill>
              </a:rPr>
              <a:t> Число диагностических исследований с применением радиофармацевтических лекарственных препаратов, всего 1 ____________, из них: при злокачественных</a:t>
            </a:r>
          </a:p>
          <a:p>
            <a:r>
              <a:rPr lang="ru-RU" dirty="0">
                <a:solidFill>
                  <a:prstClr val="black"/>
                </a:solidFill>
              </a:rPr>
              <a:t>новообразованиях 1.1 _________, при болезнях системы кровообращения 1.2 __________;  </a:t>
            </a:r>
            <a:endParaRPr lang="ru-RU" dirty="0" smtClean="0">
              <a:solidFill>
                <a:prstClr val="black"/>
              </a:solidFill>
            </a:endParaRPr>
          </a:p>
          <a:p>
            <a:r>
              <a:rPr lang="ru-RU" dirty="0" smtClean="0">
                <a:solidFill>
                  <a:prstClr val="black"/>
                </a:solidFill>
              </a:rPr>
              <a:t>число </a:t>
            </a:r>
            <a:r>
              <a:rPr lang="ru-RU" dirty="0">
                <a:solidFill>
                  <a:prstClr val="black"/>
                </a:solidFill>
              </a:rPr>
              <a:t>лиц, пролеченных с  применением радиофармацевтических лекарственных препаратов  2 _____________ , </a:t>
            </a:r>
            <a:endParaRPr lang="ru-RU" dirty="0" smtClean="0">
              <a:solidFill>
                <a:prstClr val="black"/>
              </a:solidFill>
            </a:endParaRPr>
          </a:p>
          <a:p>
            <a:r>
              <a:rPr lang="ru-RU" dirty="0" smtClean="0">
                <a:solidFill>
                  <a:prstClr val="black"/>
                </a:solidFill>
              </a:rPr>
              <a:t>число </a:t>
            </a:r>
            <a:r>
              <a:rPr lang="ru-RU" dirty="0">
                <a:solidFill>
                  <a:prstClr val="black"/>
                </a:solidFill>
              </a:rPr>
              <a:t>лиц, пролеченных с применением лучевой терапии 3 </a:t>
            </a:r>
            <a:r>
              <a:rPr lang="ru-RU" dirty="0" smtClean="0">
                <a:solidFill>
                  <a:prstClr val="black"/>
                </a:solidFill>
              </a:rPr>
              <a:t>_________;</a:t>
            </a:r>
          </a:p>
          <a:p>
            <a:r>
              <a:rPr lang="ru-RU" dirty="0" smtClean="0">
                <a:solidFill>
                  <a:prstClr val="black"/>
                </a:solidFill>
              </a:rPr>
              <a:t>число </a:t>
            </a:r>
            <a:r>
              <a:rPr lang="ru-RU" dirty="0">
                <a:solidFill>
                  <a:prstClr val="black"/>
                </a:solidFill>
              </a:rPr>
              <a:t>проведенных курсов лечения, всего 4 ___________.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612160" y="4362158"/>
            <a:ext cx="3240360" cy="136815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dirty="0" smtClean="0">
                <a:solidFill>
                  <a:prstClr val="black"/>
                </a:solidFill>
              </a:rPr>
              <a:t>Сверить данные с таблицами</a:t>
            </a:r>
          </a:p>
          <a:p>
            <a:pPr algn="ctr"/>
            <a:r>
              <a:rPr lang="ru-RU" sz="2400" b="1" dirty="0" smtClean="0">
                <a:solidFill>
                  <a:prstClr val="black"/>
                </a:solidFill>
              </a:rPr>
              <a:t>4201 и 5120</a:t>
            </a:r>
            <a:endParaRPr lang="ru-RU" sz="2400" b="1" dirty="0">
              <a:solidFill>
                <a:prstClr val="black"/>
              </a:solidFill>
            </a:endParaRPr>
          </a:p>
        </p:txBody>
      </p:sp>
      <p:sp>
        <p:nvSpPr>
          <p:cNvPr id="10" name="Rectangle 453"/>
          <p:cNvSpPr txBox="1">
            <a:spLocks noChangeArrowheads="1"/>
          </p:cNvSpPr>
          <p:nvPr/>
        </p:nvSpPr>
        <p:spPr bwMode="auto">
          <a:xfrm>
            <a:off x="-108520" y="4653136"/>
            <a:ext cx="3048299" cy="830113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5121 </a:t>
            </a:r>
            <a:r>
              <a:rPr lang="ru-RU" altLang="ru-RU" sz="1600" b="1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5 и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5122 </a:t>
            </a:r>
            <a:r>
              <a:rPr lang="ru-RU" altLang="ru-RU" sz="16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2</a:t>
            </a:r>
          </a:p>
          <a:p>
            <a:pPr>
              <a:spcBef>
                <a:spcPct val="0"/>
              </a:spcBef>
              <a:buFont typeface="Arial" charset="0"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Сравнить, разницу пояснить</a:t>
            </a:r>
          </a:p>
        </p:txBody>
      </p:sp>
    </p:spTree>
    <p:extLst>
      <p:ext uri="{BB962C8B-B14F-4D97-AF65-F5344CB8AC3E}">
        <p14:creationId xmlns:p14="http://schemas.microsoft.com/office/powerpoint/2010/main" val="3740676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 l="14062" t="20625" r="12109" b="45625"/>
          <a:stretch>
            <a:fillRect/>
          </a:stretch>
        </p:blipFill>
        <p:spPr bwMode="auto">
          <a:xfrm>
            <a:off x="0" y="1643050"/>
            <a:ext cx="9001188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Прямоугольник 2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577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819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3381" y="512765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5124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192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81924" name="Rectangle 108"/>
          <p:cNvSpPr>
            <a:spLocks noChangeArrowheads="1"/>
          </p:cNvSpPr>
          <p:nvPr/>
        </p:nvSpPr>
        <p:spPr bwMode="auto">
          <a:xfrm>
            <a:off x="381001" y="1522384"/>
            <a:ext cx="603517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>
                <a:solidFill>
                  <a:prstClr val="black"/>
                </a:solidFill>
                <a:latin typeface="Times New Roman" pitchFamily="18" charset="0"/>
              </a:rPr>
              <a:t>Число проведенных ЭКГ исследований 1._________  </a:t>
            </a:r>
          </a:p>
        </p:txBody>
      </p:sp>
      <p:sp>
        <p:nvSpPr>
          <p:cNvPr id="81925" name="Rectangle 453"/>
          <p:cNvSpPr txBox="1">
            <a:spLocks noChangeArrowheads="1"/>
          </p:cNvSpPr>
          <p:nvPr/>
        </p:nvSpPr>
        <p:spPr bwMode="auto">
          <a:xfrm>
            <a:off x="1371600" y="2514600"/>
            <a:ext cx="6781800" cy="990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Должно быть равно сведениям, указанным в таблице 5402 </a:t>
            </a:r>
            <a:r>
              <a:rPr lang="ru-RU" altLang="ru-RU" sz="1800" b="1" dirty="0">
                <a:solidFill>
                  <a:prstClr val="black"/>
                </a:solidFill>
                <a:latin typeface="Times New Roman" pitchFamily="18" charset="0"/>
              </a:rPr>
              <a:t>  «Методы функциональной диагностики» в строке 3 графе 3</a:t>
            </a:r>
          </a:p>
        </p:txBody>
      </p:sp>
      <p:sp>
        <p:nvSpPr>
          <p:cNvPr id="81926" name="Прямоугольник 1"/>
          <p:cNvSpPr>
            <a:spLocks noChangeArrowheads="1"/>
          </p:cNvSpPr>
          <p:nvPr/>
        </p:nvSpPr>
        <p:spPr bwMode="auto">
          <a:xfrm>
            <a:off x="723900" y="117475"/>
            <a:ext cx="7696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11. Деятельность дистанционно-диагностических кабинетов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sp>
        <p:nvSpPr>
          <p:cNvPr id="8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456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1000" y="152400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00" y="179273"/>
            <a:ext cx="7609737" cy="7508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79375"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81280"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7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b="1" spc="-15" dirty="0" smtClean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5800" y="1447800"/>
            <a:ext cx="8077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Добавлены дополнительные графы в таблицы 5117, 5126, 5302, </a:t>
            </a:r>
          </a:p>
          <a:p>
            <a:pPr algn="ctr"/>
            <a:r>
              <a:rPr 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которых из общего числа аппаратов и оборудования со сроком эксплуатации свыше 10 (7) лет </a:t>
            </a:r>
          </a:p>
          <a:p>
            <a:pPr algn="ctr"/>
            <a:r>
              <a:rPr 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указывается число аппаратов и оборудования  в подразделениях, оказывающих медицинскую помощь в амбулаторных условиях </a:t>
            </a:r>
          </a:p>
        </p:txBody>
      </p:sp>
      <p:sp>
        <p:nvSpPr>
          <p:cNvPr id="6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0049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166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 idx="4294967295"/>
          </p:nvPr>
        </p:nvSpPr>
        <p:spPr>
          <a:xfrm>
            <a:off x="395288" y="115889"/>
            <a:ext cx="8229600" cy="431800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 smtClean="0">
                <a:solidFill>
                  <a:schemeClr val="bg1"/>
                </a:solidFill>
                <a:latin typeface="Times New Roman" pitchFamily="18" charset="0"/>
                <a:ea typeface="+mn-ea"/>
                <a:cs typeface="Arial" charset="0"/>
              </a:rPr>
              <a:t>Деятельность эндоскопических отделений (кабинетов)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" name="Заголовок 1"/>
          <p:cNvSpPr txBox="1">
            <a:spLocks/>
          </p:cNvSpPr>
          <p:nvPr/>
        </p:nvSpPr>
        <p:spPr bwMode="auto">
          <a:xfrm>
            <a:off x="236539" y="507368"/>
            <a:ext cx="1887189" cy="4318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 algn="ctr">
              <a:defRPr/>
            </a:pPr>
            <a:r>
              <a:rPr lang="ru-RU" sz="2000" b="1" dirty="0" smtClean="0">
                <a:solidFill>
                  <a:prstClr val="white"/>
                </a:solidFill>
                <a:latin typeface="Times New Roman" pitchFamily="18" charset="0"/>
                <a:cs typeface="Arial" charset="0"/>
              </a:rPr>
              <a:t>Таблица</a:t>
            </a:r>
            <a:r>
              <a:rPr lang="en-US" sz="2000" b="1" dirty="0" smtClean="0">
                <a:solidFill>
                  <a:prstClr val="white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ru-RU" sz="2000" b="1" dirty="0" smtClean="0">
                <a:solidFill>
                  <a:prstClr val="white"/>
                </a:solidFill>
                <a:latin typeface="Times New Roman" pitchFamily="18" charset="0"/>
                <a:cs typeface="Arial" charset="0"/>
              </a:rPr>
              <a:t>5125</a:t>
            </a:r>
            <a:endParaRPr lang="ru-RU" sz="2000" b="1" dirty="0">
              <a:solidFill>
                <a:prstClr val="white"/>
              </a:solidFill>
              <a:latin typeface="Times New Roman" pitchFamily="18" charset="0"/>
              <a:cs typeface="Arial" charset="0"/>
            </a:endParaRPr>
          </a:p>
        </p:txBody>
      </p:sp>
      <p:graphicFrame>
        <p:nvGraphicFramePr>
          <p:cNvPr id="7" name="Объект 8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657858963"/>
              </p:ext>
            </p:extLst>
          </p:nvPr>
        </p:nvGraphicFramePr>
        <p:xfrm>
          <a:off x="415927" y="1030289"/>
          <a:ext cx="8728075" cy="5727705"/>
        </p:xfrm>
        <a:graphic>
          <a:graphicData uri="http://schemas.openxmlformats.org/drawingml/2006/table">
            <a:tbl>
              <a:tblPr/>
              <a:tblGrid>
                <a:gridCol w="2238375"/>
                <a:gridCol w="373063"/>
                <a:gridCol w="500062"/>
                <a:gridCol w="1084263"/>
                <a:gridCol w="661987"/>
                <a:gridCol w="661988"/>
                <a:gridCol w="739775"/>
                <a:gridCol w="739775"/>
                <a:gridCol w="904875"/>
                <a:gridCol w="823912"/>
              </a:tblGrid>
              <a:tr h="42065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 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77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эзофагогастро-дуоденоскопий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колоно-скопий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бронхо-скопий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ректосигмо-идоскопий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интести-носкопий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видео-капсульных исследований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прочих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Эндоскопические лечебные манипуляции – всего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1874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</a:t>
                      </a:r>
                    </a:p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условиях  ДС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выполненных под анестезией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удаление доброкачественных </a:t>
                      </a:r>
                    </a:p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новообразований 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1874">
                <a:tc>
                  <a:txBody>
                    <a:bodyPr/>
                    <a:lstStyle/>
                    <a:p>
                      <a:pPr marL="107950" marR="0" lvl="0" indent="714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</a:t>
                      </a:r>
                    </a:p>
                    <a:p>
                      <a:pPr marL="107950" marR="0" lvl="0" indent="714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диссекцией в подслизистом слое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удаление инородных тел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балонная дилатация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стентирование 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95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остановка кровотечений, всего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10795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по экстренным показаниям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16.1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70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с применением клипс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16.2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3205163" y="2636838"/>
            <a:ext cx="5410200" cy="576262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Строка 8</a:t>
            </a:r>
            <a:r>
              <a:rPr lang="en-US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больше или равна сумме строк 9 и 10 по всем графам 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3581400" y="3505202"/>
            <a:ext cx="3654425" cy="1414463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К графе </a:t>
            </a:r>
            <a:r>
              <a:rPr lang="ru-RU" altLang="ru-RU" sz="1600" b="1" dirty="0">
                <a:solidFill>
                  <a:prstClr val="black"/>
                </a:solidFill>
                <a:cs typeface="Times New Roman" panose="02020603050405020304" pitchFamily="18" charset="0"/>
              </a:rPr>
              <a:t>10 (прочие) можно отнести: лапароскопии, цистоскопии, ларингоскопии, уретроскопии, </a:t>
            </a:r>
            <a:r>
              <a:rPr lang="ru-RU" altLang="ru-RU" sz="1600" b="1" dirty="0" err="1">
                <a:solidFill>
                  <a:prstClr val="black"/>
                </a:solidFill>
                <a:cs typeface="Times New Roman" panose="02020603050405020304" pitchFamily="18" charset="0"/>
              </a:rPr>
              <a:t>гистероскопии</a:t>
            </a:r>
            <a:r>
              <a:rPr lang="ru-RU" altLang="ru-RU" sz="1600" b="1" dirty="0">
                <a:solidFill>
                  <a:prstClr val="black"/>
                </a:solidFill>
                <a:cs typeface="Times New Roman" panose="02020603050405020304" pitchFamily="18" charset="0"/>
              </a:rPr>
              <a:t> и т.д.</a:t>
            </a:r>
          </a:p>
        </p:txBody>
      </p:sp>
      <p:sp>
        <p:nvSpPr>
          <p:cNvPr id="11" name="Скругленная прямоугольная выноска 10"/>
          <p:cNvSpPr/>
          <p:nvPr/>
        </p:nvSpPr>
        <p:spPr>
          <a:xfrm>
            <a:off x="3657600" y="5257800"/>
            <a:ext cx="1828800" cy="1447800"/>
          </a:xfrm>
          <a:prstGeom prst="wedgeRoundRectCallout">
            <a:avLst>
              <a:gd name="adj1" fmla="val 133439"/>
              <a:gd name="adj2" fmla="val 23619"/>
              <a:gd name="adj3" fmla="val 16667"/>
            </a:avLst>
          </a:prstGeom>
          <a:solidFill>
            <a:srgbClr val="5BFF21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наличии данных необходимо предоставить пояснения</a:t>
            </a:r>
          </a:p>
        </p:txBody>
      </p:sp>
    </p:spTree>
    <p:extLst>
      <p:ext uri="{BB962C8B-B14F-4D97-AF65-F5344CB8AC3E}">
        <p14:creationId xmlns:p14="http://schemas.microsoft.com/office/powerpoint/2010/main" val="2664411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1000" y="152400"/>
            <a:ext cx="8374380" cy="649605"/>
          </a:xfrm>
          <a:custGeom>
            <a:avLst/>
            <a:gdLst/>
            <a:ahLst/>
            <a:cxnLst/>
            <a:rect l="l" t="t" r="r" b="b"/>
            <a:pathLst>
              <a:path w="8374380" h="649605">
                <a:moveTo>
                  <a:pt x="0" y="649287"/>
                </a:moveTo>
                <a:lnTo>
                  <a:pt x="8373999" y="649287"/>
                </a:lnTo>
                <a:lnTo>
                  <a:pt x="8373999" y="0"/>
                </a:lnTo>
                <a:lnTo>
                  <a:pt x="0" y="0"/>
                </a:lnTo>
                <a:lnTo>
                  <a:pt x="0" y="649287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00" y="179273"/>
            <a:ext cx="7609737" cy="7508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79375" algn="ctr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ИЗМЕНЕНИЯ,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ВНОСИМЫЕ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ФОРМУ</a:t>
            </a:r>
            <a:r>
              <a:rPr sz="1600" b="1" spc="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ФЕДЕРАЛЬНОГО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81280" algn="ctr">
              <a:tabLst>
                <a:tab pos="2216785" algn="l"/>
              </a:tabLst>
            </a:pPr>
            <a:r>
              <a:rPr sz="1600" b="1" spc="-2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СТАТИСТИЧЕСКОГО	</a:t>
            </a:r>
            <a:r>
              <a:rPr sz="1600" b="1" spc="-2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НАБЛЮДЕНИЯ </a:t>
            </a:r>
            <a:r>
              <a:rPr sz="1600" b="1" spc="-5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№</a:t>
            </a:r>
            <a:r>
              <a:rPr sz="1600" b="1" spc="7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endParaRPr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600" b="1" spc="-15" dirty="0" smtClean="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6" name="object 2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6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543" y="1702966"/>
            <a:ext cx="8624913" cy="2517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3562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168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 idx="4294967295"/>
          </p:nvPr>
        </p:nvSpPr>
        <p:spPr>
          <a:xfrm>
            <a:off x="684213" y="0"/>
            <a:ext cx="8229600" cy="452438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>
                <a:solidFill>
                  <a:schemeClr val="bg1"/>
                </a:solidFill>
                <a:latin typeface="Times New Roman" pitchFamily="18" charset="0"/>
                <a:ea typeface="+mn-ea"/>
                <a:cs typeface="Arial" charset="0"/>
              </a:rPr>
              <a:t>Аппараты и оборудование эндоскопических отделений (кабинетов)</a:t>
            </a:r>
          </a:p>
        </p:txBody>
      </p:sp>
      <p:sp>
        <p:nvSpPr>
          <p:cNvPr id="6" name="Заголовок 1"/>
          <p:cNvSpPr txBox="1">
            <a:spLocks/>
          </p:cNvSpPr>
          <p:nvPr/>
        </p:nvSpPr>
        <p:spPr bwMode="auto">
          <a:xfrm>
            <a:off x="323852" y="549275"/>
            <a:ext cx="1584325" cy="265114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 algn="ctr">
              <a:defRPr/>
            </a:pPr>
            <a:r>
              <a:rPr lang="ru-RU" sz="1800" b="1" dirty="0" smtClean="0">
                <a:solidFill>
                  <a:prstClr val="white"/>
                </a:solidFill>
                <a:latin typeface="Times New Roman" pitchFamily="18" charset="0"/>
                <a:cs typeface="Arial" charset="0"/>
              </a:rPr>
              <a:t>Таблица 5126</a:t>
            </a:r>
            <a:endParaRPr lang="ru-RU" sz="1800" b="1" dirty="0">
              <a:solidFill>
                <a:prstClr val="white"/>
              </a:solidFill>
              <a:latin typeface="Times New Roman" pitchFamily="18" charset="0"/>
              <a:cs typeface="Arial" charset="0"/>
            </a:endParaRPr>
          </a:p>
        </p:txBody>
      </p:sp>
      <p:graphicFrame>
        <p:nvGraphicFramePr>
          <p:cNvPr id="7" name="Объект 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97072800"/>
              </p:ext>
            </p:extLst>
          </p:nvPr>
        </p:nvGraphicFramePr>
        <p:xfrm>
          <a:off x="468315" y="828675"/>
          <a:ext cx="8567737" cy="5540377"/>
        </p:xfrm>
        <a:graphic>
          <a:graphicData uri="http://schemas.openxmlformats.org/drawingml/2006/table">
            <a:tbl>
              <a:tblPr/>
              <a:tblGrid>
                <a:gridCol w="2935287"/>
                <a:gridCol w="525463"/>
                <a:gridCol w="781050"/>
                <a:gridCol w="1036637"/>
                <a:gridCol w="896938"/>
                <a:gridCol w="796925"/>
                <a:gridCol w="798512"/>
                <a:gridCol w="796925"/>
              </a:tblGrid>
              <a:tr h="28102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аппаратов и оборудования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8272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действующих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до 3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от 4 до 7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свыше 7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Гибкие эндоскопы для верхних отделов желудочно-кишечного тракта, всего: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видеогастроскопы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дуоденоскопы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интестиноскопы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Гибкие эндоскопы для нижних отделов желудочно-кишечного тракта, всего: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1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видеоколоноскопы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сигмоидоскопы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ригидные ректороманоскопы (осветители)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ригидные ректороманоскопы (тубусы)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Лапароскопы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Шкафы специализированные для сушки и хранения эндоскопов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3792260" y="3060194"/>
            <a:ext cx="4826000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Графа 3 равна сумме граф 6+7+8 по всем строкам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4013716" y="3727704"/>
            <a:ext cx="4383088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Графы 4 и 5 (каждая отдельно) меньше или равны графе 3 по всем строкам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" name="Rectangle 453"/>
          <p:cNvSpPr txBox="1">
            <a:spLocks noChangeArrowheads="1"/>
          </p:cNvSpPr>
          <p:nvPr/>
        </p:nvSpPr>
        <p:spPr bwMode="auto">
          <a:xfrm>
            <a:off x="4238601" y="4422650"/>
            <a:ext cx="4086225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Строка 1 больше или равна сумме строк 1.1+1.2+1.3 по всем графам 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" name="Rectangle 453"/>
          <p:cNvSpPr txBox="1">
            <a:spLocks noChangeArrowheads="1"/>
          </p:cNvSpPr>
          <p:nvPr/>
        </p:nvSpPr>
        <p:spPr bwMode="auto">
          <a:xfrm>
            <a:off x="4211961" y="5070782"/>
            <a:ext cx="4086225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Строка 2 больше или равна сумме строк 2.1+2.2 по всем графам 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" name="Rectangle 453"/>
          <p:cNvSpPr txBox="1">
            <a:spLocks noChangeArrowheads="1"/>
          </p:cNvSpPr>
          <p:nvPr/>
        </p:nvSpPr>
        <p:spPr bwMode="auto">
          <a:xfrm>
            <a:off x="4889500" y="6076156"/>
            <a:ext cx="4254500" cy="752476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B050"/>
                </a:solidFill>
                <a:cs typeface="Times New Roman" pitchFamily="18" charset="0"/>
              </a:rPr>
              <a:t>В т. 5125  графы со 4 по 10 должны быть согласованы с данными по аппаратам</a:t>
            </a:r>
            <a:endParaRPr lang="ru-RU" altLang="ru-RU" sz="1600" b="1" dirty="0">
              <a:solidFill>
                <a:srgbClr val="00B050"/>
              </a:solidFill>
              <a:latin typeface="Arial" charset="0"/>
            </a:endParaRPr>
          </a:p>
        </p:txBody>
      </p:sp>
      <p:sp>
        <p:nvSpPr>
          <p:cNvPr id="14" name="Rectangle 453"/>
          <p:cNvSpPr txBox="1">
            <a:spLocks noChangeArrowheads="1"/>
          </p:cNvSpPr>
          <p:nvPr/>
        </p:nvSpPr>
        <p:spPr bwMode="auto">
          <a:xfrm>
            <a:off x="142875" y="6203951"/>
            <a:ext cx="4362450" cy="496888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400" b="1" dirty="0">
                <a:solidFill>
                  <a:prstClr val="black"/>
                </a:solidFill>
              </a:rPr>
              <a:t>Сведения о наличии аппаратов и оборудования указываются по состоянию на 31.12 отчетного года</a:t>
            </a:r>
          </a:p>
        </p:txBody>
      </p:sp>
      <p:sp>
        <p:nvSpPr>
          <p:cNvPr id="16" name="Скругленная прямоугольная выноска 15"/>
          <p:cNvSpPr/>
          <p:nvPr/>
        </p:nvSpPr>
        <p:spPr>
          <a:xfrm>
            <a:off x="7383785" y="1182350"/>
            <a:ext cx="1828800" cy="1447800"/>
          </a:xfrm>
          <a:prstGeom prst="wedgeRoundRectCallout">
            <a:avLst>
              <a:gd name="adj1" fmla="val -168227"/>
              <a:gd name="adj2" fmla="val 270566"/>
              <a:gd name="adj3" fmla="val 16667"/>
            </a:avLst>
          </a:prstGeom>
          <a:solidFill>
            <a:srgbClr val="5BFF21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наличии данных необходимо предоставить пояснения</a:t>
            </a:r>
          </a:p>
        </p:txBody>
      </p:sp>
    </p:spTree>
    <p:extLst>
      <p:ext uri="{BB962C8B-B14F-4D97-AF65-F5344CB8AC3E}">
        <p14:creationId xmlns:p14="http://schemas.microsoft.com/office/powerpoint/2010/main" val="4261710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/>
          <a:srcRect l="14062" t="20625" r="28515" b="6250"/>
          <a:stretch>
            <a:fillRect/>
          </a:stretch>
        </p:blipFill>
        <p:spPr bwMode="auto">
          <a:xfrm>
            <a:off x="0" y="214290"/>
            <a:ext cx="7000924" cy="55721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 cstate="print"/>
          <a:srcRect l="15820" t="41250" r="26758" b="40000"/>
          <a:stretch>
            <a:fillRect/>
          </a:stretch>
        </p:blipFill>
        <p:spPr bwMode="auto">
          <a:xfrm>
            <a:off x="1857356" y="5143512"/>
            <a:ext cx="7000924" cy="142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851920" y="38708"/>
            <a:ext cx="5184576" cy="720080"/>
          </a:xfrm>
          <a:prstGeom prst="rect">
            <a:avLst/>
          </a:prstGeom>
          <a:solidFill>
            <a:srgbClr val="36F70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prstClr val="black"/>
                </a:solidFill>
              </a:rPr>
              <a:t>Сопоставить данные с таблицей 5124</a:t>
            </a:r>
            <a:endParaRPr lang="ru-RU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533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Подзаголовок 2"/>
          <p:cNvSpPr>
            <a:spLocks/>
          </p:cNvSpPr>
          <p:nvPr/>
        </p:nvSpPr>
        <p:spPr bwMode="auto">
          <a:xfrm>
            <a:off x="1682750" y="204788"/>
            <a:ext cx="60483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Aft>
                <a:spcPct val="0"/>
              </a:spcAft>
              <a:buFontTx/>
              <a:buNone/>
            </a:pPr>
            <a:r>
              <a:rPr lang="ru-RU" altLang="ru-RU" sz="2400" b="1" i="1" smtClean="0"/>
              <a:t>Порядок составления штатного расписания</a:t>
            </a:r>
          </a:p>
        </p:txBody>
      </p:sp>
      <p:sp>
        <p:nvSpPr>
          <p:cNvPr id="6147" name="Text Box 4"/>
          <p:cNvSpPr txBox="1">
            <a:spLocks noChangeArrowheads="1"/>
          </p:cNvSpPr>
          <p:nvPr/>
        </p:nvSpPr>
        <p:spPr bwMode="auto">
          <a:xfrm>
            <a:off x="279400" y="1050925"/>
            <a:ext cx="8664575" cy="504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1. </a:t>
            </a:r>
            <a:r>
              <a:rPr lang="ru-RU" altLang="ru-RU" sz="1800" b="1" smtClean="0">
                <a:solidFill>
                  <a:srgbClr val="EA8B00"/>
                </a:solidFill>
              </a:rPr>
              <a:t>Штатное расписание определяет структуру учреждения </a:t>
            </a:r>
            <a:r>
              <a:rPr lang="ru-RU" altLang="ru-RU" sz="1800" smtClean="0"/>
              <a:t>и численность должностей по каждому наименованию в конкретных подразделениях и в целом по учреждению.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2. Штатная структура и штатное расписание </a:t>
            </a:r>
            <a:r>
              <a:rPr lang="ru-RU" altLang="ru-RU" sz="1800" b="1" smtClean="0">
                <a:solidFill>
                  <a:srgbClr val="EA8B00"/>
                </a:solidFill>
              </a:rPr>
              <a:t>разрабатываются учреждениями здравоохранения самостоятельно.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3. Штатное расписание составляется утверждается по состоянию на 1 января ежегодно. </a:t>
            </a:r>
            <a:r>
              <a:rPr lang="ru-RU" altLang="ru-RU" sz="1800" b="1" smtClean="0">
                <a:solidFill>
                  <a:srgbClr val="EA8B00"/>
                </a:solidFill>
              </a:rPr>
              <a:t>Переутверждение штатного расписания на предстоящий год не обязательно,</a:t>
            </a:r>
            <a:r>
              <a:rPr lang="ru-RU" altLang="ru-RU" sz="1800" smtClean="0"/>
              <a:t> если в него не вносились изменения или вносились незначительные изменения. В этом случае оформляется перечень изменений.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4. В штатном расписании проставляется </a:t>
            </a:r>
            <a:r>
              <a:rPr lang="ru-RU" altLang="ru-RU" sz="1800" b="1" smtClean="0">
                <a:solidFill>
                  <a:srgbClr val="EA8B00"/>
                </a:solidFill>
              </a:rPr>
              <a:t>итоговая численность должностей</a:t>
            </a:r>
            <a:r>
              <a:rPr lang="ru-RU" altLang="ru-RU" sz="1800" smtClean="0"/>
              <a:t>, в том числе численность должностей врачебного, среднего и младшего медицинского и фармацевтического персонала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5. Должности, по которым предусматривается содержание неполной штатной единицы, </a:t>
            </a:r>
            <a:r>
              <a:rPr lang="ru-RU" altLang="ru-RU" sz="1800" b="1" smtClean="0">
                <a:solidFill>
                  <a:srgbClr val="EA8B00"/>
                </a:solidFill>
              </a:rPr>
              <a:t>указываются в соответствующих долях </a:t>
            </a:r>
            <a:r>
              <a:rPr lang="ru-RU" altLang="ru-RU" sz="1800" smtClean="0"/>
              <a:t>(0,25, 0,50, 0,75)</a:t>
            </a:r>
          </a:p>
        </p:txBody>
      </p:sp>
    </p:spTree>
    <p:extLst>
      <p:ext uri="{BB962C8B-B14F-4D97-AF65-F5344CB8AC3E}">
        <p14:creationId xmlns:p14="http://schemas.microsoft.com/office/powerpoint/2010/main" val="1751918757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>
          <a:xfrm>
            <a:off x="242890" y="512765"/>
            <a:ext cx="1752600" cy="381000"/>
          </a:xfrm>
        </p:spPr>
        <p:txBody>
          <a:bodyPr/>
          <a:lstStyle/>
          <a:p>
            <a:pPr marL="838200" indent="-838200"/>
            <a:r>
              <a:rPr lang="ru-RU" altLang="ru-RU" sz="1800" b="1" dirty="0" smtClean="0">
                <a:solidFill>
                  <a:schemeClr val="bg1"/>
                </a:solidFill>
                <a:latin typeface="Times New Roman" pitchFamily="18" charset="0"/>
              </a:rPr>
              <a:t>Таблица 5401</a:t>
            </a:r>
            <a:r>
              <a:rPr lang="ru-RU" altLang="ru-RU" sz="18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84996" name="Rectangle 605"/>
          <p:cNvSpPr>
            <a:spLocks noChangeArrowheads="1"/>
          </p:cNvSpPr>
          <p:nvPr/>
        </p:nvSpPr>
        <p:spPr bwMode="auto">
          <a:xfrm>
            <a:off x="242890" y="190500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14. Деятельность кабинетов функциональной диагностики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sp>
        <p:nvSpPr>
          <p:cNvPr id="84997" name="Прямоугольник 4"/>
          <p:cNvSpPr>
            <a:spLocks noChangeArrowheads="1"/>
          </p:cNvSpPr>
          <p:nvPr/>
        </p:nvSpPr>
        <p:spPr bwMode="auto">
          <a:xfrm>
            <a:off x="152400" y="4267200"/>
            <a:ext cx="88392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</a:rPr>
              <a:t>Таблица заполняется  на основании сведений, указанных в журнале регистрации исследований, выполненных в отделении (кабинете) функциональной диагностики (ф. 157/у-93 приказ МЗ России от 30.11.93 № 283)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600" b="1" dirty="0">
              <a:solidFill>
                <a:prstClr val="black"/>
              </a:solidFill>
              <a:latin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При обследовании одного пациента одномоментно (при одном обращении) несколькими различными методами функциональной диагностики с выдачей отдельных врачебных заключений по каждому методу каждое исследование регистрируется под новым порядковым номером с заполнением всех граф журнала и включается в соответствующие таблицы отчета.</a:t>
            </a:r>
          </a:p>
        </p:txBody>
      </p:sp>
      <p:graphicFrame>
        <p:nvGraphicFramePr>
          <p:cNvPr id="19558" name="Group 102"/>
          <p:cNvGraphicFramePr>
            <a:graphicFrameLocks noGrp="1"/>
          </p:cNvGraphicFramePr>
          <p:nvPr/>
        </p:nvGraphicFramePr>
        <p:xfrm>
          <a:off x="228600" y="1066800"/>
          <a:ext cx="8763000" cy="3145536"/>
        </p:xfrm>
        <a:graphic>
          <a:graphicData uri="http://schemas.openxmlformats.org/drawingml/2006/table">
            <a:tbl>
              <a:tblPr/>
              <a:tblGrid>
                <a:gridCol w="3505200"/>
                <a:gridCol w="762000"/>
                <a:gridCol w="1295400"/>
                <a:gridCol w="1752600"/>
                <a:gridCol w="1447800"/>
              </a:tblGrid>
              <a:tr h="182880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57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поликлинике, амбулатории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дневном стационаре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обследованных лиц - 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из них (стр.01): детей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лиц старше трудоспособного возраста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Сделано исследований - 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из них (стр.04): детям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лицам старше трудоспособного возраста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Сделано исследований (из стр.04):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сердечно-сосудистой системы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нервной системы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системы внешнего дыхания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других систем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5083" name="Rectangle 453"/>
          <p:cNvSpPr txBox="1">
            <a:spLocks noChangeArrowheads="1"/>
          </p:cNvSpPr>
          <p:nvPr/>
        </p:nvSpPr>
        <p:spPr bwMode="auto">
          <a:xfrm>
            <a:off x="4572000" y="1905000"/>
            <a:ext cx="44196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Графа 3 может быть больше суммы граф 4+5 за счет исследований, выполненных пациентам, получавших медицинскую помощь в стационарных условиях</a:t>
            </a:r>
            <a:endParaRPr lang="ru-RU" altLang="ru-RU" sz="1400" b="1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5084" name="Rectangle 453"/>
          <p:cNvSpPr txBox="1">
            <a:spLocks noChangeArrowheads="1"/>
          </p:cNvSpPr>
          <p:nvPr/>
        </p:nvSpPr>
        <p:spPr bwMode="auto">
          <a:xfrm>
            <a:off x="4572000" y="2971800"/>
            <a:ext cx="44196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prstClr val="black"/>
                </a:solidFill>
                <a:latin typeface="Times New Roman" pitchFamily="18" charset="0"/>
              </a:rPr>
              <a:t>Числу исследований (строка 07) соответствует графа 3 журнала регистрации без перевода в условные единицы, т.е. учету подлежит весь метод исследования</a:t>
            </a:r>
          </a:p>
        </p:txBody>
      </p:sp>
      <p:sp>
        <p:nvSpPr>
          <p:cNvPr id="10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705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Скругленная прямоугольная выноска 12"/>
          <p:cNvSpPr/>
          <p:nvPr/>
        </p:nvSpPr>
        <p:spPr>
          <a:xfrm>
            <a:off x="6387892" y="1147632"/>
            <a:ext cx="2494173" cy="3318283"/>
          </a:xfrm>
          <a:prstGeom prst="wedgeRoundRectCallout">
            <a:avLst>
              <a:gd name="adj1" fmla="val -265434"/>
              <a:gd name="adj2" fmla="val 47324"/>
              <a:gd name="adj3" fmla="val 16667"/>
            </a:avLst>
          </a:prstGeom>
          <a:solidFill>
            <a:srgbClr val="5BFF21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6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8601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521909"/>
            <a:ext cx="2322984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5402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601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86020" name="Rectangle 605"/>
          <p:cNvSpPr>
            <a:spLocks noChangeArrowheads="1"/>
          </p:cNvSpPr>
          <p:nvPr/>
        </p:nvSpPr>
        <p:spPr bwMode="auto">
          <a:xfrm>
            <a:off x="1579836" y="231845"/>
            <a:ext cx="597666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15. Методы функциональной диагностики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graphicFrame>
        <p:nvGraphicFramePr>
          <p:cNvPr id="20572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4838941"/>
              </p:ext>
            </p:extLst>
          </p:nvPr>
        </p:nvGraphicFramePr>
        <p:xfrm>
          <a:off x="444500" y="990601"/>
          <a:ext cx="8229600" cy="4407824"/>
        </p:xfrm>
        <a:graphic>
          <a:graphicData uri="http://schemas.openxmlformats.org/drawingml/2006/table">
            <a:tbl>
              <a:tblPr/>
              <a:tblGrid>
                <a:gridCol w="5045075"/>
                <a:gridCol w="1050925"/>
                <a:gridCol w="2133600"/>
              </a:tblGrid>
              <a:tr h="219456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Методы исследования систем организма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ЭКГ (из стр.07 т. 5401)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из них: с компьютерным анализом данных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ЭКГ в ДДК  (из п. 1)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Стресс-ЭКГ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ЧПЭС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Холтеровское мониторирование (ХМ) ЭКГ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СМ АД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Поликардиография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центральной гемодинамики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из них: методом реографии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перифирического кровообращения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из них: реовазография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Другие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методы исследования сердечно-сосудистой системы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13.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Исследования моторики органов желудочно-кишечного тракта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запирательного аппарата прямой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Прочие методы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auto">
          <a:xfrm flipH="1">
            <a:off x="-1" y="5189200"/>
            <a:ext cx="4932040" cy="1688395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Данные совпадают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таблица 5401	таблица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5402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Строка </a:t>
            </a: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7		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1+4+5+6+7+8+9+11+</a:t>
            </a: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13</a:t>
            </a:r>
            <a:endParaRPr lang="ru-RU" altLang="ru-RU" sz="1600" b="1" dirty="0">
              <a:solidFill>
                <a:srgbClr val="CC0066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Строка </a:t>
            </a:r>
            <a:r>
              <a:rPr lang="ru-RU" altLang="ru-RU" sz="1600" b="1" dirty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		Строки</a:t>
            </a:r>
            <a:r>
              <a:rPr lang="en-US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23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24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29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+30+</a:t>
            </a: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31</a:t>
            </a:r>
            <a:endParaRPr lang="en-US" altLang="ru-RU" sz="1600" b="1" dirty="0">
              <a:solidFill>
                <a:srgbClr val="CC0066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Строка 10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	Строки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32+33+</a:t>
            </a: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34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>
          <a:xfrm>
            <a:off x="6372201" y="1117238"/>
            <a:ext cx="2608023" cy="3820522"/>
          </a:xfrm>
          <a:prstGeom prst="wedgeRoundRectCallout">
            <a:avLst>
              <a:gd name="adj1" fmla="val -255703"/>
              <a:gd name="adj2" fmla="val 78773"/>
              <a:gd name="adj3" fmla="val 16667"/>
            </a:avLst>
          </a:prstGeom>
          <a:solidFill>
            <a:srgbClr val="5BFF21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Красным цветом выделены строки,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которых есть расшифровка </a:t>
            </a:r>
            <a:r>
              <a:rPr lang="ru-RU" altLang="ru-RU" sz="1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altLang="ru-RU" sz="1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ДРУГИЕ методы исследований»</a:t>
            </a:r>
            <a:endParaRPr lang="ru-RU" altLang="ru-RU" sz="1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поэтому по строкам 7, 9 и 10 таблицы 5401 количество  исследований должно строго совпадать данными из таблицы 5402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 flipH="1">
            <a:off x="5076057" y="5589240"/>
            <a:ext cx="3904167" cy="1036915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Допустимы расхождения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таблица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5401	таблица 5402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Строка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		Строки 14, 16, 17, </a:t>
            </a: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19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1519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xfrm>
            <a:off x="298512" y="457200"/>
            <a:ext cx="20955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5404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704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87044" name="Rectangle 605"/>
          <p:cNvSpPr>
            <a:spLocks noChangeArrowheads="1"/>
          </p:cNvSpPr>
          <p:nvPr/>
        </p:nvSpPr>
        <p:spPr bwMode="auto">
          <a:xfrm>
            <a:off x="304800" y="190500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16. Оснащение аппаратурой и оборудованием</a:t>
            </a:r>
            <a:endParaRPr lang="ru-RU" altLang="ru-RU" sz="2000" dirty="0">
              <a:solidFill>
                <a:prstClr val="white"/>
              </a:solidFill>
              <a:latin typeface="Times New Roman" pitchFamily="18" charset="0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945712410"/>
              </p:ext>
            </p:extLst>
          </p:nvPr>
        </p:nvGraphicFramePr>
        <p:xfrm>
          <a:off x="448816" y="806554"/>
          <a:ext cx="8305800" cy="6051446"/>
        </p:xfrm>
        <a:graphic>
          <a:graphicData uri="http://schemas.openxmlformats.org/drawingml/2006/table">
            <a:tbl>
              <a:tblPr/>
              <a:tblGrid>
                <a:gridCol w="4763062"/>
                <a:gridCol w="646054"/>
                <a:gridCol w="1452565"/>
                <a:gridCol w="1444119"/>
              </a:tblGrid>
              <a:tr h="33722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аппаратов и оборудования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№ строки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Число единиц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9127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в отделениях анестезиологии-реанимации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4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4</a:t>
                      </a:r>
                      <a:endParaRPr lang="ru-RU" sz="14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Аппаратурное оснащение (указать </a:t>
                      </a:r>
                      <a:r>
                        <a:rPr lang="ru-RU" sz="14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к-во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): электрокардиографы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1.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Комплексы для дозированной физической нагрузки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FFFF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marL="80010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 из них: велоэргометры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FF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endParaRPr lang="ru-RU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Аппарат для ИВЛ,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30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транспортные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             для </a:t>
                      </a:r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неинвазивной</a:t>
                      </a:r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вентиляции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Аппараты для наркоза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Мониторы глубины анестезии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34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Мониторы пациента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35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транспортные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36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Мультигазмониторы</a:t>
                      </a:r>
                      <a:endParaRPr lang="ru-RU" sz="14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37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solidFill>
                            <a:schemeClr val="tx1"/>
                          </a:solidFill>
                          <a:latin typeface="Times New Roman"/>
                        </a:rPr>
                        <a:t>Дефибрилляторы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38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Аппараты ультразвуковой навигации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39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Шприцевые помпы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Инфузионные</a:t>
                      </a:r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насосы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Общее количество единиц аппаратуры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из них: в эксплуатации до 3-х лет включительно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             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7164" name="AutoShape 1"/>
          <p:cNvSpPr>
            <a:spLocks noChangeArrowheads="1"/>
          </p:cNvSpPr>
          <p:nvPr/>
        </p:nvSpPr>
        <p:spPr bwMode="auto">
          <a:xfrm>
            <a:off x="5867400" y="4648202"/>
            <a:ext cx="2895600" cy="1718725"/>
          </a:xfrm>
          <a:prstGeom prst="wedgeRoundRectCallout">
            <a:avLst>
              <a:gd name="adj1" fmla="val -45505"/>
              <a:gd name="adj2" fmla="val -16819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Описывается аппаратурное оснащение из числа единиц оборудования,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принадлежащих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медицинской организации на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31 декабря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отчетного года</a:t>
            </a:r>
          </a:p>
        </p:txBody>
      </p:sp>
      <p:sp>
        <p:nvSpPr>
          <p:cNvPr id="2" name="Скругленная прямоугольная выноска 1"/>
          <p:cNvSpPr/>
          <p:nvPr/>
        </p:nvSpPr>
        <p:spPr>
          <a:xfrm>
            <a:off x="3429000" y="3732214"/>
            <a:ext cx="3124200" cy="763588"/>
          </a:xfrm>
          <a:prstGeom prst="wedgeRoundRectCallout">
            <a:avLst>
              <a:gd name="adj1" fmla="val 72912"/>
              <a:gd name="adj2" fmla="val -137662"/>
              <a:gd name="adj3" fmla="val 16667"/>
            </a:avLst>
          </a:prstGeom>
          <a:solidFill>
            <a:srgbClr val="5BFF21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400" b="1" dirty="0">
                <a:solidFill>
                  <a:sysClr val="windowText" lastClr="000000"/>
                </a:solidFill>
                <a:latin typeface="Times New Roman" pitchFamily="18" charset="0"/>
                <a:cs typeface="Times New Roman" pitchFamily="18" charset="0"/>
              </a:rPr>
              <a:t>При наличии данных необходимо предоставить пояснение </a:t>
            </a:r>
          </a:p>
        </p:txBody>
      </p:sp>
      <p:sp>
        <p:nvSpPr>
          <p:cNvPr id="9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978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l="19336" t="21562" r="22656" b="43750"/>
          <a:stretch>
            <a:fillRect/>
          </a:stretch>
        </p:blipFill>
        <p:spPr bwMode="auto">
          <a:xfrm>
            <a:off x="642910" y="2571744"/>
            <a:ext cx="7072362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4" name="Прямоугольник 4"/>
          <p:cNvSpPr>
            <a:spLocks noChangeArrowheads="1"/>
          </p:cNvSpPr>
          <p:nvPr/>
        </p:nvSpPr>
        <p:spPr bwMode="auto">
          <a:xfrm>
            <a:off x="9219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" name="AutoShape 3"/>
          <p:cNvSpPr>
            <a:spLocks noChangeArrowheads="1"/>
          </p:cNvSpPr>
          <p:nvPr/>
        </p:nvSpPr>
        <p:spPr bwMode="auto">
          <a:xfrm flipH="1">
            <a:off x="169420" y="5139094"/>
            <a:ext cx="8435028" cy="1688395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CC0066"/>
                </a:solidFill>
                <a:latin typeface="Times New Roman" pitchFamily="18" charset="0"/>
                <a:cs typeface="Times New Roman" pitchFamily="18" charset="0"/>
              </a:rPr>
              <a:t>Данные совпадают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таблица </a:t>
            </a:r>
            <a:r>
              <a:rPr lang="ru-RU" alt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5402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Строки 1+5+6+7+8+9+11+12+14+16+18+20+22+23+24+25+27+28+29+30+33+34+35+37+38+39+40+41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РАВНО строке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Строки 43+44+45+оборудование старше 10 лет – равно строке 42</a:t>
            </a:r>
            <a:endParaRPr lang="ru-RU" alt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3245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7504" y="404664"/>
            <a:ext cx="1752600" cy="216024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Табл.7000</a:t>
            </a:r>
          </a:p>
        </p:txBody>
      </p:sp>
      <p:sp>
        <p:nvSpPr>
          <p:cNvPr id="4096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0964" name="Rectangle 605"/>
          <p:cNvSpPr>
            <a:spLocks noChangeArrowheads="1"/>
          </p:cNvSpPr>
          <p:nvPr/>
        </p:nvSpPr>
        <p:spPr bwMode="auto">
          <a:xfrm>
            <a:off x="228600" y="152400"/>
            <a:ext cx="8686800" cy="252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7. </a:t>
            </a:r>
            <a:r>
              <a:rPr lang="ru-RU" sz="2000" b="1" dirty="0">
                <a:solidFill>
                  <a:prstClr val="black"/>
                </a:solidFill>
                <a:latin typeface="Times New Roman" pitchFamily="18" charset="0"/>
                <a:cs typeface="Arial" charset="0"/>
              </a:rPr>
              <a:t>Оснащенность компьютерным оборудованием</a:t>
            </a:r>
            <a:endParaRPr lang="ru-RU" altLang="ru-RU" sz="2000" b="1" dirty="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10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8664802"/>
              </p:ext>
            </p:extLst>
          </p:nvPr>
        </p:nvGraphicFramePr>
        <p:xfrm>
          <a:off x="152400" y="656929"/>
          <a:ext cx="8896351" cy="5505450"/>
        </p:xfrm>
        <a:graphic>
          <a:graphicData uri="http://schemas.openxmlformats.org/drawingml/2006/table">
            <a:tbl>
              <a:tblPr/>
              <a:tblGrid>
                <a:gridCol w="369952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0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5720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90698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58831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168892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устройств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числе(из гр.3):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3606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административно-хозяйственной деятельности организации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для медицинского персонала (для автоматизации лечебного процесса)</a:t>
                      </a:r>
                      <a:endParaRPr lang="ru-RU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08787496"/>
                  </a:ext>
                </a:extLst>
              </a:tr>
              <a:tr h="118961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стационарных условиях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стационарных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817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5247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Персональные компьютеры (моноблоки, системные блоки, терминалы, ноутбуки)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4190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них: со сроком эксплуатации более 5 лет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4190">
                <a:tc>
                  <a:txBody>
                    <a:bodyPr/>
                    <a:lstStyle/>
                    <a:p>
                      <a:pPr marL="0" marR="0" lvl="0" indent="179388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6921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Автоматизированные рабочие места, подключенные к медицинской информационной системе медицинской организации или государственной информационной системе в сфере здравоохранения субъекта Российской Федерации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4190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автоматизированные рабочие места, подключенные к защищенной сети передачи данных субъекта Российской Федерации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7705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      в сельской местности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4.2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9656">
                <a:tc>
                  <a:txBody>
                    <a:bodyPr/>
                    <a:lstStyle/>
                    <a:p>
                      <a:pPr indent="228600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из них в ФАП и ФП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4.2.1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8419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Количество точек подключения к сети Интернет по типам подключения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84190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Число ФАП и ФП, подключенных к сети Интернет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+mn-cs"/>
                        </a:rPr>
                        <a:t>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4499991" y="3284984"/>
            <a:ext cx="4548759" cy="648072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Графа </a:t>
            </a: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3 равна сумме граф с 4 по 8 по всем </a:t>
            </a: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строкам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123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609600"/>
            <a:ext cx="2819400" cy="320675"/>
          </a:xfrm>
        </p:spPr>
        <p:txBody>
          <a:bodyPr/>
          <a:lstStyle/>
          <a:p>
            <a:pPr marL="838200" indent="-838200"/>
            <a:r>
              <a:rPr lang="ru-RU" altLang="ru-RU" sz="2000" b="1" dirty="0" smtClean="0">
                <a:latin typeface="Times New Roman" panose="02020603050405020304" pitchFamily="18" charset="0"/>
              </a:rPr>
              <a:t>Таблица 7001</a:t>
            </a:r>
            <a:endParaRPr lang="ru-RU" altLang="ru-RU" sz="1400" dirty="0" smtClean="0">
              <a:latin typeface="Times New Roman" panose="02020603050405020304" pitchFamily="18" charset="0"/>
            </a:endParaRPr>
          </a:p>
        </p:txBody>
      </p:sp>
      <p:sp>
        <p:nvSpPr>
          <p:cNvPr id="4403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33400" y="1143000"/>
            <a:ext cx="7772400" cy="1219200"/>
          </a:xfrm>
          <a:prstGeom prst="rect">
            <a:avLst/>
          </a:prstGeom>
          <a:solidFill>
            <a:srgbClr val="00B0F0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dirty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Число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кабинетов  медицинской статистики, имеющих доступ к высокоскоростным каналам передачи данных </a:t>
            </a:r>
            <a:r>
              <a:rPr lang="ru-RU" altLang="ru-RU" sz="1600" dirty="0" smtClean="0">
                <a:ln w="0"/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600" dirty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1</a:t>
            </a:r>
            <a:r>
              <a:rPr lang="ru-RU" altLang="ru-RU" sz="1600" dirty="0" smtClean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_______;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том числе  к сети Интернет по типам подключения:  коммутируемый (модемный) </a:t>
            </a:r>
            <a:r>
              <a:rPr lang="ru-RU" altLang="ru-RU" sz="1600" dirty="0" smtClean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2 _______;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широкополосный доступ по технологии </a:t>
            </a:r>
            <a:r>
              <a:rPr 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xDSL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600" dirty="0" smtClean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ru-RU" altLang="ru-RU" sz="1600" dirty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3 </a:t>
            </a:r>
            <a:r>
              <a:rPr lang="ru-RU" altLang="ru-RU" sz="1600" dirty="0" smtClean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_______;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VPN через сеть общего пользования  </a:t>
            </a:r>
            <a:r>
              <a:rPr lang="ru-RU" sz="1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ru-RU" altLang="ru-RU" sz="1600" dirty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_______.  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685800" y="3598277"/>
            <a:ext cx="7772400" cy="1270883"/>
          </a:xfrm>
          <a:prstGeom prst="rect">
            <a:avLst/>
          </a:prstGeom>
          <a:solidFill>
            <a:srgbClr val="00B0F0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dirty="0">
                <a:ln w="0"/>
                <a:solidFill>
                  <a:prstClr val="black"/>
                </a:solidFill>
                <a:latin typeface="Times New Roman" panose="02020603050405020304" pitchFamily="18" charset="0"/>
              </a:rPr>
              <a:t>Число медицинских работников, работающих в медицинской информационной системе или государственной информационной системе в сфере здравоохранения субъектов Российской Федерации, обеспеченных усиленной квалифицированной электронной подписью – всего 1_______, из них: врачей 2 _______, среднего медицинского персонала 3 _______.  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685801" y="3259723"/>
            <a:ext cx="201399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Таблица 7002 </a:t>
            </a:r>
            <a:r>
              <a:rPr lang="ru-RU" alt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 </a:t>
            </a:r>
            <a:endParaRPr lang="ru-RU" sz="16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140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685800"/>
            <a:ext cx="2895600" cy="304800"/>
          </a:xfrm>
        </p:spPr>
        <p:txBody>
          <a:bodyPr/>
          <a:lstStyle/>
          <a:p>
            <a:pPr marL="838200" indent="-838200"/>
            <a:r>
              <a:rPr lang="ru-RU" altLang="ru-RU" sz="2000" b="1" dirty="0" smtClean="0">
                <a:latin typeface="Times New Roman" panose="02020603050405020304" pitchFamily="18" charset="0"/>
              </a:rPr>
              <a:t>Таблица 7003</a:t>
            </a:r>
            <a:r>
              <a:rPr lang="ru-RU" altLang="ru-RU" sz="2000" dirty="0" smtClean="0">
                <a:latin typeface="Times New Roman" panose="02020603050405020304" pitchFamily="18" charset="0"/>
              </a:rPr>
              <a:t> </a:t>
            </a:r>
            <a:endParaRPr lang="ru-RU" altLang="ru-RU" sz="1400" b="1" dirty="0" smtClean="0">
              <a:latin typeface="Times New Roman" panose="02020603050405020304" pitchFamily="18" charset="0"/>
            </a:endParaRPr>
          </a:p>
        </p:txBody>
      </p:sp>
      <p:sp>
        <p:nvSpPr>
          <p:cNvPr id="4505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5060" name="Rectangle 605"/>
          <p:cNvSpPr>
            <a:spLocks noChangeArrowheads="1"/>
          </p:cNvSpPr>
          <p:nvPr/>
        </p:nvSpPr>
        <p:spPr bwMode="auto">
          <a:xfrm>
            <a:off x="228600" y="381000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Характеристика автоматизации основных задач в медицинской организации</a:t>
            </a:r>
            <a:endParaRPr lang="ru-RU" altLang="ru-RU" sz="180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20572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674185"/>
              </p:ext>
            </p:extLst>
          </p:nvPr>
        </p:nvGraphicFramePr>
        <p:xfrm>
          <a:off x="76200" y="990600"/>
          <a:ext cx="8991600" cy="4741910"/>
        </p:xfrm>
        <a:graphic>
          <a:graphicData uri="http://schemas.openxmlformats.org/drawingml/2006/table">
            <a:tbl>
              <a:tblPr/>
              <a:tblGrid>
                <a:gridCol w="66294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905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4588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централизованной подсистемы государственной информационной системы в сфере здравоохранения субъекта Российской Федерации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charset="0"/>
                        </a:rPr>
                        <a:t>Количество автоматизированных рабочих мест, подключенных к государственной информационной системе в сфере здравоохранения субъекта Российской Федерации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30351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скорой и неотложной медицинской помощью (в том числе санитарной авиации)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льготным лекарственным обеспечением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потоками пациентов (электронная регистратура)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Интегрированная электронная медицинская карта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Телемедицинские консультации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Диагностические исследования (Центральный архив медицинских изображений)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Лабораторные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больным онкологическими заболеваниями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303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больным сердечно-сосудистыми заболеваниями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962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по профилям «Акушерство и гинекология» и «Неонатология» (Мониторинг беременных)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3962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профилактической медицинской помощи (диспансеризация, диспансерное наблюдение, профилактические осмотры)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889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332656"/>
            <a:ext cx="2895600" cy="216024"/>
          </a:xfrm>
        </p:spPr>
        <p:txBody>
          <a:bodyPr/>
          <a:lstStyle/>
          <a:p>
            <a:pPr marL="838200" indent="-838200"/>
            <a:r>
              <a:rPr lang="ru-RU" altLang="ru-RU" sz="2000" b="1" dirty="0" smtClean="0">
                <a:latin typeface="Times New Roman" panose="02020603050405020304" pitchFamily="18" charset="0"/>
              </a:rPr>
              <a:t>Таблица 7004</a:t>
            </a:r>
            <a:r>
              <a:rPr lang="ru-RU" altLang="ru-RU" sz="2000" dirty="0" smtClean="0">
                <a:latin typeface="Times New Roman" panose="02020603050405020304" pitchFamily="18" charset="0"/>
              </a:rPr>
              <a:t> </a:t>
            </a:r>
            <a:endParaRPr lang="ru-RU" altLang="ru-RU" sz="1400" b="1" dirty="0" smtClean="0">
              <a:latin typeface="Times New Roman" panose="02020603050405020304" pitchFamily="18" charset="0"/>
            </a:endParaRPr>
          </a:p>
        </p:txBody>
      </p:sp>
      <p:sp>
        <p:nvSpPr>
          <p:cNvPr id="4505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5060" name="Rectangle 605"/>
          <p:cNvSpPr>
            <a:spLocks noChangeArrowheads="1"/>
          </p:cNvSpPr>
          <p:nvPr/>
        </p:nvSpPr>
        <p:spPr bwMode="auto">
          <a:xfrm>
            <a:off x="-108520" y="44624"/>
            <a:ext cx="9252520" cy="288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Arial" charset="0"/>
              </a:rPr>
              <a:t>Сведения о применении телемедицинских технологий при оказании медицинской помощи</a:t>
            </a:r>
            <a:endParaRPr lang="ru-RU" altLang="ru-RU" sz="1600" dirty="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7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6994046"/>
              </p:ext>
            </p:extLst>
          </p:nvPr>
        </p:nvGraphicFramePr>
        <p:xfrm>
          <a:off x="107503" y="548681"/>
          <a:ext cx="8960297" cy="5121238"/>
        </p:xfrm>
        <a:graphic>
          <a:graphicData uri="http://schemas.openxmlformats.org/drawingml/2006/table">
            <a:tbl>
              <a:tblPr/>
              <a:tblGrid>
                <a:gridCol w="467546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8323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3652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4311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1976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1976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8243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19239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показателя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 счет</a:t>
                      </a:r>
                      <a:r>
                        <a:rPr lang="ru-RU" sz="12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средств ОМС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7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плановых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неотложных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экстренных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08787496"/>
                  </a:ext>
                </a:extLst>
              </a:tr>
              <a:tr h="2098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4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проведенных консультаций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478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количество проведенных консилиумов врачей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769574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из них количество проведенных консилиумов врачей с применением телемедицинских технологий, по результатам которой проведена госпитализация пациентов или осуществлен перевод пациента в другое медицинское учреждение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84787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в режиме реального времени с применением видеоконференцсвязи (из строки 1.1)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8478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количество проведенных консультаций пациентов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5771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из них количество проведенных консультаций пациентов с применением телемедицинских технологий, по результатам которой проведена госпитализация пациентов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8478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из них в режиме реального времени с применением видеоконференцсвязи (из строки 1.2)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490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пациентов находившихся на дистанционном наблюдении за состояние здоровья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5771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проведенных консультаций с применением телемедицинских технологий в целях вынесения заключения по результатам диагностических исследований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5524088" y="3094880"/>
            <a:ext cx="3384376" cy="57606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Графа 3 равна сумме граф 4+5+6 по всем </a:t>
            </a: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строкам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5524088" y="3933056"/>
            <a:ext cx="3240360" cy="93610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Графа </a:t>
            </a: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3 больше </a:t>
            </a: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или равна графе </a:t>
            </a:r>
            <a:r>
              <a:rPr lang="ru-RU" alt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7 </a:t>
            </a: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по всем строкам</a:t>
            </a:r>
            <a:endParaRPr lang="ru-RU" altLang="ru-RU" sz="1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5380072" y="2006089"/>
            <a:ext cx="3687728" cy="57606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400" b="1" dirty="0" smtClean="0">
                <a:solidFill>
                  <a:srgbClr val="FF0000"/>
                </a:solidFill>
                <a:cs typeface="Times New Roman" pitchFamily="18" charset="0"/>
              </a:rPr>
              <a:t>Строку 1 показывают только те организации, которые проводили консультацию</a:t>
            </a:r>
            <a:endParaRPr lang="ru-RU" altLang="ru-RU" sz="14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968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066800" y="1676400"/>
            <a:ext cx="6705600" cy="2590800"/>
          </a:xfrm>
        </p:spPr>
        <p:txBody>
          <a:bodyPr/>
          <a:lstStyle/>
          <a:p>
            <a:pPr eaLnBrk="1" hangingPunct="1"/>
            <a:r>
              <a:rPr lang="ru-RU" altLang="ru-RU" sz="4000" b="1" smtClean="0"/>
              <a:t>РАЗДЕЛ </a:t>
            </a:r>
            <a:r>
              <a:rPr lang="en-US" altLang="ru-RU" sz="4000" b="1" smtClean="0"/>
              <a:t>VIII</a:t>
            </a:r>
            <a:r>
              <a:rPr lang="ru-RU" altLang="ru-RU" sz="4000" b="1" smtClean="0"/>
              <a:t>. ТЕХНИЧЕСКОЕ</a:t>
            </a:r>
            <a:r>
              <a:rPr lang="en-US" altLang="ru-RU" sz="4000" b="1" smtClean="0"/>
              <a:t/>
            </a:r>
            <a:br>
              <a:rPr lang="en-US" altLang="ru-RU" sz="4000" b="1" smtClean="0"/>
            </a:br>
            <a:r>
              <a:rPr lang="ru-RU" altLang="ru-RU" sz="4000" b="1" smtClean="0"/>
              <a:t>СОСТОЯНИЕ ЗДАНИЙ</a:t>
            </a:r>
            <a:endParaRPr lang="ru-RU" altLang="ru-RU" sz="4000" b="1" smtClean="0">
              <a:latin typeface="Times New Roman" panose="02020603050405020304" pitchFamily="18" charset="0"/>
            </a:endParaRPr>
          </a:p>
        </p:txBody>
      </p:sp>
      <p:sp>
        <p:nvSpPr>
          <p:cNvPr id="47107" name="Rectangle 5"/>
          <p:cNvSpPr>
            <a:spLocks noChangeArrowheads="1"/>
          </p:cNvSpPr>
          <p:nvPr/>
        </p:nvSpPr>
        <p:spPr bwMode="auto">
          <a:xfrm>
            <a:off x="457200" y="4267200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ru-RU" sz="28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/>
            </a:r>
            <a:br>
              <a:rPr lang="en-US" altLang="ru-RU" sz="28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</a:br>
            <a:r>
              <a:rPr lang="en-US" altLang="ru-RU" sz="28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                      </a:t>
            </a:r>
            <a:r>
              <a:rPr lang="ru-RU" altLang="ru-RU" sz="28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86958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52400" y="1371600"/>
            <a:ext cx="8839200" cy="52578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endParaRPr lang="ru-RU" altLang="ru-RU" sz="900" b="1" dirty="0" smtClean="0">
              <a:latin typeface="Times New Roman" panose="02020603050405020304" pitchFamily="18" charset="0"/>
            </a:endParaRP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  <a:defRPr/>
            </a:pPr>
            <a:r>
              <a:rPr lang="ru-RU" altLang="ru-RU" sz="2000" dirty="0" smtClean="0">
                <a:latin typeface="Times New Roman" panose="02020603050405020304" pitchFamily="18" charset="0"/>
              </a:rPr>
              <a:t>	</a:t>
            </a:r>
          </a:p>
          <a:p>
            <a:pPr marL="0" indent="0">
              <a:lnSpc>
                <a:spcPct val="80000"/>
              </a:lnSpc>
              <a:buFont typeface="Arial" panose="020B0604020202020204" pitchFamily="34" charset="0"/>
              <a:buNone/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Здание</a:t>
            </a:r>
            <a:r>
              <a:rPr lang="ru-RU" altLang="ru-RU" sz="20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это строение, имеющее свой технический паспорт и состоящее на балансе медицинской организации или арендуемое у других организаций на конец отчетного года. Таблица 8000 заполняется на основании технического паспорта здания, актов обследования зданий на необходимость капитального ремонта, актов об аварийном состоянии зданий</a:t>
            </a:r>
          </a:p>
          <a:p>
            <a:pPr>
              <a:lnSpc>
                <a:spcPct val="80000"/>
              </a:lnSpc>
              <a:defRPr/>
            </a:pPr>
            <a:endParaRPr lang="ru-RU" altLang="ru-RU" sz="200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lnSpc>
                <a:spcPct val="80000"/>
              </a:lnSpc>
              <a:buFont typeface="Arial" panose="020B0604020202020204" pitchFamily="34" charset="0"/>
              <a:buNone/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Приспособленное помещение </a:t>
            </a:r>
            <a:r>
              <a:rPr lang="ru-RU" altLang="ru-RU" sz="20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это помещение технически </a:t>
            </a:r>
            <a:r>
              <a:rPr lang="ru-RU" altLang="ru-RU" sz="20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переобустроенное</a:t>
            </a:r>
            <a:r>
              <a:rPr lang="ru-RU" altLang="ru-RU" sz="20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для определенных целей использования. То, что изначально не входило в типовой проект</a:t>
            </a: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title"/>
          </p:nvPr>
        </p:nvSpPr>
        <p:spPr>
          <a:xfrm>
            <a:off x="381000" y="457200"/>
            <a:ext cx="8534400" cy="990600"/>
          </a:xfrm>
        </p:spPr>
        <p:txBody>
          <a:bodyPr/>
          <a:lstStyle/>
          <a:p>
            <a:pPr marL="838200" indent="-838200"/>
            <a:r>
              <a:rPr lang="ru-RU" altLang="ru-RU" sz="2000" b="1" smtClean="0">
                <a:latin typeface="Times New Roman" panose="02020603050405020304" pitchFamily="18" charset="0"/>
              </a:rPr>
              <a:t>При заполнении раздела </a:t>
            </a:r>
            <a:r>
              <a:rPr lang="en-US" altLang="ru-RU" sz="2000" b="1" smtClean="0">
                <a:latin typeface="Times New Roman" panose="02020603050405020304" pitchFamily="18" charset="0"/>
              </a:rPr>
              <a:t>VIII </a:t>
            </a:r>
            <a:r>
              <a:rPr lang="ru-RU" altLang="ru-RU" sz="2000" b="1" smtClean="0">
                <a:latin typeface="Times New Roman" panose="02020603050405020304" pitchFamily="18" charset="0"/>
              </a:rPr>
              <a:t>«Техническое состояние зданий» ФФСН №30 следует иметь в виду</a:t>
            </a:r>
          </a:p>
        </p:txBody>
      </p:sp>
    </p:spTree>
    <p:extLst>
      <p:ext uri="{BB962C8B-B14F-4D97-AF65-F5344CB8AC3E}">
        <p14:creationId xmlns:p14="http://schemas.microsoft.com/office/powerpoint/2010/main" val="3643749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Подзаголовок 2"/>
          <p:cNvSpPr>
            <a:spLocks/>
          </p:cNvSpPr>
          <p:nvPr/>
        </p:nvSpPr>
        <p:spPr bwMode="auto">
          <a:xfrm>
            <a:off x="1682750" y="204788"/>
            <a:ext cx="60483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Aft>
                <a:spcPct val="0"/>
              </a:spcAft>
              <a:buFontTx/>
              <a:buNone/>
            </a:pPr>
            <a:r>
              <a:rPr lang="ru-RU" altLang="ru-RU" sz="2400" b="1" i="1" smtClean="0"/>
              <a:t>Порядок составления штатного расписания</a:t>
            </a:r>
          </a:p>
        </p:txBody>
      </p:sp>
      <p:sp>
        <p:nvSpPr>
          <p:cNvPr id="7171" name="Text Box 4"/>
          <p:cNvSpPr txBox="1">
            <a:spLocks noChangeArrowheads="1"/>
          </p:cNvSpPr>
          <p:nvPr/>
        </p:nvSpPr>
        <p:spPr bwMode="auto">
          <a:xfrm>
            <a:off x="279400" y="1050925"/>
            <a:ext cx="8664575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6. Включать в штат больше сотрудников, чем предусмотрено нормативами, закон не запрещает. Но если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штат увеличен необоснованно</a:t>
            </a:r>
            <a:r>
              <a:rPr lang="ru-RU" altLang="ru-RU" sz="1800" smtClean="0">
                <a:latin typeface="Times New Roman" pitchFamily="18" charset="0"/>
              </a:rPr>
              <a:t> в бюджетном учреждении или медорганизации, которая работает в системе ОМС, могут быть претензии правоохранительных органов и ТФОМС. Так, за нецелевые расходы фонд может потребовать вернуть средства и заплатить штраф.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7. Штатное расписание по закону формирует и утверждает работодатель.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Руководство медорганизации согласовывает его с вышестоящей организацией, если это предусматривают учредительные документы</a:t>
            </a:r>
            <a:r>
              <a:rPr lang="ru-RU" altLang="ru-RU" sz="1800" smtClean="0">
                <a:latin typeface="Times New Roman" pitchFamily="18" charset="0"/>
              </a:rPr>
              <a:t>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8. Если учреждение вводит новые должности, их необходимо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обосновать нуждами учреждения. </a:t>
            </a:r>
            <a:r>
              <a:rPr lang="ru-RU" altLang="ru-RU" sz="1800" smtClean="0">
                <a:latin typeface="Times New Roman" pitchFamily="18" charset="0"/>
              </a:rPr>
              <a:t>Пример необоснованного введения в штатное расписание: вводятся несколько заместителей у одного руководителя схожие по функционалу.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9. Чтобы избежать претензий, государственным медицинским организациям важно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не отходить от штатных нормативов</a:t>
            </a:r>
            <a:r>
              <a:rPr lang="ru-RU" altLang="ru-RU" sz="1800" smtClean="0">
                <a:latin typeface="Times New Roman" pitchFamily="18" charset="0"/>
              </a:rPr>
              <a:t>, которые предусмотрены порядками оказания медпомощи. Иначе руководству грозит ответственность за нарушение лицензионных требований (подп. «ж» п. 4 Положения о лицензировании медицинской деятельности постановления Правительства от 16.04.2012 № 291).</a:t>
            </a:r>
          </a:p>
        </p:txBody>
      </p:sp>
    </p:spTree>
    <p:extLst>
      <p:ext uri="{BB962C8B-B14F-4D97-AF65-F5344CB8AC3E}">
        <p14:creationId xmlns:p14="http://schemas.microsoft.com/office/powerpoint/2010/main" val="1532200301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51203" name="Rectangle 605"/>
          <p:cNvSpPr>
            <a:spLocks noChangeArrowheads="1"/>
          </p:cNvSpPr>
          <p:nvPr/>
        </p:nvSpPr>
        <p:spPr bwMode="auto">
          <a:xfrm>
            <a:off x="228600" y="381000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2000">
              <a:solidFill>
                <a:srgbClr val="FF0000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sp>
        <p:nvSpPr>
          <p:cNvPr id="51204" name="Rectangle 453"/>
          <p:cNvSpPr>
            <a:spLocks noChangeArrowheads="1"/>
          </p:cNvSpPr>
          <p:nvPr/>
        </p:nvSpPr>
        <p:spPr bwMode="auto">
          <a:xfrm>
            <a:off x="685800" y="7620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Если подразделения, оказывающие медицинскую помощь в амбулаторных условиях, расположены в одном или нескольких отдельных зданиях, сведения о них показывают в стр. 1.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Если подразделения, оказывающие медицинскую помощь в стационарных условиях, расположены в одном или нескольких отдельных зданиях, сведения о них показывают в стр. 2.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Если подразделения, оказывающие медицинскую помощь в амбулаторных и стационарных условиях, расположены в одном или нескольких отдельных зданиях, сведения о них показывают в стр. 3.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Здания, в которых расположены подразделения, указанные в стр. 1-3 показывают в соответствующих строках, независимо от того, все здание или только часть его используется подразделениями.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В отдельных строках показывают сведения о зданиях офисов врачей общей практики, ФАПов, фельдшерских пунктов и патологоанатомических бюро и отделений (стр. 4-7).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Здания, в которых расположены все остальные подразделения, показывают суммарно в стр. 8. Учитывают число всех зданий, независимо от того, сколько подразделений в нем расположено.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Стр. 9 должна быть равна сумме строк 1-8 по всем графам.</a:t>
            </a:r>
          </a:p>
        </p:txBody>
      </p:sp>
    </p:spTree>
    <p:extLst>
      <p:ext uri="{BB962C8B-B14F-4D97-AF65-F5344CB8AC3E}">
        <p14:creationId xmlns:p14="http://schemas.microsoft.com/office/powerpoint/2010/main" val="432525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746650"/>
          </a:xfrm>
        </p:spPr>
        <p:txBody>
          <a:bodyPr/>
          <a:lstStyle/>
          <a:p>
            <a:pPr algn="l"/>
            <a:r>
              <a:rPr lang="ru-RU" sz="2400" b="1" dirty="0" smtClean="0"/>
              <a:t>Таблица 8000</a:t>
            </a:r>
            <a:r>
              <a:rPr lang="ru-RU" sz="1800" b="1" dirty="0" smtClean="0"/>
              <a:t/>
            </a:r>
            <a:br>
              <a:rPr lang="ru-RU" sz="1800" b="1" dirty="0" smtClean="0"/>
            </a:br>
            <a:r>
              <a:rPr lang="ru-RU" sz="1800" b="1" dirty="0" smtClean="0"/>
              <a:t/>
            </a:r>
            <a:br>
              <a:rPr lang="ru-RU" sz="1800" b="1" dirty="0" smtClean="0"/>
            </a:br>
            <a:r>
              <a:rPr lang="ru-RU" sz="1800" b="1" dirty="0" smtClean="0"/>
              <a:t>При заполнении таблицы 8000 следует иметь в виду:</a:t>
            </a:r>
            <a:br>
              <a:rPr lang="ru-RU" sz="1800" b="1" dirty="0" smtClean="0"/>
            </a:br>
            <a:r>
              <a:rPr lang="ru-RU" sz="1800" b="1" dirty="0" smtClean="0"/>
              <a:t>- </a:t>
            </a:r>
            <a:r>
              <a:rPr lang="ru-RU" sz="1600" dirty="0" smtClean="0"/>
              <a:t>таблица заполняется всеми медицинскими организациями, включая организации особого типа и санаторно-курортные организации;</a:t>
            </a:r>
            <a:br>
              <a:rPr lang="ru-RU" sz="1600" dirty="0" smtClean="0"/>
            </a:br>
            <a:r>
              <a:rPr lang="ru-RU" sz="1600" dirty="0" smtClean="0"/>
              <a:t>- показываются сведения о техническом состоянии </a:t>
            </a:r>
            <a:r>
              <a:rPr lang="ru-RU" sz="1600" b="1" dirty="0" smtClean="0"/>
              <a:t>всех</a:t>
            </a:r>
            <a:r>
              <a:rPr lang="ru-RU" sz="1600" dirty="0" smtClean="0"/>
              <a:t>, состоящих на балансе и арендуемых зданий на конец отчетного года </a:t>
            </a:r>
            <a:r>
              <a:rPr lang="ru-RU" sz="1600" b="1" dirty="0" smtClean="0"/>
              <a:t>всех подразделений </a:t>
            </a:r>
            <a:r>
              <a:rPr lang="ru-RU" sz="1600" dirty="0" smtClean="0"/>
              <a:t>медицинских организаций;</a:t>
            </a:r>
            <a:br>
              <a:rPr lang="ru-RU" sz="1600" dirty="0" smtClean="0"/>
            </a:br>
            <a:r>
              <a:rPr lang="ru-RU" sz="1600" dirty="0" smtClean="0"/>
              <a:t>- </a:t>
            </a:r>
            <a:r>
              <a:rPr lang="ru-RU" sz="1600" b="1" dirty="0" smtClean="0"/>
              <a:t>учитывают число всех зданий, независимо от того, какие подразделения в нем расположены</a:t>
            </a:r>
            <a:r>
              <a:rPr lang="ru-RU" sz="1600" dirty="0" smtClean="0"/>
              <a:t>;</a:t>
            </a:r>
            <a:br>
              <a:rPr lang="ru-RU" sz="1600" dirty="0" smtClean="0"/>
            </a:br>
            <a:r>
              <a:rPr lang="ru-RU" sz="1600" dirty="0" smtClean="0"/>
              <a:t>- заполняется на основании технического паспорта здания, актов обследования зданий на необходимость капитального ремонта, актов об аварийном состоянии зданий.</a:t>
            </a:r>
            <a:br>
              <a:rPr lang="ru-RU" sz="1600" dirty="0" smtClean="0"/>
            </a:br>
            <a:r>
              <a:rPr lang="ru-RU" sz="1600" dirty="0" smtClean="0"/>
              <a:t/>
            </a:r>
            <a:br>
              <a:rPr lang="ru-RU" sz="1600" dirty="0" smtClean="0"/>
            </a:br>
            <a:r>
              <a:rPr lang="ru-RU" sz="1800" b="1" dirty="0" smtClean="0"/>
              <a:t>«Акт обследования зданий на необходимость капитального ремонта», «Акт о признании здания аварийным» – </a:t>
            </a:r>
            <a:r>
              <a:rPr lang="ru-RU" sz="1600" dirty="0" smtClean="0"/>
              <a:t>документы, составляемые организацией, уполномоченной на проведение экспертизы технического состояния зданий, выполнявшей обследования по заказу медицинской организации или органа исполнительной власти субъекта.</a:t>
            </a:r>
            <a:endParaRPr lang="ru-RU" sz="1600" dirty="0"/>
          </a:p>
        </p:txBody>
      </p:sp>
    </p:spTree>
    <p:extLst>
      <p:ext uri="{BB962C8B-B14F-4D97-AF65-F5344CB8AC3E}">
        <p14:creationId xmlns:p14="http://schemas.microsoft.com/office/powerpoint/2010/main" val="113252593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304800"/>
            <a:ext cx="2362200" cy="381000"/>
          </a:xfrm>
        </p:spPr>
        <p:txBody>
          <a:bodyPr/>
          <a:lstStyle/>
          <a:p>
            <a:pPr marL="838200" indent="-838200"/>
            <a:r>
              <a:rPr lang="ru-RU" altLang="ru-RU" sz="2000" b="1" dirty="0" smtClean="0">
                <a:latin typeface="Times New Roman" panose="02020603050405020304" pitchFamily="18" charset="0"/>
              </a:rPr>
              <a:t>Таблица 8000</a:t>
            </a:r>
            <a:r>
              <a:rPr lang="ru-RU" altLang="ru-RU" sz="2000" dirty="0" smtClean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5017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60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50180" name="Rectangle 605"/>
          <p:cNvSpPr>
            <a:spLocks noChangeArrowheads="1"/>
          </p:cNvSpPr>
          <p:nvPr/>
        </p:nvSpPr>
        <p:spPr bwMode="auto">
          <a:xfrm>
            <a:off x="228600" y="76200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>
                <a:solidFill>
                  <a:prstClr val="black"/>
                </a:solidFill>
                <a:latin typeface="Times New Roman" panose="02020603050405020304" pitchFamily="18" charset="0"/>
                <a:cs typeface="Arial" charset="0"/>
              </a:rPr>
              <a:t>Техническое состояние зданий</a:t>
            </a:r>
            <a:endParaRPr lang="ru-RU" altLang="ru-RU" sz="2000">
              <a:solidFill>
                <a:prstClr val="black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graphicFrame>
        <p:nvGraphicFramePr>
          <p:cNvPr id="14" name="Таблица 13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1218778510"/>
              </p:ext>
            </p:extLst>
          </p:nvPr>
        </p:nvGraphicFramePr>
        <p:xfrm>
          <a:off x="0" y="609601"/>
          <a:ext cx="9144000" cy="6041858"/>
        </p:xfrm>
        <a:graphic>
          <a:graphicData uri="http://schemas.openxmlformats.org/drawingml/2006/table">
            <a:tbl>
              <a:tblPr/>
              <a:tblGrid>
                <a:gridCol w="173072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076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4358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8972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3844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25628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9998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716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7434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99987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499987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35887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3588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41024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41345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90759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737419">
                  <a:extLst>
                    <a:ext uri="{9D8B030D-6E8A-4147-A177-3AD203B41FA5}">
                      <a16:colId xmlns="" xmlns:a16="http://schemas.microsoft.com/office/drawing/2014/main" val="2828783412"/>
                    </a:ext>
                  </a:extLst>
                </a:gridCol>
              </a:tblGrid>
              <a:tr h="17104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подразделений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№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стр.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Число зданий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Общая площадь зданий  (</a:t>
                      </a:r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кв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м)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710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из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них (из гр.3):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7789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Arial Cyr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Arial Cyr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находятся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имеют виды благоустройства: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Times New Roman"/>
                        </a:rPr>
                        <a:t>находятся в аварийном состоянии, или требующих сноса, реконструкции и</a:t>
                      </a:r>
                      <a:r>
                        <a:rPr lang="ru-RU" sz="1100" b="0" i="0" u="none" strike="noStrike" baseline="0" dirty="0" smtClean="0">
                          <a:solidFill>
                            <a:srgbClr val="FF0000"/>
                          </a:solidFill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Times New Roman"/>
                        </a:rPr>
                        <a:t>капитального ремонта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3946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находятся в аварийном состоянии, требует сноса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требуют реконструкции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требуют капитального ремонта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latin typeface="Times New Roman"/>
                        </a:rPr>
                        <a:t>в приспособленных помещениях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арендованных помещениях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водопровод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горячее водоснабжение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центральное отопление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канализацию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телефонную связь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автономное энергоснабжение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12383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в т.ч. в рабочем состоянии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5298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Times New Roman"/>
                        </a:rPr>
                        <a:t>17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61191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Подразделения, оказывающие медицинскую помощь в амбулаторных условиях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endParaRPr lang="ru-RU" sz="1100" b="0" i="0" u="none" strike="noStrike">
                        <a:latin typeface="Arial Cyr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61191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Подразделения, оказывающие медицинскую помощь в стационарных условиях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917877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latin typeface="Times New Roman"/>
                        </a:rPr>
                        <a:t>Подразделения, оказывающие медицинскую помощь в </a:t>
                      </a:r>
                      <a:r>
                        <a:rPr lang="ru-RU" sz="1100" b="0" i="0" u="none" strike="noStrike" dirty="0" err="1">
                          <a:latin typeface="Times New Roman"/>
                        </a:rPr>
                        <a:t>амбула</a:t>
                      </a:r>
                      <a:r>
                        <a:rPr lang="ru-RU" sz="1100" b="0" i="0" u="none" strike="noStrike" dirty="0">
                          <a:latin typeface="Times New Roman"/>
                        </a:rPr>
                        <a:t>-торных и стационарных условиях, расположенные в одном здании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595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Офисы врачей общей практики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5298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ФАПы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5298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Фельдшерские пункты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0595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Патологоанатомические отделения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5298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Прочие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5298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Всего (сумма строк 1-8)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2438400" y="2895600"/>
            <a:ext cx="2667000" cy="1066800"/>
          </a:xfrm>
          <a:prstGeom prst="rect">
            <a:avLst/>
          </a:prstGeom>
          <a:solidFill>
            <a:srgbClr val="00B0F0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>
                <a:ln w="0"/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наличии данных в графах 4, 5, 6 необходимо представить в сканированном виде акты на каждое здание в электронном виде</a:t>
            </a:r>
          </a:p>
        </p:txBody>
      </p:sp>
    </p:spTree>
    <p:extLst>
      <p:ext uri="{BB962C8B-B14F-4D97-AF65-F5344CB8AC3E}">
        <p14:creationId xmlns:p14="http://schemas.microsoft.com/office/powerpoint/2010/main" val="4227255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251520" y="500063"/>
            <a:ext cx="8695630" cy="59436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200" b="1" smtClean="0">
                <a:solidFill>
                  <a:srgbClr val="4C584E"/>
                </a:solidFill>
                <a:latin typeface="+mn-lt"/>
              </a:rPr>
              <a:t/>
            </a:r>
            <a:br>
              <a:rPr lang="en-US" sz="3200" b="1" smtClean="0">
                <a:solidFill>
                  <a:srgbClr val="4C584E"/>
                </a:solidFill>
                <a:latin typeface="+mn-lt"/>
              </a:rPr>
            </a:br>
            <a: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  <a:t>ЗАПОЛНЕНИЕ ДАННЫХ О РАБОТЕ СКОРОЙ МЕДИЦИНСКОЙ ПОМОЩИ В ФОРМЕ ФЕДЕРАЛЬНОГО СТАТИСТИЧЕСКОГО НАБЛЮДЕНИЯ № 30 «СВЕДЕНИЯ О МЕДИЦИНСКОЙ ОРГАНИЗАЦИИ» ЗА 2018 ГОД</a:t>
            </a:r>
            <a:b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</a:br>
            <a: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  <a:t/>
            </a:r>
            <a:b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</a:br>
            <a:endParaRPr lang="ru-RU" sz="3200" b="1" dirty="0" smtClean="0">
              <a:solidFill>
                <a:srgbClr val="4C584E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183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2700279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271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 Министерства здравоохранения Российской Федерации № 388н  от 20 июня 2013 г. (приложение 1)</a:t>
            </a:r>
            <a:endParaRPr lang="ru-RU" sz="2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83" name="Содержимое 2"/>
          <p:cNvSpPr>
            <a:spLocks noGrp="1"/>
          </p:cNvSpPr>
          <p:nvPr>
            <p:ph idx="1"/>
          </p:nvPr>
        </p:nvSpPr>
        <p:spPr>
          <a:xfrm>
            <a:off x="250825" y="1601788"/>
            <a:ext cx="8501063" cy="49704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2200" b="1" smtClean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altLang="ru-RU" sz="2700" b="1" smtClean="0">
                <a:latin typeface="Times New Roman" pitchFamily="18" charset="0"/>
                <a:cs typeface="Times New Roman" pitchFamily="18" charset="0"/>
              </a:rPr>
              <a:t>Медицинская эвакуация </a:t>
            </a:r>
            <a:r>
              <a:rPr lang="ru-RU" altLang="ru-RU" sz="2700" smtClean="0">
                <a:latin typeface="Times New Roman" pitchFamily="18" charset="0"/>
                <a:cs typeface="Times New Roman" pitchFamily="18" charset="0"/>
              </a:rPr>
              <a:t>осуществляется выездными бригадами скорой медицинской помощи.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2700" b="1" smtClean="0">
                <a:latin typeface="Times New Roman" pitchFamily="18" charset="0"/>
                <a:cs typeface="Times New Roman" pitchFamily="18" charset="0"/>
              </a:rPr>
              <a:t>    Медицинская эвакуация </a:t>
            </a:r>
            <a:r>
              <a:rPr lang="ru-RU" altLang="ru-RU" sz="2700" smtClean="0">
                <a:latin typeface="Times New Roman" pitchFamily="18" charset="0"/>
                <a:cs typeface="Times New Roman" pitchFamily="18" charset="0"/>
              </a:rPr>
              <a:t>может осуществляться с места происшествия или места нахождения пациента (вне медицинской организации), а также из медицинской организации, в которой отсутствует возможность оказания необходимой медицинской помощи при угрожающих жизни состояниях, женщин в период беременности, родов, послеродовой период и новорожденных, лиц, пострадавших в результате чрезвычайных ситуаций и стихийных бедствий. </a:t>
            </a:r>
          </a:p>
        </p:txBody>
      </p:sp>
    </p:spTree>
    <p:extLst>
      <p:ext uri="{BB962C8B-B14F-4D97-AF65-F5344CB8AC3E}">
        <p14:creationId xmlns:p14="http://schemas.microsoft.com/office/powerpoint/2010/main" val="177722913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476250"/>
            <a:ext cx="8374063" cy="1728788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83" name="Содержимое 2"/>
          <p:cNvSpPr>
            <a:spLocks noGrp="1"/>
          </p:cNvSpPr>
          <p:nvPr>
            <p:ph idx="1"/>
          </p:nvPr>
        </p:nvSpPr>
        <p:spPr>
          <a:xfrm>
            <a:off x="323850" y="2492375"/>
            <a:ext cx="8535988" cy="4105275"/>
          </a:xfrm>
        </p:spPr>
        <p:txBody>
          <a:bodyPr/>
          <a:lstStyle/>
          <a:p>
            <a:pPr algn="just" eaLnBrk="1" hangingPunct="1">
              <a:buFont typeface="Arial" charset="0"/>
              <a:buNone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Не заполняются сведения:</a:t>
            </a:r>
          </a:p>
          <a:p>
            <a:pPr algn="just" eaLnBrk="1" hangingPunct="1"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по строкам с 5 по 9 графы 10;</a:t>
            </a:r>
          </a:p>
          <a:p>
            <a:pPr algn="just" eaLnBrk="1" hangingPunct="1"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по строкам 7, 8, 9 графы 6 и 9.</a:t>
            </a:r>
          </a:p>
          <a:p>
            <a:pPr marL="0" indent="0" algn="just" eaLnBrk="1" hangingPunct="1">
              <a:buFont typeface="Arial" charset="0"/>
              <a:buNone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В число выполненных вызовов бригадами скорой медицинской помощи (стр. 1 гр. 3) не включаются безрезультатные вызовы.</a:t>
            </a:r>
          </a:p>
        </p:txBody>
      </p:sp>
    </p:spTree>
    <p:extLst>
      <p:ext uri="{BB962C8B-B14F-4D97-AF65-F5344CB8AC3E}">
        <p14:creationId xmlns:p14="http://schemas.microsoft.com/office/powerpoint/2010/main" val="260310288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285750"/>
            <a:ext cx="8118475" cy="1703388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531" name="Содержимое 2"/>
          <p:cNvSpPr>
            <a:spLocks noGrp="1"/>
          </p:cNvSpPr>
          <p:nvPr>
            <p:ph idx="1"/>
          </p:nvPr>
        </p:nvSpPr>
        <p:spPr>
          <a:xfrm>
            <a:off x="250825" y="2205038"/>
            <a:ext cx="8407400" cy="40814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/>
              <a:t>   </a:t>
            </a: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Число выполненных вызовов к детям (форма 30 табл. 2120 стр. 2 гр. 3) не должно быть больше числа детей, которым оказана скорая медицинская помощь при вызовах (форма 30 табл. 2121 стр. 1 гр. 3).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   30.2120.2.03 &lt; = 30.2120.1.03.</a:t>
            </a:r>
          </a:p>
        </p:txBody>
      </p:sp>
    </p:spTree>
    <p:extLst>
      <p:ext uri="{BB962C8B-B14F-4D97-AF65-F5344CB8AC3E}">
        <p14:creationId xmlns:p14="http://schemas.microsoft.com/office/powerpoint/2010/main" val="242791627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285750"/>
            <a:ext cx="8118475" cy="1500188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Содержимое 2"/>
          <p:cNvSpPr>
            <a:spLocks noGrp="1"/>
          </p:cNvSpPr>
          <p:nvPr>
            <p:ph idx="1"/>
          </p:nvPr>
        </p:nvSpPr>
        <p:spPr>
          <a:xfrm>
            <a:off x="468313" y="2133600"/>
            <a:ext cx="8229600" cy="4322763"/>
          </a:xfrm>
        </p:spPr>
        <p:txBody>
          <a:bodyPr/>
          <a:lstStyle/>
          <a:p>
            <a:pPr marL="0" algn="just" eaLnBrk="1" hangingPunct="1">
              <a:buFont typeface="Arial" charset="0"/>
              <a:buNone/>
              <a:defRPr/>
            </a:pPr>
            <a:r>
              <a:rPr lang="ru-RU" sz="3400" dirty="0" smtClean="0">
                <a:latin typeface="Times New Roman" pitchFamily="18" charset="0"/>
                <a:cs typeface="Times New Roman" pitchFamily="18" charset="0"/>
              </a:rPr>
              <a:t>Число выполненных вызовов к лицам, доставленных в медицинские организации (форма 30 табл. 2120 стр. 1 гр. 10) не должно быть больше числа лиц, доставленных в медицинские организации (форма 30 табл. 2120 стр. 3 гр. 10).</a:t>
            </a:r>
          </a:p>
          <a:p>
            <a:pPr marL="0" algn="just" eaLnBrk="1" hangingPunct="1">
              <a:buFont typeface="Arial" charset="0"/>
              <a:buNone/>
              <a:defRPr/>
            </a:pPr>
            <a:r>
              <a:rPr lang="ru-RU" sz="3400" dirty="0" smtClean="0">
                <a:latin typeface="Times New Roman" pitchFamily="18" charset="0"/>
                <a:cs typeface="Times New Roman" pitchFamily="18" charset="0"/>
              </a:rPr>
              <a:t>30.2120.1.10 &lt; = 30.2120.3.10.</a:t>
            </a:r>
          </a:p>
          <a:p>
            <a:pPr algn="just" eaLnBrk="1" hangingPunct="1">
              <a:buFont typeface="Arial" charset="0"/>
              <a:buNone/>
              <a:defRPr/>
            </a:pPr>
            <a:endParaRPr lang="ru-RU" sz="40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75519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5813" y="285750"/>
            <a:ext cx="7872412" cy="1703388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Содержимое 2"/>
          <p:cNvSpPr>
            <a:spLocks noGrp="1"/>
          </p:cNvSpPr>
          <p:nvPr>
            <p:ph idx="1"/>
          </p:nvPr>
        </p:nvSpPr>
        <p:spPr>
          <a:xfrm>
            <a:off x="468313" y="2205038"/>
            <a:ext cx="8229600" cy="4168775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600" b="1" i="1" smtClean="0"/>
              <a:t>   </a:t>
            </a:r>
            <a:r>
              <a:rPr lang="ru-RU" altLang="ru-RU" sz="3400" b="1" i="1" smtClean="0">
                <a:latin typeface="Times New Roman" pitchFamily="18" charset="0"/>
                <a:cs typeface="Times New Roman" pitchFamily="18" charset="0"/>
              </a:rPr>
              <a:t>Межформенный контроль:</a:t>
            </a:r>
            <a:r>
              <a:rPr lang="ru-RU" altLang="ru-RU" sz="3400" b="1" i="1" smtClean="0"/>
              <a:t>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400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sz="3400" i="1" smtClean="0">
                <a:latin typeface="Times New Roman" pitchFamily="18" charset="0"/>
                <a:cs typeface="Times New Roman" pitchFamily="18" charset="0"/>
              </a:rPr>
              <a:t>Число выполненных вызовов в связи с медицинской эвакуацией: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400" smtClean="0">
                <a:latin typeface="Times New Roman" pitchFamily="18" charset="0"/>
                <a:cs typeface="Times New Roman" pitchFamily="18" charset="0"/>
              </a:rPr>
              <a:t>   30.2120.1.07 = 47.0400.1.08.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z="40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90740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5813" y="285750"/>
            <a:ext cx="7872412" cy="1847850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03" name="Содержимое 2"/>
          <p:cNvSpPr>
            <a:spLocks noGrp="1"/>
          </p:cNvSpPr>
          <p:nvPr>
            <p:ph idx="1"/>
          </p:nvPr>
        </p:nvSpPr>
        <p:spPr>
          <a:xfrm>
            <a:off x="539750" y="2276475"/>
            <a:ext cx="8358188" cy="4168775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/>
              <a:t>   </a:t>
            </a:r>
            <a:r>
              <a:rPr lang="ru-RU" altLang="ru-RU" sz="3400" b="1" i="1" smtClean="0">
                <a:latin typeface="Times New Roman" pitchFamily="18" charset="0"/>
                <a:cs typeface="Times New Roman" pitchFamily="18" charset="0"/>
              </a:rPr>
              <a:t>Межформенный контроль:</a:t>
            </a:r>
            <a:r>
              <a:rPr lang="ru-RU" altLang="ru-RU" sz="3400" smtClean="0"/>
              <a:t>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400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i="1" smtClean="0">
                <a:latin typeface="Times New Roman" pitchFamily="18" charset="0"/>
                <a:cs typeface="Times New Roman" pitchFamily="18" charset="0"/>
              </a:rPr>
              <a:t>Число лиц, доставленных в медицинские организации: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mtClean="0">
                <a:latin typeface="Times New Roman" pitchFamily="18" charset="0"/>
                <a:cs typeface="Times New Roman" pitchFamily="18" charset="0"/>
              </a:rPr>
              <a:t>   30.2120.3.10 = 47.0400.1.10.</a:t>
            </a:r>
          </a:p>
        </p:txBody>
      </p:sp>
    </p:spTree>
    <p:extLst>
      <p:ext uri="{BB962C8B-B14F-4D97-AF65-F5344CB8AC3E}">
        <p14:creationId xmlns:p14="http://schemas.microsoft.com/office/powerpoint/2010/main" val="148176909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Подзаголовок 2"/>
          <p:cNvSpPr>
            <a:spLocks/>
          </p:cNvSpPr>
          <p:nvPr/>
        </p:nvSpPr>
        <p:spPr bwMode="auto">
          <a:xfrm>
            <a:off x="1682750" y="204788"/>
            <a:ext cx="60483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90000"/>
              </a:lnSpc>
              <a:spcAft>
                <a:spcPct val="0"/>
              </a:spcAft>
              <a:buFontTx/>
              <a:buNone/>
            </a:pPr>
            <a:r>
              <a:rPr lang="ru-RU" altLang="ru-RU" sz="2400" b="1" i="1" smtClean="0"/>
              <a:t>Порядок составления штатного расписания</a:t>
            </a:r>
          </a:p>
        </p:txBody>
      </p:sp>
      <p:sp>
        <p:nvSpPr>
          <p:cNvPr id="8195" name="Text Box 4"/>
          <p:cNvSpPr txBox="1">
            <a:spLocks noChangeArrowheads="1"/>
          </p:cNvSpPr>
          <p:nvPr/>
        </p:nvSpPr>
        <p:spPr bwMode="auto">
          <a:xfrm>
            <a:off x="271463" y="1855788"/>
            <a:ext cx="8664575" cy="349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10. Необходимо соотносить количество штатных единиц с 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фактическим объемом работы.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11. Наименования должностей указывается согласно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</a:rPr>
              <a:t>квалификационным справочникам</a:t>
            </a:r>
            <a:r>
              <a:rPr lang="ru-RU" altLang="ru-RU" sz="1800" smtClean="0">
                <a:latin typeface="Times New Roman" pitchFamily="18" charset="0"/>
              </a:rPr>
              <a:t> или профессиональным стандартам. Это необходимо, если сотрудники получают компенсации и льготы, например, досрочную пенсию или дополнительный отпуск. Или для должностей, по которым закон устанавливает ограничения, например, есть необходимость проходить предрейсовый медосмотр. Медработники, водители и педагоги подпадают под действие этой нормы (</a:t>
            </a:r>
            <a:r>
              <a:rPr lang="ru-RU" altLang="ru-RU" sz="1800" smtClean="0">
                <a:latin typeface="Times New Roman" pitchFamily="18" charset="0"/>
                <a:hlinkClick r:id="rId2"/>
              </a:rPr>
              <a:t>ч. 2 ст. 57 ТК</a:t>
            </a:r>
            <a:r>
              <a:rPr lang="ru-RU" altLang="ru-RU" sz="1800" smtClean="0">
                <a:latin typeface="Times New Roman" pitchFamily="18" charset="0"/>
              </a:rPr>
              <a:t>). </a:t>
            </a:r>
          </a:p>
          <a:p>
            <a:pPr algn="just" eaLnBrk="0" fontAlgn="base" hangingPunct="0">
              <a:lnSpc>
                <a:spcPct val="114000"/>
              </a:lnSpc>
              <a:spcBef>
                <a:spcPct val="50000"/>
              </a:spcBef>
              <a:spcAft>
                <a:spcPct val="0"/>
              </a:spcAft>
              <a:buFontTx/>
              <a:buNone/>
            </a:pPr>
            <a:endParaRPr lang="ru-RU" altLang="ru-RU" sz="1800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16540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14313"/>
            <a:ext cx="8405813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188" y="1143000"/>
            <a:ext cx="8607425" cy="5500688"/>
          </a:xfrm>
        </p:spPr>
        <p:txBody>
          <a:bodyPr rtlCol="0">
            <a:noAutofit/>
          </a:bodyPr>
          <a:lstStyle/>
          <a:p>
            <a:pPr marL="268288" indent="-268288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2600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sz="2600" b="1" i="1" dirty="0" smtClean="0">
                <a:latin typeface="Times New Roman" pitchFamily="18" charset="0"/>
                <a:cs typeface="Times New Roman" pitchFamily="18" charset="0"/>
              </a:rPr>
              <a:t>III</a:t>
            </a:r>
            <a:r>
              <a:rPr lang="ru-RU" sz="2600" b="1" i="1" dirty="0" smtClean="0">
                <a:latin typeface="Times New Roman" pitchFamily="18" charset="0"/>
                <a:cs typeface="Times New Roman" pitchFamily="18" charset="0"/>
              </a:rPr>
              <a:t>. Деятельность медицинской организации по оказанию медицинской помощи в амбулаторных условиях</a:t>
            </a:r>
            <a:endParaRPr lang="ru-RU" sz="2600" dirty="0" smtClean="0">
              <a:latin typeface="Times New Roman" pitchFamily="18" charset="0"/>
              <a:cs typeface="Times New Roman" pitchFamily="18" charset="0"/>
            </a:endParaRPr>
          </a:p>
          <a:p>
            <a:pPr marL="268288" indent="-268288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400" b="1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400" b="1" i="1" dirty="0" err="1" smtClean="0"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2400" b="1" i="1" dirty="0" smtClean="0">
                <a:latin typeface="Times New Roman" pitchFamily="18" charset="0"/>
                <a:cs typeface="Times New Roman" pitchFamily="18" charset="0"/>
              </a:rPr>
              <a:t> строка 2121 «Число лиц, которым оказана скорая медицинская помощь при выполнении вызовов» по возрастам.</a:t>
            </a:r>
          </a:p>
          <a:p>
            <a:pPr marL="0" indent="357188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Число лиц, которым оказана скорая медицинская помощь при выполнении вызовов, всего  1 ____,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из них: сельских жителей  2 ____________, 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в том числе (из стр. 1): 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дети  (0-17 лет) 3 __________, 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взрослые (18 лет и старше) 4 ______________, 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из них (из стр. 4):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женщины старше трудоспособного возраста 5 _____, </a:t>
            </a:r>
          </a:p>
          <a:p>
            <a:pPr marL="0" indent="0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 мужчины старше трудоспособного возраста 6 _____.</a:t>
            </a:r>
            <a:endParaRPr lang="ru-RU" sz="2000" dirty="0" smtClean="0">
              <a:latin typeface="Times New Roman" pitchFamily="18" charset="0"/>
              <a:cs typeface="Times New Roman" pitchFamily="18" charset="0"/>
            </a:endParaRPr>
          </a:p>
          <a:p>
            <a:pPr marL="0" indent="357188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2200" dirty="0" smtClean="0">
              <a:latin typeface="Times New Roman" pitchFamily="18" charset="0"/>
              <a:cs typeface="Times New Roman" pitchFamily="18" charset="0"/>
            </a:endParaRP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2200" dirty="0" smtClean="0">
              <a:latin typeface="Times New Roman" pitchFamily="18" charset="0"/>
              <a:cs typeface="Times New Roman" pitchFamily="18" charset="0"/>
            </a:endParaRP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97351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строка 2121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51" name="Содержимое 2"/>
          <p:cNvSpPr>
            <a:spLocks noGrp="1"/>
          </p:cNvSpPr>
          <p:nvPr>
            <p:ph idx="1"/>
          </p:nvPr>
        </p:nvSpPr>
        <p:spPr>
          <a:xfrm>
            <a:off x="642938" y="1341438"/>
            <a:ext cx="8177212" cy="5183187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000" b="1" i="1" smtClean="0"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endParaRPr lang="ru-RU" altLang="ru-RU" sz="3000" i="1" smtClean="0">
              <a:latin typeface="Times New Roman" pitchFamily="18" charset="0"/>
              <a:cs typeface="Times New Roman" pitchFamily="18" charset="0"/>
            </a:endParaRP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000" i="1" smtClean="0">
                <a:latin typeface="Times New Roman" pitchFamily="18" charset="0"/>
                <a:cs typeface="Times New Roman" pitchFamily="18" charset="0"/>
              </a:rPr>
              <a:t>Число лиц, которым оказана скорая медицинская помощь при выполнении вызовов всего: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100" smtClean="0">
                <a:latin typeface="Times New Roman" pitchFamily="18" charset="0"/>
                <a:cs typeface="Times New Roman" pitchFamily="18" charset="0"/>
              </a:rPr>
              <a:t>30.2121.1.01 =  30.2121.1.03 + 30.2121.1.04.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100" smtClean="0">
                <a:latin typeface="Times New Roman" pitchFamily="18" charset="0"/>
                <a:cs typeface="Times New Roman" pitchFamily="18" charset="0"/>
              </a:rPr>
              <a:t>30.2121.1.01 =  30. 2120.3.03.</a:t>
            </a:r>
          </a:p>
          <a:p>
            <a:pPr marL="0" indent="0" eaLnBrk="1" hangingPunct="1">
              <a:buFont typeface="Arial" pitchFamily="34" charset="0"/>
              <a:buNone/>
            </a:pPr>
            <a:endParaRPr lang="ru-RU" altLang="ru-RU" sz="2800" smtClean="0">
              <a:latin typeface="Times New Roman" pitchFamily="18" charset="0"/>
              <a:cs typeface="Times New Roman" pitchFamily="18" charset="0"/>
            </a:endParaRPr>
          </a:p>
          <a:p>
            <a:pPr marL="0" indent="0" eaLnBrk="1" hangingPunct="1">
              <a:buFont typeface="Arial" pitchFamily="34" charset="0"/>
              <a:buNone/>
            </a:pPr>
            <a:endParaRPr lang="ru-RU" altLang="ru-RU" sz="28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98735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63" y="214313"/>
            <a:ext cx="8229600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188" y="1341438"/>
            <a:ext cx="8329612" cy="5302250"/>
          </a:xfrm>
        </p:spPr>
        <p:txBody>
          <a:bodyPr rtlCol="0">
            <a:noAutofit/>
          </a:bodyPr>
          <a:lstStyle/>
          <a:p>
            <a:pPr marL="268288" indent="-268288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sz="3000" b="1" i="1" dirty="0" smtClean="0">
                <a:latin typeface="Times New Roman" pitchFamily="18" charset="0"/>
                <a:cs typeface="Times New Roman" pitchFamily="18" charset="0"/>
              </a:rPr>
              <a:t>III</a:t>
            </a: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. Деятельность медицинской организации по оказанию медицинской помощи в амбулаторных условиях</a:t>
            </a:r>
            <a:endParaRPr lang="ru-RU" sz="3000" dirty="0" smtClean="0">
              <a:latin typeface="Times New Roman" pitchFamily="18" charset="0"/>
              <a:cs typeface="Times New Roman" pitchFamily="18" charset="0"/>
            </a:endParaRP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помощи».</a:t>
            </a:r>
          </a:p>
        </p:txBody>
      </p:sp>
    </p:spTree>
    <p:extLst>
      <p:ext uri="{BB962C8B-B14F-4D97-AF65-F5344CB8AC3E}">
        <p14:creationId xmlns:p14="http://schemas.microsoft.com/office/powerpoint/2010/main" val="208053058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" name="Group 251"/>
          <p:cNvGraphicFramePr>
            <a:graphicFrameLocks noGrp="1"/>
          </p:cNvGraphicFramePr>
          <p:nvPr>
            <p:ph idx="1"/>
          </p:nvPr>
        </p:nvGraphicFramePr>
        <p:xfrm>
          <a:off x="179388" y="1268413"/>
          <a:ext cx="8715375" cy="5400676"/>
        </p:xfrm>
        <a:graphic>
          <a:graphicData uri="http://schemas.openxmlformats.org/drawingml/2006/table">
            <a:tbl>
              <a:tblPr/>
              <a:tblGrid>
                <a:gridCol w="4536596"/>
                <a:gridCol w="504052"/>
                <a:gridCol w="914858"/>
                <a:gridCol w="1307306"/>
                <a:gridCol w="1452563"/>
              </a:tblGrid>
              <a:tr h="143230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Состав и профиль бригад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выездных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(смен)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круглосуточных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лиц, которым оказана скорая медицинская помощь  выездными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бригадами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Общепрофильные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в том числе: врачебные</a:t>
                      </a: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9066">
                <a:tc>
                  <a:txBody>
                    <a:bodyPr/>
                    <a:lstStyle/>
                    <a:p>
                      <a:pPr marL="1793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из них:  для оказания медицинской</a:t>
                      </a:r>
                    </a:p>
                    <a:p>
                      <a:pPr marL="1793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помощи детскому населению</a:t>
                      </a: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1.1.1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фельдшерские</a:t>
                      </a: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Специализированные, всего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906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в том числе: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анестезиологии-реанимации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3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анестезиологии-реанимации педиатрические</a:t>
                      </a: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педиатрические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психиатрические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906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>
                          <a:tab pos="4035425" algn="l"/>
                        </a:tabLst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Выездные экстренные консультативные бригады, всего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2.5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из них:  кардиологические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2.5.1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неврологические 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2.5.2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инфекционные 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2.5.3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5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Авиамедицинские</a:t>
                      </a:r>
                    </a:p>
                  </a:txBody>
                  <a:tcPr marL="53526" marR="5352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526" marR="5352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2657616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260350"/>
            <a:ext cx="8320087" cy="2160588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№ 942 от 2 декабря 2009 г. «Об утверждении статистического инструментария станции (отделения), больницы скорой медицинской помощи»</a:t>
            </a:r>
            <a:r>
              <a:rPr lang="ru-RU" sz="26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2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Содержимое 2"/>
          <p:cNvSpPr>
            <a:spLocks noGrp="1"/>
          </p:cNvSpPr>
          <p:nvPr>
            <p:ph idx="1"/>
          </p:nvPr>
        </p:nvSpPr>
        <p:spPr>
          <a:xfrm>
            <a:off x="395288" y="2357438"/>
            <a:ext cx="8353425" cy="3735387"/>
          </a:xfrm>
        </p:spPr>
        <p:txBody>
          <a:bodyPr/>
          <a:lstStyle/>
          <a:p>
            <a:pPr marL="179388" indent="-179388" algn="just" eaLnBrk="1" hangingPunct="1">
              <a:buFont typeface="Arial" pitchFamily="34" charset="0"/>
              <a:buNone/>
            </a:pPr>
            <a:r>
              <a:rPr lang="ru-RU" altLang="ru-RU" b="1" i="1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altLang="ru-RU" sz="3000" b="1" i="1" smtClean="0">
                <a:latin typeface="Times New Roman" pitchFamily="18" charset="0"/>
                <a:cs typeface="Times New Roman" pitchFamily="18" charset="0"/>
              </a:rPr>
              <a:t>Бригада скорой медицинской помощи</a:t>
            </a: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 – это структурно-функциональная единица станции (подстанции, отделения) скорой медицинской помощи, организованная в соответствии со штатными нормативами для обеспечения работы в одну смену (6 часов) (1 круглосуточная бригада = 4 бригады (смены)).</a:t>
            </a:r>
          </a:p>
          <a:p>
            <a:pPr marL="179388" indent="-179388" algn="just" eaLnBrk="1" hangingPunct="1">
              <a:buFont typeface="Arial" pitchFamily="34" charset="0"/>
              <a:buNone/>
            </a:pP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4186681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391525" cy="1143000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Содержимое 2"/>
          <p:cNvSpPr>
            <a:spLocks noGrp="1"/>
          </p:cNvSpPr>
          <p:nvPr>
            <p:ph idx="1"/>
          </p:nvPr>
        </p:nvSpPr>
        <p:spPr>
          <a:xfrm>
            <a:off x="395288" y="1557338"/>
            <a:ext cx="8353425" cy="4525962"/>
          </a:xfrm>
        </p:spPr>
        <p:txBody>
          <a:bodyPr/>
          <a:lstStyle/>
          <a:p>
            <a:pPr marL="0" indent="0" algn="just" eaLnBrk="1" hangingPunct="1">
              <a:buFont typeface="Arial" charset="0"/>
              <a:buNone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Число выездных бригад (смен) (графа 3) заполняется в целых числах.</a:t>
            </a:r>
          </a:p>
          <a:p>
            <a:pPr marL="0" indent="0" algn="just" eaLnBrk="1" hangingPunct="1">
              <a:buFont typeface="Arial" charset="0"/>
              <a:buNone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В графе 4 «из них число выездных круглосуточных бригад скорой медицинской помощи» заполняются данные только о бригадах скорой медицинской помощи, работающих 24 часа в сутки в целых числах.</a:t>
            </a:r>
          </a:p>
          <a:p>
            <a:pPr algn="just" eaLnBrk="1" hangingPunct="1">
              <a:buFont typeface="Arial" charset="0"/>
              <a:buNone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230383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333375"/>
            <a:ext cx="8229600" cy="18002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771" name="Содержимое 2"/>
          <p:cNvSpPr>
            <a:spLocks noGrp="1"/>
          </p:cNvSpPr>
          <p:nvPr>
            <p:ph idx="1"/>
          </p:nvPr>
        </p:nvSpPr>
        <p:spPr>
          <a:xfrm>
            <a:off x="285750" y="2357438"/>
            <a:ext cx="8229600" cy="4165600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b="1" i="1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sz="3600" b="1" smtClean="0">
                <a:latin typeface="Times New Roman" pitchFamily="18" charset="0"/>
                <a:cs typeface="Times New Roman" pitchFamily="18" charset="0"/>
              </a:rPr>
              <a:t>Выездные бригады скорой медицинской помощи </a:t>
            </a: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по профилю подразделяются на:</a:t>
            </a:r>
          </a:p>
          <a:p>
            <a:pPr algn="just" eaLnBrk="1" hangingPunct="1"/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общепрофильные;</a:t>
            </a:r>
          </a:p>
          <a:p>
            <a:pPr algn="just" eaLnBrk="1" hangingPunct="1"/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специализированные.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mtClean="0">
                <a:latin typeface="Times New Roman" pitchFamily="18" charset="0"/>
                <a:cs typeface="Times New Roman" pitchFamily="18" charset="0"/>
              </a:rPr>
              <a:t>    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764327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63" y="285750"/>
            <a:ext cx="8229600" cy="1643063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</a:t>
            </a:r>
            <a:endParaRPr lang="ru-RU" sz="3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819" name="Содержимое 2"/>
          <p:cNvSpPr>
            <a:spLocks noGrp="1"/>
          </p:cNvSpPr>
          <p:nvPr>
            <p:ph idx="1"/>
          </p:nvPr>
        </p:nvSpPr>
        <p:spPr>
          <a:xfrm>
            <a:off x="500063" y="1928813"/>
            <a:ext cx="8229600" cy="4824412"/>
          </a:xfrm>
        </p:spPr>
        <p:txBody>
          <a:bodyPr/>
          <a:lstStyle/>
          <a:p>
            <a:pPr marL="0" indent="0" algn="just" eaLnBrk="1" hangingPunct="1">
              <a:spcBef>
                <a:spcPts val="700"/>
              </a:spcBef>
              <a:buFont typeface="Arial" charset="0"/>
              <a:buNone/>
              <a:defRPr/>
            </a:pP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Специализированные выездные бригады  скорой медицинской помощи подразделяются на бригады:</a:t>
            </a:r>
          </a:p>
          <a:p>
            <a:pPr algn="just" eaLnBrk="1" hangingPunct="1">
              <a:spcBef>
                <a:spcPts val="700"/>
              </a:spcBef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анестезиологии-реанимации, в том числе педиатрические;</a:t>
            </a:r>
          </a:p>
          <a:p>
            <a:pPr algn="just" eaLnBrk="1" hangingPunct="1">
              <a:spcBef>
                <a:spcPts val="700"/>
              </a:spcBef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педиатрические;</a:t>
            </a:r>
          </a:p>
          <a:p>
            <a:pPr algn="just" eaLnBrk="1" hangingPunct="1">
              <a:spcBef>
                <a:spcPts val="700"/>
              </a:spcBef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психиатрические;</a:t>
            </a:r>
          </a:p>
          <a:p>
            <a:pPr algn="just" eaLnBrk="1" hangingPunct="1">
              <a:spcBef>
                <a:spcPts val="700"/>
              </a:spcBef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экстренные консультативные;</a:t>
            </a:r>
          </a:p>
          <a:p>
            <a:pPr algn="just" eaLnBrk="1" hangingPunct="1">
              <a:spcBef>
                <a:spcPts val="700"/>
              </a:spcBef>
              <a:buFont typeface="Arial" charset="0"/>
              <a:buChar char="•"/>
              <a:defRPr/>
            </a:pPr>
            <a:r>
              <a:rPr lang="ru-RU" dirty="0" err="1" smtClean="0">
                <a:latin typeface="Times New Roman" pitchFamily="18" charset="0"/>
                <a:cs typeface="Times New Roman" pitchFamily="18" charset="0"/>
              </a:rPr>
              <a:t>авиамедицинские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just" eaLnBrk="1" hangingPunct="1">
              <a:buFont typeface="Arial" charset="0"/>
              <a:buChar char="•"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>
              <a:buFont typeface="Arial" charset="0"/>
              <a:buChar char="•"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>
              <a:buFont typeface="Arial" charset="0"/>
              <a:buChar char="•"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>
              <a:buFont typeface="Arial" charset="0"/>
              <a:buNone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2952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391525" cy="1143000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Содержимое 2"/>
          <p:cNvSpPr>
            <a:spLocks noGrp="1"/>
          </p:cNvSpPr>
          <p:nvPr>
            <p:ph idx="1"/>
          </p:nvPr>
        </p:nvSpPr>
        <p:spPr>
          <a:xfrm>
            <a:off x="395288" y="1557338"/>
            <a:ext cx="8353425" cy="4525962"/>
          </a:xfrm>
        </p:spPr>
        <p:txBody>
          <a:bodyPr/>
          <a:lstStyle/>
          <a:p>
            <a:pPr marL="0" indent="0" algn="just" eaLnBrk="1" hangingPunct="1">
              <a:buFont typeface="Arial" charset="0"/>
              <a:buNone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При наличии прочих специализированных бригад скорой медицинской помощи следует предоставить пояснение по их работе (число выездных бригад (смен), из них круглосуточных, число лиц, которым оказана скорая медицинская помощь).</a:t>
            </a:r>
          </a:p>
          <a:p>
            <a:pPr algn="just" eaLnBrk="1" hangingPunct="1">
              <a:buFont typeface="Arial" charset="0"/>
              <a:buNone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468703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285750"/>
            <a:ext cx="8424862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843" name="Содержимое 2"/>
          <p:cNvSpPr>
            <a:spLocks noGrp="1"/>
          </p:cNvSpPr>
          <p:nvPr>
            <p:ph idx="1"/>
          </p:nvPr>
        </p:nvSpPr>
        <p:spPr>
          <a:xfrm>
            <a:off x="179388" y="1500188"/>
            <a:ext cx="8478837" cy="45259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2600" b="1" i="1" smtClean="0">
                <a:latin typeface="Times New Roman" pitchFamily="18" charset="0"/>
                <a:cs typeface="Times New Roman" pitchFamily="18" charset="0"/>
              </a:rPr>
              <a:t>    Общепрофильная врачебная выездная бригада скорой медицинской помощи </a:t>
            </a:r>
            <a:r>
              <a:rPr lang="ru-RU" altLang="ru-RU" sz="2600" smtClean="0">
                <a:latin typeface="Times New Roman" pitchFamily="18" charset="0"/>
                <a:cs typeface="Times New Roman" pitchFamily="18" charset="0"/>
              </a:rPr>
              <a:t>включает либо врача скорой медицинской помощи, фельдшера скорой медицинской помощи и водителя, либо врача скорой медицинской помощи, медицинскую сестру (медицинского брата) и водителя, либо врача скорой медицинской помощи, фельдшера скорой медицинской помощи, фельдшера скорой медицинской помощи или медицинскую сестру (медицинского брата) и водителя. Для организации деятельности общепрофильной врачебной выездной бригады скорой медицинской помощи используется автомобиль скорой медицинской помощи класса «B».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147426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8" y="764704"/>
            <a:ext cx="9140863" cy="5760640"/>
          </a:xfrm>
          <a:prstGeom prst="rect">
            <a:avLst/>
          </a:prstGeom>
          <a:solidFill>
            <a:srgbClr val="4B6044"/>
          </a:solidFill>
        </p:spPr>
      </p:pic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611560" y="2708920"/>
            <a:ext cx="8137525" cy="3139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32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Руководитель, специалист, </a:t>
            </a:r>
            <a:r>
              <a:rPr lang="ru-RU" altLang="ru-RU" sz="3600" b="1" i="1" dirty="0" smtClean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менеджер, 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владеющий информацией и не умеющий ее </a:t>
            </a:r>
            <a:r>
              <a:rPr lang="ru-RU" altLang="ru-RU" sz="3600" b="1" i="1" dirty="0" smtClean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анализировать, 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подобен слепому»</a:t>
            </a:r>
          </a:p>
          <a:p>
            <a:pPr eaLnBrk="1" hangingPunct="1">
              <a:spcBef>
                <a:spcPct val="50000"/>
              </a:spcBef>
            </a:pP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</a:t>
            </a:r>
            <a:r>
              <a:rPr lang="ru-RU" altLang="ru-RU" sz="3600" b="1" i="1" dirty="0" smtClean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В.И. Фигурнов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71052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Заголовок 1"/>
          <p:cNvSpPr>
            <a:spLocks noGrp="1"/>
          </p:cNvSpPr>
          <p:nvPr>
            <p:ph type="title" idx="4294967295"/>
          </p:nvPr>
        </p:nvSpPr>
        <p:spPr>
          <a:xfrm>
            <a:off x="755650" y="549275"/>
            <a:ext cx="8229600" cy="1143000"/>
          </a:xfrm>
        </p:spPr>
        <p:txBody>
          <a:bodyPr/>
          <a:lstStyle/>
          <a:p>
            <a:pPr eaLnBrk="1" hangingPunct="1"/>
            <a:r>
              <a:rPr lang="ru-RU" altLang="ru-RU" sz="1800" smtClean="0">
                <a:solidFill>
                  <a:srgbClr val="953735"/>
                </a:solidFill>
              </a:rPr>
              <a:t>Формирование т.1100 формы №30 «Сведения о медицинской организации» в ФРМР</a:t>
            </a:r>
          </a:p>
        </p:txBody>
      </p:sp>
      <p:pic>
        <p:nvPicPr>
          <p:cNvPr id="9219" name="Объект 3"/>
          <p:cNvPicPr>
            <a:picLocks noGrp="1" noChangeAspect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950" y="1628775"/>
            <a:ext cx="8229600" cy="1119188"/>
          </a:xfrm>
        </p:spPr>
      </p:pic>
      <p:pic>
        <p:nvPicPr>
          <p:cNvPr id="9220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8" y="2924175"/>
            <a:ext cx="8939212" cy="376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1" name="TextBox 2"/>
          <p:cNvSpPr txBox="1">
            <a:spLocks noChangeArrowheads="1"/>
          </p:cNvSpPr>
          <p:nvPr/>
        </p:nvSpPr>
        <p:spPr bwMode="auto">
          <a:xfrm>
            <a:off x="1042988" y="2181225"/>
            <a:ext cx="2889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2</a:t>
            </a:r>
          </a:p>
        </p:txBody>
      </p:sp>
      <p:sp>
        <p:nvSpPr>
          <p:cNvPr id="9222" name="TextBox 4"/>
          <p:cNvSpPr txBox="1">
            <a:spLocks noChangeArrowheads="1"/>
          </p:cNvSpPr>
          <p:nvPr/>
        </p:nvSpPr>
        <p:spPr bwMode="auto">
          <a:xfrm>
            <a:off x="2555875" y="1644650"/>
            <a:ext cx="2873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1</a:t>
            </a:r>
          </a:p>
        </p:txBody>
      </p:sp>
      <p:sp>
        <p:nvSpPr>
          <p:cNvPr id="9223" name="TextBox 6"/>
          <p:cNvSpPr txBox="1">
            <a:spLocks noChangeArrowheads="1"/>
          </p:cNvSpPr>
          <p:nvPr/>
        </p:nvSpPr>
        <p:spPr bwMode="auto">
          <a:xfrm>
            <a:off x="1116013" y="2730500"/>
            <a:ext cx="21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3</a:t>
            </a:r>
          </a:p>
        </p:txBody>
      </p:sp>
      <p:sp>
        <p:nvSpPr>
          <p:cNvPr id="9224" name="TextBox 7"/>
          <p:cNvSpPr txBox="1">
            <a:spLocks noChangeArrowheads="1"/>
          </p:cNvSpPr>
          <p:nvPr/>
        </p:nvSpPr>
        <p:spPr bwMode="auto">
          <a:xfrm>
            <a:off x="900113" y="4191000"/>
            <a:ext cx="21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4</a:t>
            </a:r>
          </a:p>
        </p:txBody>
      </p:sp>
      <p:sp>
        <p:nvSpPr>
          <p:cNvPr id="9225" name="TextBox 8"/>
          <p:cNvSpPr txBox="1">
            <a:spLocks noChangeArrowheads="1"/>
          </p:cNvSpPr>
          <p:nvPr/>
        </p:nvSpPr>
        <p:spPr bwMode="auto">
          <a:xfrm>
            <a:off x="8834438" y="5516563"/>
            <a:ext cx="236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3061291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85750"/>
            <a:ext cx="84963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867" name="Содержимое 2"/>
          <p:cNvSpPr>
            <a:spLocks noGrp="1"/>
          </p:cNvSpPr>
          <p:nvPr>
            <p:ph idx="1"/>
          </p:nvPr>
        </p:nvSpPr>
        <p:spPr>
          <a:xfrm>
            <a:off x="0" y="1484313"/>
            <a:ext cx="8604250" cy="45259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000" b="1" i="1" smtClean="0">
                <a:latin typeface="Times New Roman" pitchFamily="18" charset="0"/>
                <a:cs typeface="Times New Roman" pitchFamily="18" charset="0"/>
              </a:rPr>
              <a:t>   Общепрофильная фельдшерская выездная бригада скорой медицинской помощи </a:t>
            </a: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включает либо двух фельдшеров скорой медицинской помощи и водителя, либо фельдшера скорой медицинской помощи, медицинскую сестру (медицинского брата) и водителя. Для организации деятельности общепрофильной фельдшерской выездной бригады скорой медицинской помощи используется автомобиль скорой медицинской помощи класса «A» или «B».</a:t>
            </a:r>
          </a:p>
        </p:txBody>
      </p:sp>
    </p:spTree>
    <p:extLst>
      <p:ext uri="{BB962C8B-B14F-4D97-AF65-F5344CB8AC3E}">
        <p14:creationId xmlns:p14="http://schemas.microsoft.com/office/powerpoint/2010/main" val="179474527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85750"/>
            <a:ext cx="84963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891" name="Содержимое 2"/>
          <p:cNvSpPr>
            <a:spLocks noGrp="1"/>
          </p:cNvSpPr>
          <p:nvPr>
            <p:ph idx="1"/>
          </p:nvPr>
        </p:nvSpPr>
        <p:spPr>
          <a:xfrm>
            <a:off x="107950" y="1628775"/>
            <a:ext cx="8712200" cy="4525963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2800" b="1" i="1" smtClean="0">
                <a:latin typeface="Times New Roman" pitchFamily="18" charset="0"/>
                <a:cs typeface="Times New Roman" pitchFamily="18" charset="0"/>
              </a:rPr>
              <a:t>    Специализированная выездная бригада скорой медицинской помощи анестезиологии-реанимации, в том числе педиатрическая</a:t>
            </a: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, включает врача-анестезиолога-реаниматолога и двух медицинских сестер-анестезистов и водителя. Для организации деятельности специализированной выездной бригады скорой медицинской помощи анестезиологии-реанимации, в том числе педиатрической, используется автомобиль скорой медицинской помощи класса «C» соответствующего оснащения.</a:t>
            </a:r>
          </a:p>
        </p:txBody>
      </p:sp>
    </p:spTree>
    <p:extLst>
      <p:ext uri="{BB962C8B-B14F-4D97-AF65-F5344CB8AC3E}">
        <p14:creationId xmlns:p14="http://schemas.microsoft.com/office/powerpoint/2010/main" val="372374965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85750"/>
            <a:ext cx="8569325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915" name="Содержимое 2"/>
          <p:cNvSpPr>
            <a:spLocks noGrp="1"/>
          </p:cNvSpPr>
          <p:nvPr>
            <p:ph idx="1"/>
          </p:nvPr>
        </p:nvSpPr>
        <p:spPr>
          <a:xfrm>
            <a:off x="0" y="1571625"/>
            <a:ext cx="8820150" cy="4668838"/>
          </a:xfrm>
        </p:spPr>
        <p:txBody>
          <a:bodyPr/>
          <a:lstStyle/>
          <a:p>
            <a:pPr algn="just">
              <a:buFont typeface="Arial" pitchFamily="34" charset="0"/>
              <a:buNone/>
            </a:pPr>
            <a:r>
              <a:rPr lang="ru-RU" altLang="ru-RU" sz="2900" b="1" i="1" smtClean="0">
                <a:latin typeface="Times New Roman" pitchFamily="18" charset="0"/>
                <a:cs typeface="Times New Roman" pitchFamily="18" charset="0"/>
              </a:rPr>
              <a:t>    Специализированная педиатрическая выездная бригада скорой медицинской помощи </a:t>
            </a:r>
            <a:r>
              <a:rPr lang="ru-RU" altLang="ru-RU" sz="2900" smtClean="0">
                <a:latin typeface="Times New Roman" pitchFamily="18" charset="0"/>
                <a:cs typeface="Times New Roman" pitchFamily="18" charset="0"/>
              </a:rPr>
              <a:t>включает либо врача-педиатра, фельдшера скорой медицинской помощи и водителя, либо врача-педиатра, медицинскую сестру (медицинского брата) и водителя. Для организации деятельности специализированной педиатрической выездной бригады скорой медицинской помощи используется автомобиль скорой медицинской помощи класса «B»</a:t>
            </a: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3250829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285750"/>
            <a:ext cx="8569325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939" name="Содержимое 2"/>
          <p:cNvSpPr>
            <a:spLocks noGrp="1"/>
          </p:cNvSpPr>
          <p:nvPr>
            <p:ph idx="1"/>
          </p:nvPr>
        </p:nvSpPr>
        <p:spPr>
          <a:xfrm>
            <a:off x="323850" y="1643063"/>
            <a:ext cx="8569325" cy="4786312"/>
          </a:xfrm>
        </p:spPr>
        <p:txBody>
          <a:bodyPr/>
          <a:lstStyle/>
          <a:p>
            <a:pPr marL="0" indent="0" algn="just">
              <a:buFont typeface="Arial" pitchFamily="34" charset="0"/>
              <a:buNone/>
            </a:pPr>
            <a:r>
              <a:rPr lang="ru-RU" altLang="ru-RU" sz="2900" b="1" i="1" smtClean="0">
                <a:latin typeface="Times New Roman" pitchFamily="18" charset="0"/>
                <a:cs typeface="Times New Roman" pitchFamily="18" charset="0"/>
              </a:rPr>
              <a:t>Специализированная психиатрическая выездная бригада скорой медицинской помощи</a:t>
            </a:r>
            <a:r>
              <a:rPr lang="ru-RU" altLang="ru-RU" sz="2900" smtClean="0">
                <a:latin typeface="Times New Roman" pitchFamily="18" charset="0"/>
                <a:cs typeface="Times New Roman" pitchFamily="18" charset="0"/>
              </a:rPr>
              <a:t> включает врача-психиатра, фельдшера скорой медицинской помощи, санитара и водителя, либо врача-психиатра, медицинскую сестру (медицинского брата), санитара и водителя. Для организации деятельности специализированной психиатрической выездной бригады скорой медицинской помощи используется автомобиль скорой медицинской помощи класса «B».</a:t>
            </a:r>
          </a:p>
        </p:txBody>
      </p:sp>
    </p:spTree>
    <p:extLst>
      <p:ext uri="{BB962C8B-B14F-4D97-AF65-F5344CB8AC3E}">
        <p14:creationId xmlns:p14="http://schemas.microsoft.com/office/powerpoint/2010/main" val="285052433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85750"/>
            <a:ext cx="84963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963" name="Содержимое 2"/>
          <p:cNvSpPr>
            <a:spLocks noGrp="1"/>
          </p:cNvSpPr>
          <p:nvPr>
            <p:ph idx="1"/>
          </p:nvPr>
        </p:nvSpPr>
        <p:spPr>
          <a:xfrm>
            <a:off x="357188" y="1643063"/>
            <a:ext cx="8391525" cy="4668837"/>
          </a:xfrm>
        </p:spPr>
        <p:txBody>
          <a:bodyPr/>
          <a:lstStyle/>
          <a:p>
            <a:pPr marL="0" indent="0" algn="just">
              <a:buFont typeface="Arial" pitchFamily="34" charset="0"/>
              <a:buNone/>
            </a:pPr>
            <a:r>
              <a:rPr lang="ru-RU" altLang="ru-RU" sz="2900" b="1" i="1" smtClean="0">
                <a:latin typeface="Times New Roman" pitchFamily="18" charset="0"/>
                <a:cs typeface="Times New Roman" pitchFamily="18" charset="0"/>
              </a:rPr>
              <a:t>Выездная экстренная консультативная бригада скорой медицинской помощи</a:t>
            </a:r>
            <a:r>
              <a:rPr lang="ru-RU" altLang="ru-RU" sz="2800" smtClean="0"/>
              <a:t> </a:t>
            </a: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включает врача-специалиста отделения экстренной консультативной скорой медицинской помощи медицинской организации, фельдшера скорой медицинской помощи или медицинскую сестру (медицинского брата) и водителя. Для организации деятельности выездной экстренной консультативной бригады скорой медицинской помощи используется автомобиль скорой медицинской помощи класса «C».</a:t>
            </a:r>
            <a:endParaRPr lang="ru-RU" altLang="ru-RU" sz="29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146428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4645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Российской Федерации № 388н от 20 июня 2013 г. (приложение 2)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87" name="Содержимое 2"/>
          <p:cNvSpPr>
            <a:spLocks noGrp="1"/>
          </p:cNvSpPr>
          <p:nvPr>
            <p:ph idx="1"/>
          </p:nvPr>
        </p:nvSpPr>
        <p:spPr>
          <a:xfrm>
            <a:off x="428625" y="1714500"/>
            <a:ext cx="8351838" cy="4668838"/>
          </a:xfrm>
        </p:spPr>
        <p:txBody>
          <a:bodyPr/>
          <a:lstStyle/>
          <a:p>
            <a:pPr marL="0" indent="0" algn="just">
              <a:buFont typeface="Arial" pitchFamily="34" charset="0"/>
              <a:buNone/>
              <a:tabLst>
                <a:tab pos="0" algn="l"/>
              </a:tabLst>
            </a:pPr>
            <a:r>
              <a:rPr lang="ru-RU" altLang="ru-RU" sz="2800" b="1" i="1" smtClean="0">
                <a:latin typeface="Times New Roman" pitchFamily="18" charset="0"/>
                <a:cs typeface="Times New Roman" pitchFamily="18" charset="0"/>
              </a:rPr>
              <a:t>Авиамедицинская выездная бригада скорой медицинской помощи </a:t>
            </a: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включает не менее одного врача скорой медицинской помощи или врача анестезиолога-реаниматолога, фельдшера скорой медицинской помощи и (или) медицинскую сестру-анестезиста. Для обеспечения оказания медицинской помощи пациенту во время медицинской эвакуации при необходимости в состав авиамедицинской бригады могут включаться иные врачи-специалисты.</a:t>
            </a:r>
          </a:p>
        </p:txBody>
      </p:sp>
    </p:spTree>
    <p:extLst>
      <p:ext uri="{BB962C8B-B14F-4D97-AF65-F5344CB8AC3E}">
        <p14:creationId xmlns:p14="http://schemas.microsoft.com/office/powerpoint/2010/main" val="18672320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357188"/>
            <a:ext cx="8351837" cy="1571625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95" name="Содержимое 2"/>
          <p:cNvSpPr>
            <a:spLocks noGrp="1"/>
          </p:cNvSpPr>
          <p:nvPr>
            <p:ph idx="1"/>
          </p:nvPr>
        </p:nvSpPr>
        <p:spPr>
          <a:xfrm>
            <a:off x="428625" y="1928813"/>
            <a:ext cx="8229600" cy="4525962"/>
          </a:xfrm>
        </p:spPr>
        <p:txBody>
          <a:bodyPr/>
          <a:lstStyle/>
          <a:p>
            <a:pPr marL="0" indent="0" algn="just" eaLnBrk="1" hangingPunct="1">
              <a:buFont typeface="Arial" charset="0"/>
              <a:buNone/>
              <a:defRPr/>
            </a:pPr>
            <a:r>
              <a:rPr lang="ru-RU" b="1" i="1" dirty="0" err="1" smtClean="0">
                <a:latin typeface="Times New Roman" pitchFamily="18" charset="0"/>
                <a:cs typeface="Times New Roman" pitchFamily="18" charset="0"/>
              </a:rPr>
              <a:t>Внутриформенный</a:t>
            </a:r>
            <a:r>
              <a:rPr lang="ru-RU" b="1" i="1" dirty="0" smtClean="0">
                <a:latin typeface="Times New Roman" pitchFamily="18" charset="0"/>
                <a:cs typeface="Times New Roman" pitchFamily="18" charset="0"/>
              </a:rPr>
              <a:t> контроль:</a:t>
            </a:r>
          </a:p>
          <a:p>
            <a:pPr marL="0" indent="0" algn="just" eaLnBrk="1" hangingPunct="1">
              <a:buFont typeface="Arial" charset="0"/>
              <a:buNone/>
              <a:defRPr/>
            </a:pPr>
            <a:r>
              <a:rPr lang="ru-RU" i="1" dirty="0" smtClean="0">
                <a:latin typeface="Times New Roman" pitchFamily="18" charset="0"/>
                <a:cs typeface="Times New Roman" pitchFamily="18" charset="0"/>
              </a:rPr>
              <a:t>Число лиц, которым оказана скорая медицинская помощь выездными бригадами:</a:t>
            </a:r>
          </a:p>
          <a:p>
            <a:pPr marL="0" indent="0" algn="just" eaLnBrk="1" hangingPunct="1">
              <a:buFont typeface="Arial" charset="0"/>
              <a:buNone/>
              <a:defRPr/>
            </a:pPr>
            <a:r>
              <a:rPr lang="ru-RU" sz="3300" dirty="0" smtClean="0">
                <a:latin typeface="Times New Roman" pitchFamily="18" charset="0"/>
                <a:cs typeface="Times New Roman" pitchFamily="18" charset="0"/>
              </a:rPr>
              <a:t>30.2200.1.05 + 30.2200.2.05 + 30.2200.3.05 =  30.2120.3.03.</a:t>
            </a:r>
          </a:p>
          <a:p>
            <a:pPr marL="0" indent="0" algn="just" eaLnBrk="1" hangingPunct="1">
              <a:buFont typeface="Arial" charset="0"/>
              <a:buNone/>
              <a:defRPr/>
            </a:pP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  </a:t>
            </a:r>
          </a:p>
          <a:p>
            <a:pPr algn="just" eaLnBrk="1" hangingPunct="1">
              <a:buFont typeface="Arial" charset="0"/>
              <a:buNone/>
              <a:defRPr/>
            </a:pP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   </a:t>
            </a:r>
          </a:p>
          <a:p>
            <a:pPr algn="just" eaLnBrk="1" hangingPunct="1">
              <a:buFont typeface="Arial" charset="0"/>
              <a:buNone/>
              <a:defRPr/>
            </a:pPr>
            <a:endParaRPr lang="ru-RU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55927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357188"/>
            <a:ext cx="8280400" cy="1571625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2200 «Сведения о деятельности выездных бригад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35" name="Содержимое 2"/>
          <p:cNvSpPr>
            <a:spLocks noGrp="1"/>
          </p:cNvSpPr>
          <p:nvPr>
            <p:ph idx="1"/>
          </p:nvPr>
        </p:nvSpPr>
        <p:spPr>
          <a:xfrm>
            <a:off x="285750" y="1857375"/>
            <a:ext cx="8372475" cy="4786313"/>
          </a:xfrm>
        </p:spPr>
        <p:txBody>
          <a:bodyPr/>
          <a:lstStyle/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3000" b="1" i="1" smtClean="0"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3000" i="1" smtClean="0">
                <a:latin typeface="Times New Roman" pitchFamily="18" charset="0"/>
                <a:cs typeface="Times New Roman" pitchFamily="18" charset="0"/>
              </a:rPr>
              <a:t>Общепрофильные выездные бригады скорой медицинской помощи: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Число выездных бригад (смен):</a:t>
            </a:r>
            <a:endParaRPr lang="ru-RU" altLang="ru-RU" sz="3000" smtClean="0">
              <a:latin typeface="Times New Roman" pitchFamily="18" charset="0"/>
              <a:cs typeface="Times New Roman" pitchFamily="18" charset="0"/>
            </a:endParaRP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300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30.2200.1.03. = 30.2200.11.03. + 30.2200.12.03. Число выездных круглосуточных бригад: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30.2200.1.04. = 30.2200.11.04. + 30.2200.12.04. Число лиц, которым оказана помощь бригадами: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800" smtClean="0">
                <a:latin typeface="Times New Roman" pitchFamily="18" charset="0"/>
                <a:cs typeface="Times New Roman" pitchFamily="18" charset="0"/>
              </a:rPr>
              <a:t>30.2200.1.05. = 30.2200.11.05. + 30.2200.12.05. </a:t>
            </a:r>
            <a:endParaRPr lang="ru-RU" altLang="ru-RU" sz="30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68720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63" y="214313"/>
            <a:ext cx="8229600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188" y="1143000"/>
            <a:ext cx="8329612" cy="5500688"/>
          </a:xfrm>
        </p:spPr>
        <p:txBody>
          <a:bodyPr rtlCol="0">
            <a:noAutofit/>
          </a:bodyPr>
          <a:lstStyle/>
          <a:p>
            <a:pPr marL="268288" indent="-268288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700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sz="2700" b="1" i="1" dirty="0" smtClean="0">
                <a:latin typeface="Times New Roman" pitchFamily="18" charset="0"/>
                <a:cs typeface="Times New Roman" pitchFamily="18" charset="0"/>
              </a:rPr>
              <a:t>III</a:t>
            </a:r>
            <a:r>
              <a:rPr lang="ru-RU" sz="2700" b="1" i="1" dirty="0" smtClean="0">
                <a:latin typeface="Times New Roman" pitchFamily="18" charset="0"/>
                <a:cs typeface="Times New Roman" pitchFamily="18" charset="0"/>
              </a:rPr>
              <a:t>. Деятельность медицинской организации по оказанию медицинской помощи в амбулаторных условиях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sz="2400" dirty="0" err="1" smtClean="0"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строка 2201 «Из числа лиц, которым оказана скорая медицинская помощь </a:t>
            </a:r>
            <a:r>
              <a:rPr lang="ru-RU" sz="2400" dirty="0" err="1" smtClean="0">
                <a:latin typeface="Times New Roman" pitchFamily="18" charset="0"/>
                <a:cs typeface="Times New Roman" pitchFamily="18" charset="0"/>
              </a:rPr>
              <a:t>общепрофильными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фельдшерскими выездными бригадами – медицинская эвакуация 1 ______, из них сельских жителей 2_________».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sz="2400" dirty="0" err="1" smtClean="0"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строка 2202 «Число лиц, которым оказана скорая медицинская помощь в амбулаторных условиях 1 _, из них сельских жителей 2 ________».</a:t>
            </a:r>
          </a:p>
          <a:p>
            <a:pPr marL="358775" indent="-358775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400" b="1" dirty="0" smtClean="0">
                <a:latin typeface="Times New Roman" pitchFamily="18" charset="0"/>
                <a:cs typeface="Times New Roman" pitchFamily="18" charset="0"/>
              </a:rPr>
              <a:t>     Сведения заполняемые в </a:t>
            </a:r>
            <a:r>
              <a:rPr lang="ru-RU" sz="2400" b="1" dirty="0" err="1" smtClean="0">
                <a:latin typeface="Times New Roman" pitchFamily="18" charset="0"/>
                <a:cs typeface="Times New Roman" pitchFamily="18" charset="0"/>
              </a:rPr>
              <a:t>подтабличных</a:t>
            </a:r>
            <a:r>
              <a:rPr lang="ru-RU" sz="2400" b="1" dirty="0" smtClean="0">
                <a:latin typeface="Times New Roman" pitchFamily="18" charset="0"/>
                <a:cs typeface="Times New Roman" pitchFamily="18" charset="0"/>
              </a:rPr>
              <a:t> строках 2201 и 2202 необходимо сравнить с данными предыдущего отчетного года.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571465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Подтабличная строка 2202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083" name="Содержимое 2"/>
          <p:cNvSpPr>
            <a:spLocks noGrp="1"/>
          </p:cNvSpPr>
          <p:nvPr>
            <p:ph idx="1"/>
          </p:nvPr>
        </p:nvSpPr>
        <p:spPr>
          <a:xfrm>
            <a:off x="500063" y="1428750"/>
            <a:ext cx="8229600" cy="485775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400" smtClean="0">
                <a:latin typeface="Times New Roman" pitchFamily="18" charset="0"/>
                <a:cs typeface="Times New Roman" pitchFamily="18" charset="0"/>
              </a:rPr>
              <a:t>показываются сведения о числе лиц, которым оказана скорая медицинская помощь в амбулаторных условиях при непосредственном их обращении на станцию (отделение) скорой медицинской помощи. Сведения заполняются на основании данных, содержащихся в Журнале регистрации амбулаторных пациентов (учетная форма № 074/у).</a:t>
            </a:r>
          </a:p>
          <a:p>
            <a:pPr marL="0" indent="0" eaLnBrk="1" hangingPunct="1">
              <a:buFont typeface="Arial" pitchFamily="34" charset="0"/>
              <a:buNone/>
            </a:pPr>
            <a:endParaRPr lang="ru-RU" altLang="ru-RU" sz="40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362189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7200" y="762000"/>
            <a:ext cx="8229600" cy="5770563"/>
          </a:xfrm>
        </p:spPr>
      </p:pic>
    </p:spTree>
    <p:extLst>
      <p:ext uri="{BB962C8B-B14F-4D97-AF65-F5344CB8AC3E}">
        <p14:creationId xmlns:p14="http://schemas.microsoft.com/office/powerpoint/2010/main" val="3561356916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28688" y="357188"/>
            <a:ext cx="7872412" cy="1500187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строка 2202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107" name="Содержимое 2"/>
          <p:cNvSpPr>
            <a:spLocks noGrp="1"/>
          </p:cNvSpPr>
          <p:nvPr>
            <p:ph idx="1"/>
          </p:nvPr>
        </p:nvSpPr>
        <p:spPr>
          <a:xfrm>
            <a:off x="428625" y="1785938"/>
            <a:ext cx="8229600" cy="45259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600" b="1" smtClean="0"/>
              <a:t>   </a:t>
            </a:r>
            <a:r>
              <a:rPr lang="ru-RU" altLang="ru-RU" sz="3400" b="1" i="1" smtClean="0">
                <a:latin typeface="Times New Roman" pitchFamily="18" charset="0"/>
                <a:cs typeface="Times New Roman" pitchFamily="18" charset="0"/>
              </a:rPr>
              <a:t>Межформенный контроль:  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400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sz="3400" i="1" smtClean="0">
                <a:latin typeface="Times New Roman" pitchFamily="18" charset="0"/>
                <a:cs typeface="Times New Roman" pitchFamily="18" charset="0"/>
              </a:rPr>
              <a:t>Число лиц, которым оказана скорая медицинская помощь амбулаторно и при выполнении вызовов: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mtClean="0">
                <a:latin typeface="Times New Roman" pitchFamily="18" charset="0"/>
                <a:cs typeface="Times New Roman" pitchFamily="18" charset="0"/>
              </a:rPr>
              <a:t>   30.2120.3.03 + 30.2202.1.01. = 47.0400.1.09.</a:t>
            </a:r>
          </a:p>
        </p:txBody>
      </p:sp>
    </p:spTree>
    <p:extLst>
      <p:ext uri="{BB962C8B-B14F-4D97-AF65-F5344CB8AC3E}">
        <p14:creationId xmlns:p14="http://schemas.microsoft.com/office/powerpoint/2010/main" val="243100800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398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188" y="1484313"/>
            <a:ext cx="8329612" cy="4945062"/>
          </a:xfrm>
        </p:spPr>
        <p:txBody>
          <a:bodyPr rtlCol="0">
            <a:noAutofit/>
          </a:bodyPr>
          <a:lstStyle/>
          <a:p>
            <a:pPr marL="268288" indent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sz="3000" b="1" i="1" dirty="0" smtClean="0">
                <a:latin typeface="Times New Roman" pitchFamily="18" charset="0"/>
                <a:cs typeface="Times New Roman" pitchFamily="18" charset="0"/>
              </a:rPr>
              <a:t>III</a:t>
            </a: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. Деятельность медицинской организации по оказанию медицинской помощи в амбулаторных условиях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таблица 2300 «Число вызовов скорой медицинской помощи по времени </a:t>
            </a:r>
            <a:r>
              <a:rPr lang="ru-RU" sz="3000" dirty="0" err="1" smtClean="0">
                <a:latin typeface="Times New Roman" pitchFamily="18" charset="0"/>
                <a:cs typeface="Times New Roman" pitchFamily="18" charset="0"/>
              </a:rPr>
              <a:t>доезда</a:t>
            </a: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до места вызова скорой медицинской помощи и времени, затраченному на выполнение одного вызова скорой медицинской помощи».</a:t>
            </a:r>
          </a:p>
        </p:txBody>
      </p:sp>
    </p:spTree>
    <p:extLst>
      <p:ext uri="{BB962C8B-B14F-4D97-AF65-F5344CB8AC3E}">
        <p14:creationId xmlns:p14="http://schemas.microsoft.com/office/powerpoint/2010/main" val="40460843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74638"/>
            <a:ext cx="8429625" cy="1143000"/>
          </a:xfrm>
        </p:spPr>
        <p:txBody>
          <a:bodyPr rtlCol="0">
            <a:normAutofit fontScale="90000"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2300 «Число вызовов скорой медицинской помощи по времени </a:t>
            </a:r>
            <a:r>
              <a:rPr lang="ru-RU" sz="3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доезда</a:t>
            </a:r>
            <a:r>
              <a:rPr lang="ru-RU" sz="3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до места вызова и времени, затраченному на выполнение одного вызова скорой медицинской помощи»</a:t>
            </a:r>
            <a:endParaRPr lang="ru-RU" sz="3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" name="Содержимое 5"/>
          <p:cNvGraphicFramePr>
            <a:graphicFrameLocks noGrp="1"/>
          </p:cNvGraphicFramePr>
          <p:nvPr>
            <p:ph idx="1"/>
          </p:nvPr>
        </p:nvGraphicFramePr>
        <p:xfrm>
          <a:off x="571500" y="1714500"/>
          <a:ext cx="8143875" cy="4789486"/>
        </p:xfrm>
        <a:graphic>
          <a:graphicData uri="http://schemas.openxmlformats.org/drawingml/2006/table">
            <a:tbl>
              <a:tblPr/>
              <a:tblGrid>
                <a:gridCol w="1762125"/>
                <a:gridCol w="757238"/>
                <a:gridCol w="1266825"/>
                <a:gridCol w="1546225"/>
                <a:gridCol w="1260375"/>
                <a:gridCol w="1551087"/>
              </a:tblGrid>
              <a:tr h="55890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вызовов скорой медицинской помощи по времени: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775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доезда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до места вызова скорой медицинской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помщои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затраченному на выполнение одного вызова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93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(гр.3):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места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дорожно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транспортного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происшествия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(гр.5):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место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дорожно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транспортного</a:t>
                      </a:r>
                    </a:p>
                    <a:p>
                      <a:pPr marL="0" marR="0" lvl="0" indent="9525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происшествия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63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27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до 20 минут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900">
                <a:tc>
                  <a:txBody>
                    <a:bodyPr/>
                    <a:lstStyle/>
                    <a:p>
                      <a:pPr marL="8890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от 21 до 40 минут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900">
                <a:tc>
                  <a:txBody>
                    <a:bodyPr/>
                    <a:lstStyle/>
                    <a:p>
                      <a:pPr marL="8890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от 41 до 60 минут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8727">
                <a:tc>
                  <a:txBody>
                    <a:bodyPr/>
                    <a:lstStyle/>
                    <a:p>
                      <a:pPr marL="8890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более 60 минут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198177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476250"/>
            <a:ext cx="8353425" cy="187325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№ 942 от 2 декабря 2009 г. «Об утверждении статистического инструментария станции (отделения), больницы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179" name="Содержимое 2"/>
          <p:cNvSpPr>
            <a:spLocks noGrp="1"/>
          </p:cNvSpPr>
          <p:nvPr>
            <p:ph idx="1"/>
          </p:nvPr>
        </p:nvSpPr>
        <p:spPr>
          <a:xfrm>
            <a:off x="323850" y="2349500"/>
            <a:ext cx="8351838" cy="4103688"/>
          </a:xfrm>
        </p:spPr>
        <p:txBody>
          <a:bodyPr/>
          <a:lstStyle/>
          <a:p>
            <a:pPr algn="just">
              <a:buFont typeface="Arial" pitchFamily="34" charset="0"/>
              <a:buNone/>
            </a:pPr>
            <a:r>
              <a:rPr lang="ru-RU" altLang="ru-RU" sz="2900" b="1" i="1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sz="2600" b="1" smtClean="0">
                <a:latin typeface="Times New Roman" pitchFamily="18" charset="0"/>
                <a:cs typeface="Times New Roman" pitchFamily="18" charset="0"/>
              </a:rPr>
              <a:t>Время доезда до места вызова </a:t>
            </a:r>
            <a:r>
              <a:rPr lang="ru-RU" altLang="ru-RU" sz="2600" smtClean="0">
                <a:latin typeface="Times New Roman" pitchFamily="18" charset="0"/>
                <a:cs typeface="Times New Roman" pitchFamily="18" charset="0"/>
              </a:rPr>
              <a:t>-  это время от момента поступления вызова на станцию (отделение) скорой медицинской помощи до момента прибытия бригады скорой медицинской помощи к месту вызова.</a:t>
            </a:r>
          </a:p>
          <a:p>
            <a:pPr algn="just">
              <a:buFont typeface="Arial" pitchFamily="34" charset="0"/>
              <a:buNone/>
            </a:pPr>
            <a:r>
              <a:rPr lang="ru-RU" altLang="ru-RU" sz="260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altLang="ru-RU" sz="2600" b="1" smtClean="0">
                <a:latin typeface="Times New Roman" pitchFamily="18" charset="0"/>
                <a:cs typeface="Times New Roman" pitchFamily="18" charset="0"/>
              </a:rPr>
              <a:t>Время, затраченное на выполнение одного вызова </a:t>
            </a:r>
            <a:r>
              <a:rPr lang="ru-RU" altLang="ru-RU" sz="2600" smtClean="0">
                <a:latin typeface="Times New Roman" pitchFamily="18" charset="0"/>
                <a:cs typeface="Times New Roman" pitchFamily="18" charset="0"/>
              </a:rPr>
              <a:t>– это время от момента поступления вызова на станцию (отделение) скорой медицинской помощи до момента окончания выполнения вызова бригадой скорой медицинской помощи.</a:t>
            </a:r>
          </a:p>
        </p:txBody>
      </p:sp>
    </p:spTree>
    <p:extLst>
      <p:ext uri="{BB962C8B-B14F-4D97-AF65-F5344CB8AC3E}">
        <p14:creationId xmlns:p14="http://schemas.microsoft.com/office/powerpoint/2010/main" val="248330084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404813"/>
            <a:ext cx="8262937" cy="1143000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5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2300 «Число вызовов скорой медицинской помощи по времени </a:t>
            </a:r>
            <a:r>
              <a:rPr lang="ru-RU" sz="25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доезда</a:t>
            </a:r>
            <a:r>
              <a:rPr lang="ru-RU" sz="25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до места вызова и времени, затраченному на выполнение одного вызова скорой медицинской помощи»</a:t>
            </a:r>
            <a:endParaRPr lang="ru-RU" sz="25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03" name="Содержимое 2"/>
          <p:cNvSpPr>
            <a:spLocks noGrp="1"/>
          </p:cNvSpPr>
          <p:nvPr>
            <p:ph idx="1"/>
          </p:nvPr>
        </p:nvSpPr>
        <p:spPr>
          <a:xfrm>
            <a:off x="395288" y="1773238"/>
            <a:ext cx="8407400" cy="4968875"/>
          </a:xfrm>
        </p:spPr>
        <p:txBody>
          <a:bodyPr/>
          <a:lstStyle/>
          <a:p>
            <a:pPr marL="179388" indent="-179388" algn="just" eaLnBrk="1" hangingPunct="1">
              <a:buFont typeface="Arial" pitchFamily="34" charset="0"/>
              <a:buNone/>
              <a:tabLst>
                <a:tab pos="179388" algn="l"/>
              </a:tabLst>
            </a:pPr>
            <a:r>
              <a:rPr lang="ru-RU" altLang="ru-RU" sz="240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altLang="ru-RU" sz="2300" b="1" i="1" smtClean="0"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endParaRPr lang="ru-RU" altLang="ru-RU" sz="2300" smtClean="0">
              <a:latin typeface="Times New Roman" pitchFamily="18" charset="0"/>
              <a:cs typeface="Times New Roman" pitchFamily="18" charset="0"/>
            </a:endParaRPr>
          </a:p>
          <a:p>
            <a:pPr marL="179388" indent="-179388" algn="just" eaLnBrk="1" hangingPunct="1">
              <a:spcBef>
                <a:spcPct val="0"/>
              </a:spcBef>
              <a:tabLst>
                <a:tab pos="179388" algn="l"/>
              </a:tabLst>
            </a:pPr>
            <a:r>
              <a:rPr lang="ru-RU" altLang="ru-RU" sz="24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 по времени доезда до места вызова, всего (табл. 2300 стр.1+2+3+4 гр. 3) = число вызовов скорой медицинской помощи, затраченному на выполнение одного вызова, всего (табл. 2300 стр. 1+2+3+4 гр. 5).</a:t>
            </a:r>
          </a:p>
          <a:p>
            <a:pPr marL="179388" indent="-179388" algn="just" eaLnBrk="1" hangingPunct="1">
              <a:spcBef>
                <a:spcPct val="0"/>
              </a:spcBef>
              <a:tabLst>
                <a:tab pos="179388" algn="l"/>
              </a:tabLst>
            </a:pPr>
            <a:r>
              <a:rPr lang="ru-RU" altLang="ru-RU" sz="24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 по времени доезда до места вызова, всего (табл. 2300 стр. 1+2+3+4 гр. 3) = число выполненных вызовов, всего (табл.2120 стр. 1 гр. 3).</a:t>
            </a:r>
          </a:p>
          <a:p>
            <a:pPr marL="179388" indent="-179388" algn="just" eaLnBrk="1" hangingPunct="1">
              <a:spcBef>
                <a:spcPct val="0"/>
              </a:spcBef>
              <a:tabLst>
                <a:tab pos="179388" algn="l"/>
              </a:tabLst>
            </a:pPr>
            <a:r>
              <a:rPr lang="ru-RU" altLang="ru-RU" sz="24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помощи, затраченному на выполнение одного вызова, всего (табл. 2300 стр. 1+2+3+4 гр. 5) = число выполненных вызовов, всего (табл. 2120 стр. 1 гр. 3).</a:t>
            </a:r>
          </a:p>
        </p:txBody>
      </p:sp>
    </p:spTree>
    <p:extLst>
      <p:ext uri="{BB962C8B-B14F-4D97-AF65-F5344CB8AC3E}">
        <p14:creationId xmlns:p14="http://schemas.microsoft.com/office/powerpoint/2010/main" val="324713349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404813"/>
            <a:ext cx="8407400" cy="1143000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3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2300 «Число вызовов скорой медицинской помощи по времени </a:t>
            </a:r>
            <a:r>
              <a:rPr lang="ru-RU" sz="23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доезда</a:t>
            </a:r>
            <a:r>
              <a:rPr lang="ru-RU" sz="23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до места вызова и времени, затраченному на выполнение одного вызова скорой медицинской помощи»</a:t>
            </a:r>
            <a:endParaRPr lang="ru-RU" sz="23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227" name="Содержимое 2"/>
          <p:cNvSpPr>
            <a:spLocks noGrp="1"/>
          </p:cNvSpPr>
          <p:nvPr>
            <p:ph idx="1"/>
          </p:nvPr>
        </p:nvSpPr>
        <p:spPr>
          <a:xfrm>
            <a:off x="250825" y="1557338"/>
            <a:ext cx="8642350" cy="5184775"/>
          </a:xfrm>
        </p:spPr>
        <p:txBody>
          <a:bodyPr/>
          <a:lstStyle/>
          <a:p>
            <a:pPr marL="179388" indent="-179388" algn="just" eaLnBrk="1" hangingPunct="1"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200" smtClean="0"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altLang="ru-RU" sz="2100" b="1" i="1" smtClean="0"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endParaRPr lang="ru-RU" altLang="ru-RU" sz="2100" smtClean="0">
              <a:latin typeface="Times New Roman" pitchFamily="18" charset="0"/>
              <a:cs typeface="Times New Roman" pitchFamily="18" charset="0"/>
            </a:endParaRPr>
          </a:p>
          <a:p>
            <a:pPr marL="179388" indent="-179388" algn="just" eaLnBrk="1" hangingPunct="1">
              <a:spcBef>
                <a:spcPct val="0"/>
              </a:spcBef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 по времени доезда до места дорожно-транспортного происшествия (табл. 2300 стр. 1+2+3+4 гр. 4) = число вызовов скорой медицинской помощи, затраченному на выполнение одного вызова на дорожно-транспортное происшествие (табл. 2300 стр. 1+2+3+4 гр. 6).</a:t>
            </a:r>
          </a:p>
          <a:p>
            <a:pPr marL="179388" indent="-179388" algn="just" eaLnBrk="1" hangingPunct="1">
              <a:spcBef>
                <a:spcPct val="0"/>
              </a:spcBef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 по времени доезда до места дорожно-транспортного происшествия (табл. 2300 стр. 1+2+3+4 гр. 4) = число вызовов скорой медицинской помощи к пациентам, пострадавшим при дорожно-транспортных происшествиях (табл. 2350 стр. 6 гр. 3).</a:t>
            </a:r>
          </a:p>
          <a:p>
            <a:pPr marL="179388" indent="-179388" algn="just" eaLnBrk="1" hangingPunct="1">
              <a:spcBef>
                <a:spcPct val="0"/>
              </a:spcBef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вызовов скорой медицинской помощи, затраченному на выполнение одного вызова на место дорожно-транспортного происшествия (табл. 2300 стр. 1+2+3+4 гр. 6) = число вызовов скорой медицинской помощи к пациентам, пострадавшим при дорожно-транспортных происшествиях (табл.2350 стр. 6 гр. 3).</a:t>
            </a:r>
          </a:p>
        </p:txBody>
      </p:sp>
    </p:spTree>
    <p:extLst>
      <p:ext uri="{BB962C8B-B14F-4D97-AF65-F5344CB8AC3E}">
        <p14:creationId xmlns:p14="http://schemas.microsoft.com/office/powerpoint/2010/main" val="69870947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95288" y="1484313"/>
            <a:ext cx="8329612" cy="5214937"/>
          </a:xfrm>
        </p:spPr>
        <p:txBody>
          <a:bodyPr rtlCol="0">
            <a:noAutofit/>
          </a:bodyPr>
          <a:lstStyle/>
          <a:p>
            <a:pPr marL="268288" indent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b="1" i="1" dirty="0" smtClean="0">
                <a:latin typeface="Times New Roman" pitchFamily="18" charset="0"/>
                <a:cs typeface="Times New Roman" pitchFamily="18" charset="0"/>
              </a:rPr>
              <a:t>III</a:t>
            </a:r>
            <a:r>
              <a:rPr lang="ru-RU" b="1" i="1" dirty="0" smtClean="0">
                <a:latin typeface="Times New Roman" pitchFamily="18" charset="0"/>
                <a:cs typeface="Times New Roman" pitchFamily="18" charset="0"/>
              </a:rPr>
              <a:t>. Деятельность медицинской организации по оказанию медицинской помощи в амбулаторных условиях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таблица 2350</a:t>
            </a:r>
          </a:p>
        </p:txBody>
      </p:sp>
    </p:spTree>
    <p:extLst>
      <p:ext uri="{BB962C8B-B14F-4D97-AF65-F5344CB8AC3E}">
        <p14:creationId xmlns:p14="http://schemas.microsoft.com/office/powerpoint/2010/main" val="198856070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14375" y="142875"/>
            <a:ext cx="7772400" cy="5048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2350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179388" y="649288"/>
          <a:ext cx="8643937" cy="6176958"/>
        </p:xfrm>
        <a:graphic>
          <a:graphicData uri="http://schemas.openxmlformats.org/drawingml/2006/table">
            <a:tbl>
              <a:tblPr/>
              <a:tblGrid>
                <a:gridCol w="6000750"/>
                <a:gridCol w="785812"/>
                <a:gridCol w="811431"/>
                <a:gridCol w="1045944"/>
              </a:tblGrid>
              <a:tr h="64009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0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 с острым и повторным инфарктом миокарда 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(I21-I22)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чел.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6681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(из стр. 1): пациентов, нуждавшихся в проведении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тромболизиса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при оказании скорой медицинской помощи вне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медицинской организации при отсутствии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медицинских противопоказаний к проведению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тромболизиса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61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из них: проведено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тромболизисов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5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пациентов, у которых смерть наступила в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транспортном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средстве при выполнении медицинской эвакуации с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места вызова скорой  медицинской помощи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55">
                <a:tc>
                  <a:txBody>
                    <a:bodyPr/>
                    <a:lstStyle/>
                    <a:p>
                      <a:pPr algn="just"/>
                      <a:r>
                        <a:rPr lang="ru-RU" sz="1400" dirty="0" smtClean="0">
                          <a:solidFill>
                            <a:schemeClr val="tx1"/>
                          </a:solidFill>
                        </a:rPr>
                        <a:t>                                     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пациентов,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доставленных в региональные сосудистые </a:t>
                      </a:r>
                    </a:p>
                    <a:p>
                      <a:pPr algn="just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центры и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первичные сосудистые отделения с места</a:t>
                      </a:r>
                    </a:p>
                    <a:p>
                      <a:pPr algn="just"/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вызова скорой медицинской помощи</a:t>
                      </a:r>
                      <a:endParaRPr lang="ru-RU" sz="1400" dirty="0">
                        <a:solidFill>
                          <a:schemeClr val="tx1"/>
                        </a:solidFill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61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 с острыми цереброваскулярными болезнями  (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I60-I66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), чел.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5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(из стр. 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):  пациентов, у которых смерть наступила в транспортном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средстве при выполнении медицинской эвакуации с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места вызова скорой медицинской помощи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0090">
                <a:tc>
                  <a:txBody>
                    <a:bodyPr/>
                    <a:lstStyle/>
                    <a:p>
                      <a:pPr algn="just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пациентов, доставленных в региональные сосудистые </a:t>
                      </a:r>
                    </a:p>
                    <a:p>
                      <a:pPr algn="just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центры и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первичные сосудистые отделения с места </a:t>
                      </a:r>
                    </a:p>
                    <a:p>
                      <a:pPr algn="just"/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вызова скорой медицинской помощи</a:t>
                      </a:r>
                      <a:endParaRPr lang="ru-RU" sz="14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9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безрезультатных вызовов скорой медицинской помощи, ед.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5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Отказано в оказании скорой медицинской помощи по причине необоснованности в связи с отсутствием повода для вызова скорой медицинской помощи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624929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4213" y="115888"/>
            <a:ext cx="7772400" cy="5048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2350 </a:t>
            </a:r>
            <a:r>
              <a:rPr lang="ru-RU" sz="27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(продолжение)</a:t>
            </a:r>
            <a:endParaRPr lang="ru-RU" sz="2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250825" y="765175"/>
          <a:ext cx="8643939" cy="5300664"/>
        </p:xfrm>
        <a:graphic>
          <a:graphicData uri="http://schemas.openxmlformats.org/drawingml/2006/table">
            <a:tbl>
              <a:tblPr/>
              <a:tblGrid>
                <a:gridCol w="6000750"/>
                <a:gridCol w="785813"/>
                <a:gridCol w="785813"/>
                <a:gridCol w="1071563"/>
              </a:tblGrid>
              <a:tr h="8734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51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Поступило вызовов (обращений) для оказания медицинской помощи в неотложной форме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96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вызовов скорой медицинской помощи к пациентам, пострадавшим при дорожно-транспортных происшествиях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пациентов, пострадавших при дорожно-транспортных происшествиях, чел.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9993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(из стр. 7):  со смертельным исходом до прибытия выездной бригады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скорой медицинской помощи на место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дорожно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транспортного происшествия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7.1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4556">
                <a:tc>
                  <a:txBody>
                    <a:bodyPr/>
                    <a:lstStyle/>
                    <a:p>
                      <a:pPr marL="0" marR="0" lvl="0" indent="44926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пациентов, у которых смерть наступила в транспортном</a:t>
                      </a:r>
                    </a:p>
                    <a:p>
                      <a:pPr marL="0" marR="0" lvl="0" indent="449263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средстве при выполнении медицинской эвакуации с </a:t>
                      </a:r>
                    </a:p>
                    <a:p>
                      <a:pPr marL="0" marR="0" lvl="0" indent="449263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места дорожно-транспортного происшествия  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7.2</a:t>
                      </a: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6328">
                <a:tc>
                  <a:txBody>
                    <a:bodyPr/>
                    <a:lstStyle/>
                    <a:p>
                      <a:r>
                        <a:rPr lang="ru-RU" sz="1800" dirty="0" smtClean="0">
                          <a:solidFill>
                            <a:schemeClr val="tx1"/>
                          </a:solidFill>
                        </a:rPr>
                        <a:t>                            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пациентов,</a:t>
                      </a:r>
                      <a:r>
                        <a:rPr lang="ru-RU" sz="1800" baseline="0" dirty="0" smtClean="0">
                          <a:solidFill>
                            <a:schemeClr val="tx1"/>
                          </a:solidFill>
                          <a:latin typeface="+mn-lt"/>
                          <a:cs typeface="+mn-cs"/>
                        </a:rPr>
                        <a:t>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доставленных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</a:t>
                      </a:r>
                      <a:r>
                        <a:rPr lang="ru-RU" sz="14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травмоцентры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1 и 2 уровней </a:t>
                      </a:r>
                    </a:p>
                    <a:p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с места дорожно-транспортного происшествия</a:t>
                      </a:r>
                      <a:endParaRPr lang="ru-RU" sz="1800" dirty="0">
                        <a:solidFill>
                          <a:schemeClr val="tx1"/>
                        </a:solidFill>
                      </a:endParaRP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7.3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920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вызовов скорой медицинской помощи по медицинскому обеспечению спортивных и других массовых мероприятий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8299" marR="5829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8299" marR="5829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265114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5813" y="357188"/>
            <a:ext cx="7943850" cy="128587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2350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915" name="Содержимое 2"/>
          <p:cNvSpPr>
            <a:spLocks noGrp="1"/>
          </p:cNvSpPr>
          <p:nvPr>
            <p:ph idx="1"/>
          </p:nvPr>
        </p:nvSpPr>
        <p:spPr>
          <a:xfrm>
            <a:off x="357188" y="1500188"/>
            <a:ext cx="8501062" cy="5143500"/>
          </a:xfrm>
        </p:spPr>
        <p:txBody>
          <a:bodyPr/>
          <a:lstStyle/>
          <a:p>
            <a:pPr algn="just" eaLnBrk="1" hangingPunct="1">
              <a:buFont typeface="Arial" charset="0"/>
              <a:buNone/>
              <a:defRPr/>
            </a:pPr>
            <a:r>
              <a:rPr lang="ru-RU" sz="2700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i="1" dirty="0" err="1" smtClean="0">
                <a:latin typeface="Times New Roman" pitchFamily="18" charset="0"/>
                <a:cs typeface="Times New Roman" pitchFamily="18" charset="0"/>
              </a:rPr>
              <a:t>Внутриформенные</a:t>
            </a: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контроли:</a:t>
            </a:r>
            <a:r>
              <a:rPr lang="ru-RU" sz="2800" i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just" eaLnBrk="1" hangingPunct="1">
              <a:buFont typeface="Arial" charset="0"/>
              <a:buNone/>
              <a:defRPr/>
            </a:pPr>
            <a:r>
              <a:rPr lang="ru-RU" sz="2800" i="1" dirty="0" smtClean="0">
                <a:latin typeface="Times New Roman" pitchFamily="18" charset="0"/>
                <a:cs typeface="Times New Roman" pitchFamily="18" charset="0"/>
              </a:rPr>
              <a:t>   Число вызовов скорой медицинской помощи к пациентам, пострадавшим при дорожно-транспортных происшествиях (строка 6 графа 3)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357188" indent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1800" dirty="0" smtClean="0">
              <a:latin typeface="Times New Roman" pitchFamily="18" charset="0"/>
              <a:cs typeface="Times New Roman" pitchFamily="18" charset="0"/>
            </a:endParaRPr>
          </a:p>
          <a:p>
            <a:pPr marL="357188" indent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700" dirty="0" smtClean="0">
                <a:latin typeface="Times New Roman" pitchFamily="18" charset="0"/>
                <a:cs typeface="Times New Roman" pitchFamily="18" charset="0"/>
              </a:rPr>
              <a:t>30.2350.6.03. = 30.2300.1.04. + 30.2300.2.04. + 30.2300.3.04. + 30.2300.4.04.</a:t>
            </a:r>
          </a:p>
          <a:p>
            <a:pPr marL="357188" indent="0" algn="just" eaLnBrk="1" fontAlgn="auto" hangingPunct="1">
              <a:spcBef>
                <a:spcPts val="240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700" dirty="0" smtClean="0">
                <a:latin typeface="Times New Roman" pitchFamily="18" charset="0"/>
                <a:cs typeface="Times New Roman" pitchFamily="18" charset="0"/>
              </a:rPr>
              <a:t>30.2350.6.03. = 30.2300.1.06. + 30.2300.2.06. + 30.2300.3.06. + 30.2300.4.06. </a:t>
            </a:r>
          </a:p>
        </p:txBody>
      </p:sp>
    </p:spTree>
    <p:extLst>
      <p:ext uri="{BB962C8B-B14F-4D97-AF65-F5344CB8AC3E}">
        <p14:creationId xmlns:p14="http://schemas.microsoft.com/office/powerpoint/2010/main" val="373121168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</p:spPr>
        <p:txBody>
          <a:bodyPr/>
          <a:lstStyle/>
          <a:p>
            <a:pPr algn="ctr"/>
            <a:r>
              <a:rPr lang="ru-RU" altLang="ru-RU" sz="2400" smtClean="0">
                <a:latin typeface="Times New Roman" pitchFamily="18" charset="0"/>
              </a:rPr>
              <a:t>Приказ Минздрава России от 20.12.2012 г. № 1183н «Номенклатура должностей медицинских и фармацевтических работников»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828800"/>
            <a:ext cx="8382000" cy="8699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ru-RU" altLang="ru-RU" sz="2400" b="1" smtClean="0">
                <a:solidFill>
                  <a:schemeClr val="hlink"/>
                </a:solidFill>
              </a:rPr>
              <a:t>Специальность</a:t>
            </a:r>
            <a:r>
              <a:rPr lang="ru-RU" altLang="ru-RU" sz="2000" b="1" smtClean="0">
                <a:solidFill>
                  <a:srgbClr val="3F20F6"/>
                </a:solidFill>
              </a:rPr>
              <a:t>             </a:t>
            </a:r>
            <a:r>
              <a:rPr lang="ru-RU" altLang="ru-RU" sz="2400" b="1" smtClean="0">
                <a:solidFill>
                  <a:schemeClr val="hlink"/>
                </a:solidFill>
              </a:rPr>
              <a:t>                            Должность                                                </a:t>
            </a:r>
          </a:p>
        </p:txBody>
      </p:sp>
      <p:sp>
        <p:nvSpPr>
          <p:cNvPr id="11268" name="AutoShape 4"/>
          <p:cNvSpPr>
            <a:spLocks noChangeArrowheads="1"/>
          </p:cNvSpPr>
          <p:nvPr/>
        </p:nvSpPr>
        <p:spPr bwMode="auto">
          <a:xfrm>
            <a:off x="3490913" y="1846263"/>
            <a:ext cx="1905000" cy="528637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graphicFrame>
        <p:nvGraphicFramePr>
          <p:cNvPr id="8294" name="Group 102"/>
          <p:cNvGraphicFramePr>
            <a:graphicFrameLocks noGrp="1"/>
          </p:cNvGraphicFramePr>
          <p:nvPr>
            <p:ph sz="half" idx="2"/>
          </p:nvPr>
        </p:nvGraphicFramePr>
        <p:xfrm>
          <a:off x="465138" y="3151188"/>
          <a:ext cx="8305800" cy="2805113"/>
        </p:xfrm>
        <a:graphic>
          <a:graphicData uri="http://schemas.openxmlformats.org/drawingml/2006/table">
            <a:tbl>
              <a:tblPr/>
              <a:tblGrid>
                <a:gridCol w="3109913"/>
                <a:gridCol w="5195887"/>
              </a:tblGrid>
              <a:tr h="39637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Специальность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37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акушеры-гинекологи</a:t>
                      </a:r>
                      <a:endParaRPr kumimoji="0" lang="ru-RU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Акушерство и гинекология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1278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 – иммунологи</a:t>
                      </a:r>
                      <a:endParaRPr kumimoji="0" lang="ru-RU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Аллергология и иммунология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1108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Врач клинической лабораторной диагностики </a:t>
                      </a:r>
                      <a:endParaRPr kumimoji="0" lang="ru-RU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Клиническая лабораторная диагностика, 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биохимия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36" marB="4573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" name="Овал 6">
            <a:extLst>
              <a:ext uri="{FF2B5EF4-FFF2-40B4-BE49-F238E27FC236}"/>
            </a:extLst>
          </p:cNvPr>
          <p:cNvSpPr/>
          <p:nvPr/>
        </p:nvSpPr>
        <p:spPr>
          <a:xfrm>
            <a:off x="403225" y="1670050"/>
            <a:ext cx="2667000" cy="838200"/>
          </a:xfrm>
          <a:prstGeom prst="ellipse">
            <a:avLst/>
          </a:prstGeom>
          <a:noFill/>
          <a:ln w="317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EA8B00"/>
              </a:solidFill>
            </a:endParaRPr>
          </a:p>
        </p:txBody>
      </p:sp>
      <p:sp>
        <p:nvSpPr>
          <p:cNvPr id="2" name="Овал 6">
            <a:extLst>
              <a:ext uri="{FF2B5EF4-FFF2-40B4-BE49-F238E27FC236}"/>
            </a:extLst>
          </p:cNvPr>
          <p:cNvSpPr/>
          <p:nvPr/>
        </p:nvSpPr>
        <p:spPr>
          <a:xfrm>
            <a:off x="5627688" y="1660525"/>
            <a:ext cx="2819400" cy="990600"/>
          </a:xfrm>
          <a:prstGeom prst="ellipse">
            <a:avLst/>
          </a:prstGeom>
          <a:noFill/>
          <a:ln w="317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7667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404813"/>
            <a:ext cx="8229600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23850" y="1484313"/>
            <a:ext cx="8329613" cy="5214937"/>
          </a:xfrm>
        </p:spPr>
        <p:txBody>
          <a:bodyPr rtlCol="0">
            <a:noAutofit/>
          </a:bodyPr>
          <a:lstStyle/>
          <a:p>
            <a:pPr marL="357188" indent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Раздел </a:t>
            </a:r>
            <a:r>
              <a:rPr lang="en-US" sz="3000" b="1" i="1" dirty="0" smtClean="0">
                <a:latin typeface="Times New Roman" pitchFamily="18" charset="0"/>
                <a:cs typeface="Times New Roman" pitchFamily="18" charset="0"/>
              </a:rPr>
              <a:t>VI</a:t>
            </a:r>
            <a:r>
              <a:rPr lang="ru-RU" sz="3000" b="1" i="1" dirty="0" smtClean="0">
                <a:latin typeface="Times New Roman" pitchFamily="18" charset="0"/>
                <a:cs typeface="Times New Roman" pitchFamily="18" charset="0"/>
              </a:rPr>
              <a:t>. Работа диагностических отделений (кабинетов)</a:t>
            </a:r>
          </a:p>
          <a:p>
            <a:pPr indent="357188" algn="just" eaLnBrk="1" fontAlgn="auto" hangingPunct="1">
              <a:spcAft>
                <a:spcPts val="0"/>
              </a:spcAft>
              <a:buFont typeface="Arial" charset="0"/>
              <a:buChar char="•"/>
              <a:defRPr/>
            </a:pP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таблица 5450 «Оснащение станции (отделения) скорой медицинской помощи».</a:t>
            </a:r>
          </a:p>
        </p:txBody>
      </p:sp>
    </p:spTree>
    <p:extLst>
      <p:ext uri="{BB962C8B-B14F-4D97-AF65-F5344CB8AC3E}">
        <p14:creationId xmlns:p14="http://schemas.microsoft.com/office/powerpoint/2010/main" val="102911688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74638"/>
            <a:ext cx="8429625" cy="1143000"/>
          </a:xfrm>
        </p:spPr>
        <p:txBody>
          <a:bodyPr rtlCol="0">
            <a:norm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5450 «Оснащение станции (отделения) скорой медицинской помощи»</a:t>
            </a:r>
            <a:endParaRPr lang="ru-RU" sz="3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Содержимое 4"/>
          <p:cNvGraphicFramePr>
            <a:graphicFrameLocks noGrp="1"/>
          </p:cNvGraphicFramePr>
          <p:nvPr>
            <p:ph idx="1"/>
          </p:nvPr>
        </p:nvGraphicFramePr>
        <p:xfrm>
          <a:off x="428625" y="1552575"/>
          <a:ext cx="7858124" cy="4540250"/>
        </p:xfrm>
        <a:graphic>
          <a:graphicData uri="http://schemas.openxmlformats.org/drawingml/2006/table">
            <a:tbl>
              <a:tblPr/>
              <a:tblGrid>
                <a:gridCol w="2857509"/>
                <a:gridCol w="785815"/>
                <a:gridCol w="1020958"/>
                <a:gridCol w="1065702"/>
                <a:gridCol w="1064070"/>
                <a:gridCol w="1064070"/>
              </a:tblGrid>
              <a:tr h="530449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со сроком эксплуатации: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0435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3 лет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  3 до 5 лет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свыше 5 лет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1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4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автомобилей скорой медицинской помощи – всего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7972">
                <a:tc>
                  <a:txBody>
                    <a:bodyPr/>
                    <a:lstStyle/>
                    <a:p>
                      <a:pPr marL="187325" marR="0" lvl="0" indent="80962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5225">
                <a:tc>
                  <a:txBody>
                    <a:bodyPr/>
                    <a:lstStyle/>
                    <a:p>
                      <a:pPr marL="0" marR="0" lvl="0" indent="26828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класса «А»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373">
                <a:tc>
                  <a:txBody>
                    <a:bodyPr/>
                    <a:lstStyle/>
                    <a:p>
                      <a:pPr marL="0" marR="0" lvl="0" indent="26828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класса «В»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5225">
                <a:tc>
                  <a:txBody>
                    <a:bodyPr/>
                    <a:lstStyle/>
                    <a:p>
                      <a:pPr marL="0" marR="0" lvl="0" indent="26828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класса «С»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95674">
                <a:tc>
                  <a:txBody>
                    <a:bodyPr/>
                    <a:lstStyle/>
                    <a:p>
                      <a:pPr marL="893763" marR="0" lvl="0" indent="-6254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для новорожденных    и детей раннего возраста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1.3.1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353">
                <a:tc>
                  <a:txBody>
                    <a:bodyPr/>
                    <a:lstStyle/>
                    <a:p>
                      <a:pPr marL="187325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повышенной </a:t>
                      </a:r>
                    </a:p>
                    <a:p>
                      <a:pPr marL="187325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проходимости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138013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5813" y="260350"/>
            <a:ext cx="7943850" cy="1223963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5450 «Оснащение станции (отделения)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915" name="Содержимое 2"/>
          <p:cNvSpPr>
            <a:spLocks noGrp="1"/>
          </p:cNvSpPr>
          <p:nvPr>
            <p:ph idx="1"/>
          </p:nvPr>
        </p:nvSpPr>
        <p:spPr>
          <a:xfrm>
            <a:off x="395288" y="1412875"/>
            <a:ext cx="8301037" cy="5256213"/>
          </a:xfrm>
        </p:spPr>
        <p:txBody>
          <a:bodyPr/>
          <a:lstStyle/>
          <a:p>
            <a:pPr algn="just" eaLnBrk="1" hangingPunct="1">
              <a:buFont typeface="Arial" charset="0"/>
              <a:buNone/>
              <a:defRPr/>
            </a:pP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2200" b="1" i="1" dirty="0" err="1" smtClean="0">
                <a:latin typeface="Times New Roman" pitchFamily="18" charset="0"/>
                <a:cs typeface="Times New Roman" pitchFamily="18" charset="0"/>
              </a:rPr>
              <a:t>Внутриформенные</a:t>
            </a:r>
            <a:r>
              <a:rPr lang="ru-RU" sz="2200" b="1" i="1" dirty="0" smtClean="0">
                <a:latin typeface="Times New Roman" pitchFamily="18" charset="0"/>
                <a:cs typeface="Times New Roman" pitchFamily="18" charset="0"/>
              </a:rPr>
              <a:t> контроли:</a:t>
            </a:r>
            <a:endParaRPr lang="ru-RU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200" b="1" dirty="0" smtClean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Число автомобилей скорой медицинской помощи по классам:</a:t>
            </a:r>
          </a:p>
          <a:p>
            <a:pPr algn="just" eaLnBrk="1" hangingPunct="1">
              <a:spcBef>
                <a:spcPts val="0"/>
              </a:spcBef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      Всего автомобилей скорой медицинской помощи:</a:t>
            </a:r>
            <a:endParaRPr lang="ru-RU" sz="2100" b="1" dirty="0" smtClean="0">
              <a:latin typeface="Times New Roman" pitchFamily="18" charset="0"/>
              <a:cs typeface="Times New Roman" pitchFamily="18" charset="0"/>
            </a:endParaRP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30.5450.1.03. = 30.5450.1.04. + 30.5450.1.05. + 30.5450.1.06.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Число автомобилей класса «А»: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30.5450.11.03. = 30.5450.11.04. + 30.5450.11.05. + 30.5450.11.06. 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Число автомобилей класса «В»: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30.5450.12.03. = 30.5450.12.04. + 30.5450.12.05. + 30.5450.12.06.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Число автомобилей класса «С»: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30.5450.13.03. = 30.5450.13.04. + 30.5450.13.05. + 30.5450.13.06. 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Число автомобилей класса «С» для новорожденных и детей раннего возраста: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30.5450.131.03. = 30.5450.131.04.+30.5450.131.05.+ 30.5450.131.06. 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Число автомобилей повышенной проходимости:</a:t>
            </a:r>
          </a:p>
          <a:p>
            <a:pPr marL="357188" indent="0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100" dirty="0" smtClean="0">
                <a:latin typeface="Times New Roman" pitchFamily="18" charset="0"/>
                <a:cs typeface="Times New Roman" pitchFamily="18" charset="0"/>
              </a:rPr>
              <a:t>30.5450.14.03. = 30.5450.14.04. + 30.5450.14.05. + 30.5450.14.06. </a:t>
            </a:r>
          </a:p>
        </p:txBody>
      </p:sp>
    </p:spTree>
    <p:extLst>
      <p:ext uri="{BB962C8B-B14F-4D97-AF65-F5344CB8AC3E}">
        <p14:creationId xmlns:p14="http://schemas.microsoft.com/office/powerpoint/2010/main" val="229167982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11188" y="260350"/>
            <a:ext cx="8118475" cy="1223963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5450 «Оснащение станции (отделения) скорой медицинской помощи»</a:t>
            </a:r>
            <a:endParaRPr lang="ru-RU" sz="29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0419" name="Содержимое 2"/>
          <p:cNvSpPr>
            <a:spLocks noGrp="1"/>
          </p:cNvSpPr>
          <p:nvPr>
            <p:ph idx="1"/>
          </p:nvPr>
        </p:nvSpPr>
        <p:spPr>
          <a:xfrm>
            <a:off x="250825" y="1412875"/>
            <a:ext cx="8623300" cy="5302250"/>
          </a:xfrm>
        </p:spPr>
        <p:txBody>
          <a:bodyPr/>
          <a:lstStyle/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200" b="1" i="1" smtClean="0"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endParaRPr lang="ru-RU" altLang="ru-RU" sz="2200" smtClean="0">
              <a:latin typeface="Times New Roman" pitchFamily="18" charset="0"/>
              <a:cs typeface="Times New Roman" pitchFamily="18" charset="0"/>
            </a:endParaRP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b="1" smtClean="0">
                <a:latin typeface="Times New Roman" pitchFamily="18" charset="0"/>
                <a:cs typeface="Times New Roman" pitchFamily="18" charset="0"/>
              </a:rPr>
              <a:t>Число автомобилей скорой медицинской помощи по срокам эксплуатации: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Всего автомобилей скорой медицинской помощи:</a:t>
            </a:r>
            <a:endParaRPr lang="ru-RU" altLang="ru-RU" sz="2100" b="1" smtClean="0">
              <a:latin typeface="Times New Roman" pitchFamily="18" charset="0"/>
              <a:cs typeface="Times New Roman" pitchFamily="18" charset="0"/>
            </a:endParaRP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30.5450.1.03. = 30.5450.11.03. + 30.5450.12.03. + 30.5450.13.03. 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автомобилей скорой медицинской помощи со сроком эксплуатации до 3 лет: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30.5450.1.04. = 30.5450.11.04. + 30.5450.12.04. + 30.5450.13.04.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автомобилей скорой медицинской помощи со сроком эксплуатации от 3 до 5 лет: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30.5450.1.05. = 30.5450.11.05. + 30.5450.12.05. + 30.5450.13.05.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Число автомобилей скорой медицинской помощи со сроком эксплуатации свыше 5 лет:</a:t>
            </a:r>
          </a:p>
          <a:p>
            <a:pPr marL="357188" indent="0" algn="just" eaLnBrk="1" hangingPunct="1">
              <a:buFont typeface="Arial" pitchFamily="34" charset="0"/>
              <a:buNone/>
            </a:pPr>
            <a:r>
              <a:rPr lang="ru-RU" altLang="ru-RU" sz="2100" smtClean="0">
                <a:latin typeface="Times New Roman" pitchFamily="18" charset="0"/>
                <a:cs typeface="Times New Roman" pitchFamily="18" charset="0"/>
              </a:rPr>
              <a:t>30.5450.1.06. = 30.5450.11.06. + 30.5450.12.06. + 30.5450.13.06.</a:t>
            </a:r>
          </a:p>
        </p:txBody>
      </p:sp>
    </p:spTree>
    <p:extLst>
      <p:ext uri="{BB962C8B-B14F-4D97-AF65-F5344CB8AC3E}">
        <p14:creationId xmlns:p14="http://schemas.microsoft.com/office/powerpoint/2010/main" val="72248198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Содержимое 2"/>
          <p:cNvSpPr>
            <a:spLocks noGrp="1"/>
          </p:cNvSpPr>
          <p:nvPr>
            <p:ph idx="1"/>
          </p:nvPr>
        </p:nvSpPr>
        <p:spPr>
          <a:xfrm>
            <a:off x="323850" y="549275"/>
            <a:ext cx="8372475" cy="5786438"/>
          </a:xfrm>
        </p:spPr>
        <p:txBody>
          <a:bodyPr/>
          <a:lstStyle/>
          <a:p>
            <a:pPr eaLnBrk="1" hangingPunct="1">
              <a:buFont typeface="Arial" pitchFamily="34" charset="0"/>
              <a:buNone/>
            </a:pPr>
            <a:r>
              <a:rPr lang="ru-RU" altLang="ru-RU" sz="3600" dirty="0" smtClean="0">
                <a:latin typeface="Times New Roman" pitchFamily="18" charset="0"/>
                <a:cs typeface="Times New Roman" pitchFamily="18" charset="0"/>
              </a:rPr>
              <a:t>   При значительном изменении в числе автомобилей скорой медицинской помощи в 2019 г. по сравнению с 2018 г. следует предоставить пояснение.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z="3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buFont typeface="Arial" pitchFamily="34" charset="0"/>
              <a:buNone/>
            </a:pPr>
            <a:r>
              <a:rPr lang="ru-RU" altLang="ru-RU" sz="3600" dirty="0" smtClean="0">
                <a:latin typeface="Times New Roman" pitchFamily="18" charset="0"/>
                <a:cs typeface="Times New Roman" pitchFamily="18" charset="0"/>
              </a:rPr>
              <a:t>   При наличии неклассифицированных автомобилей скорой медицинской помощи следует предоставить пояснение по их распределению по сроку эксплуатации.</a:t>
            </a:r>
          </a:p>
        </p:txBody>
      </p:sp>
    </p:spTree>
    <p:extLst>
      <p:ext uri="{BB962C8B-B14F-4D97-AF65-F5344CB8AC3E}">
        <p14:creationId xmlns:p14="http://schemas.microsoft.com/office/powerpoint/2010/main" val="247754193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785813"/>
            <a:ext cx="8229600" cy="534035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ru-RU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            № 752 от 1 декабря 2005 г.                 «Об оснащении санитарного автотранспорта» регламентировал разделение автомобилей скорой медицинской помощи по классам</a:t>
            </a:r>
            <a:r>
              <a:rPr lang="ru-RU" sz="3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94203353"/>
      </p:ext>
    </p:extLst>
  </p:cSld>
  <p:clrMapOvr>
    <a:masterClrMapping/>
  </p:clrMapOvr>
  <p:transition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5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9" grpId="0" build="p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74638"/>
            <a:ext cx="8358187" cy="1143000"/>
          </a:xfrm>
        </p:spPr>
        <p:txBody>
          <a:bodyPr/>
          <a:lstStyle/>
          <a:p>
            <a:pPr eaLnBrk="1" hangingPunct="1"/>
            <a:r>
              <a:rPr lang="ru-RU" altLang="ru-RU" sz="3300" b="1" smtClean="0"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№ 752 от 1 декабря 2005 г.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0063" y="1785938"/>
            <a:ext cx="8229600" cy="4525962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   Автомобили скорой медицинской помощи класса «А»</a:t>
            </a: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-  автомобили скорой медицинской помощи, предназначенные для транспортировки пациентов, не являющихся экстренными пациентами, в сопровождении медицинского персонала </a:t>
            </a:r>
            <a:r>
              <a:rPr lang="ru-RU" sz="3000" dirty="0" err="1" smtClean="0">
                <a:latin typeface="Times New Roman" pitchFamily="18" charset="0"/>
                <a:cs typeface="Times New Roman" pitchFamily="18" charset="0"/>
              </a:rPr>
              <a:t>общепрофильной</a:t>
            </a: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фельдшерской выездной бригады скорой медицинской помощи.</a:t>
            </a:r>
          </a:p>
        </p:txBody>
      </p:sp>
    </p:spTree>
    <p:extLst>
      <p:ext uri="{BB962C8B-B14F-4D97-AF65-F5344CB8AC3E}">
        <p14:creationId xmlns:p14="http://schemas.microsoft.com/office/powerpoint/2010/main" val="1838673126"/>
      </p:ext>
    </p:extLst>
  </p:cSld>
  <p:clrMapOvr>
    <a:masterClrMapping/>
  </p:clrMapOvr>
  <p:transition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6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2" grpId="0"/>
      <p:bldP spid="66563" grpId="0" build="p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№ 752 от 1 декабря 2005 г.</a:t>
            </a:r>
            <a:endParaRPr lang="ru-RU" sz="3500" dirty="0" smtClean="0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28625" y="1857375"/>
            <a:ext cx="8320088" cy="4500563"/>
          </a:xfrm>
        </p:spPr>
        <p:txBody>
          <a:bodyPr rtlCol="0">
            <a:normAutofit/>
          </a:bodyPr>
          <a:lstStyle/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b="1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Автомобили скорой медицинской помощи класса «В»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- автомобили скорой медицинской помощи, предназначенные для проведения лечебных мероприятий скорой медицинской помощи силами врачебной (фельдшерской) </a:t>
            </a:r>
            <a:r>
              <a:rPr lang="ru-RU" dirty="0" err="1" smtClean="0">
                <a:latin typeface="Times New Roman" pitchFamily="18" charset="0"/>
                <a:cs typeface="Times New Roman" pitchFamily="18" charset="0"/>
              </a:rPr>
              <a:t>общепрофильной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выездной бригады скорой медицинской помощи, транспортировки и мониторинга состояния пациентов на </a:t>
            </a:r>
            <a:r>
              <a:rPr lang="ru-RU" dirty="0" err="1" smtClean="0">
                <a:latin typeface="Times New Roman" pitchFamily="18" charset="0"/>
                <a:cs typeface="Times New Roman" pitchFamily="18" charset="0"/>
              </a:rPr>
              <a:t>догоспитальном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этапе.</a:t>
            </a:r>
          </a:p>
        </p:txBody>
      </p:sp>
    </p:spTree>
    <p:extLst>
      <p:ext uri="{BB962C8B-B14F-4D97-AF65-F5344CB8AC3E}">
        <p14:creationId xmlns:p14="http://schemas.microsoft.com/office/powerpoint/2010/main" val="1634372115"/>
      </p:ext>
    </p:extLst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7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67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6" grpId="0"/>
      <p:bldP spid="67587" grpId="0" build="p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74638"/>
            <a:ext cx="8358187" cy="1143000"/>
          </a:xfrm>
        </p:spPr>
        <p:txBody>
          <a:bodyPr/>
          <a:lstStyle/>
          <a:p>
            <a:pPr eaLnBrk="1" hangingPunct="1"/>
            <a:r>
              <a:rPr lang="ru-RU" altLang="ru-RU" sz="3300" b="1" smtClean="0">
                <a:latin typeface="Times New Roman" pitchFamily="18" charset="0"/>
                <a:cs typeface="Times New Roman" pitchFamily="18" charset="0"/>
              </a:rPr>
              <a:t>Приказ Министерства здравоохранения и социального развития Российской Федерации № 752 от 1 декабря 2005 г.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0063" y="1785938"/>
            <a:ext cx="8229600" cy="4525962"/>
          </a:xfrm>
        </p:spPr>
        <p:txBody>
          <a:bodyPr rtlCol="0">
            <a:noAutofit/>
          </a:bodyPr>
          <a:lstStyle/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  Автомобили скорой медицинской помощи класса «С»</a:t>
            </a: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- автомобили скорой медицинской помощи, предназначенные для проведения лечебных мероприятий скорой медицинской помощи силами специализированной выездной бригады скорой медицинской помощи анестезиологии-реанимации, в том числе педиатрической, транспортировки и мониторинга состояния пациентов на </a:t>
            </a:r>
            <a:r>
              <a:rPr lang="ru-RU" sz="3000" dirty="0" err="1" smtClean="0">
                <a:latin typeface="Times New Roman" pitchFamily="18" charset="0"/>
                <a:cs typeface="Times New Roman" pitchFamily="18" charset="0"/>
              </a:rPr>
              <a:t>догоспитальном</a:t>
            </a:r>
            <a:r>
              <a:rPr lang="ru-RU" sz="3000" dirty="0" smtClean="0">
                <a:latin typeface="Times New Roman" pitchFamily="18" charset="0"/>
                <a:cs typeface="Times New Roman" pitchFamily="18" charset="0"/>
              </a:rPr>
              <a:t> этапе.</a:t>
            </a:r>
          </a:p>
        </p:txBody>
      </p:sp>
    </p:spTree>
    <p:extLst>
      <p:ext uri="{BB962C8B-B14F-4D97-AF65-F5344CB8AC3E}">
        <p14:creationId xmlns:p14="http://schemas.microsoft.com/office/powerpoint/2010/main" val="1974537401"/>
      </p:ext>
    </p:extLst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6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2" grpId="0"/>
      <p:bldP spid="66563" grpId="0" build="p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Содержимое 2"/>
          <p:cNvSpPr>
            <a:spLocks noGrp="1"/>
          </p:cNvSpPr>
          <p:nvPr>
            <p:ph idx="1"/>
          </p:nvPr>
        </p:nvSpPr>
        <p:spPr>
          <a:xfrm>
            <a:off x="428625" y="571500"/>
            <a:ext cx="8229600" cy="6143625"/>
          </a:xfrm>
        </p:spPr>
        <p:txBody>
          <a:bodyPr rtlCol="0">
            <a:noAutofit/>
          </a:bodyPr>
          <a:lstStyle/>
          <a:p>
            <a:pPr algn="ctr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Таблица 5450. Оснащение станции (отделения) скорой медицинской помощи</a:t>
            </a:r>
          </a:p>
          <a:p>
            <a:pPr algn="just" fontAlgn="t">
              <a:buFont typeface="Arial" charset="0"/>
              <a:buNone/>
              <a:defRPr/>
            </a:pP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2600" b="1" dirty="0" smtClean="0">
                <a:latin typeface="Times New Roman" pitchFamily="18" charset="0"/>
                <a:cs typeface="Times New Roman" pitchFamily="18" charset="0"/>
              </a:rPr>
              <a:t>Автомобили  повышенной проходимости</a:t>
            </a: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 (вездеходы, санитарные автомобили на базе «</a:t>
            </a:r>
            <a:r>
              <a:rPr lang="ru-RU" sz="2600" dirty="0" err="1" smtClean="0">
                <a:latin typeface="Times New Roman" pitchFamily="18" charset="0"/>
                <a:cs typeface="Times New Roman" pitchFamily="18" charset="0"/>
              </a:rPr>
              <a:t>КАМАЗа</a:t>
            </a: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» и другие» (из строки 1) - транспортное средство на базе дорожного автомобиля, повышение проходимости которого обеспечено: приводом  на все колеса, постановкой дополнительной раздаточной коробки, использованием шин с регулируемым давлением воздуха,  установкой блокируемых дифференциалов или дифференциалов  повышенного трения, лебедки и других приспособлений для преодоления препятствий или на базе транспортного средства специального назначения на гусеницах, шнеках, колесах низкого давления.</a:t>
            </a:r>
            <a:endParaRPr lang="ru-RU" sz="2400" dirty="0" smtClean="0">
              <a:latin typeface="Times New Roman" pitchFamily="18" charset="0"/>
              <a:cs typeface="Times New Roman" pitchFamily="18" charset="0"/>
            </a:endParaRPr>
          </a:p>
          <a:p>
            <a:pPr algn="ctr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</a:t>
            </a:r>
            <a:endParaRPr lang="ru-RU" sz="30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08027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37" name="Group 21"/>
          <p:cNvGraphicFramePr>
            <a:graphicFrameLocks noGrp="1"/>
          </p:cNvGraphicFramePr>
          <p:nvPr>
            <p:ph idx="1"/>
          </p:nvPr>
        </p:nvGraphicFramePr>
        <p:xfrm>
          <a:off x="304800" y="990600"/>
          <a:ext cx="8686800" cy="5011738"/>
        </p:xfrm>
        <a:graphic>
          <a:graphicData uri="http://schemas.openxmlformats.org/drawingml/2006/table">
            <a:tbl>
              <a:tblPr/>
              <a:tblGrid>
                <a:gridCol w="3252788"/>
                <a:gridCol w="5434012"/>
              </a:tblGrid>
              <a:tr h="855663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Врач методист 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здравоохранения и общественное здоровье, Социальная гигиена и организация госсанэпидслужбы, Управление сестринской деятельностью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607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Врач приемного отделения 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Акушерство и гинекология, 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Анестезиология-реаниматология, Гастроэнтерология, Гематология, Гериатрия,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Дерматовенерология, Детская кардиология, Детская онкология,  Детская урология-андрология, Детская хирургия, Детская эндокринология, Инфекционные болезни, Кардиология, Колопроктология, Неврология, Нейрохирургия, Неонатология, Нефрология, Онкология, Оториноларингология, Офтальмология, Педиатрия, Психиатрия, Психиатрия-наркология, Пульмонология, Ревматология, Сердечно-сосудистая хирургия, Скорая медицинская помощь, Терапия, Торакальная хирургия, Травматология и ортопедия, Урология, Фтизиатрия, Хирургия, Челюстно-лицевая хирургия, Эндокринология 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9057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Содержимое 2"/>
          <p:cNvSpPr>
            <a:spLocks noGrp="1"/>
          </p:cNvSpPr>
          <p:nvPr>
            <p:ph idx="1"/>
          </p:nvPr>
        </p:nvSpPr>
        <p:spPr>
          <a:xfrm>
            <a:off x="357188" y="785813"/>
            <a:ext cx="8372475" cy="5786437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  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   При наличии автомобилей скорой медицинской помощи, находящихся на аутсорсинге, следует предоставить пояснение по их числу.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z="360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600" smtClean="0">
                <a:latin typeface="Times New Roman" pitchFamily="18" charset="0"/>
                <a:cs typeface="Times New Roman" pitchFamily="18" charset="0"/>
              </a:rPr>
              <a:t>    </a:t>
            </a:r>
          </a:p>
        </p:txBody>
      </p:sp>
    </p:spTree>
    <p:extLst>
      <p:ext uri="{BB962C8B-B14F-4D97-AF65-F5344CB8AC3E}">
        <p14:creationId xmlns:p14="http://schemas.microsoft.com/office/powerpoint/2010/main" val="398203405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260350"/>
            <a:ext cx="8229600" cy="939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Сведения о деятельности скорой медицинской помощи</a:t>
            </a:r>
            <a:endParaRPr lang="ru-RU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95288" y="1268413"/>
            <a:ext cx="8329612" cy="5214937"/>
          </a:xfrm>
        </p:spPr>
        <p:txBody>
          <a:bodyPr rtlCol="0">
            <a:noAutofit/>
          </a:bodyPr>
          <a:lstStyle/>
          <a:p>
            <a:pPr marL="361950" indent="-361950" algn="just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None/>
              <a:tabLst>
                <a:tab pos="361950" algn="l"/>
              </a:tabLst>
              <a:defRPr/>
            </a:pP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    Раздел </a:t>
            </a:r>
            <a:r>
              <a:rPr lang="en-US" sz="2800" b="1" i="1" dirty="0" smtClean="0">
                <a:latin typeface="Times New Roman" pitchFamily="18" charset="0"/>
                <a:cs typeface="Times New Roman" pitchFamily="18" charset="0"/>
              </a:rPr>
              <a:t>VI</a:t>
            </a: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. Работа диагностических отделений (кабинетов)</a:t>
            </a:r>
          </a:p>
          <a:p>
            <a:pPr marL="361950" indent="-361950" algn="just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None/>
              <a:tabLst>
                <a:tab pos="361950" algn="l"/>
              </a:tabLst>
              <a:defRPr/>
            </a:pPr>
            <a:r>
              <a:rPr lang="ru-RU" sz="2800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i="1" dirty="0" err="1" smtClean="0"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2800" i="1" dirty="0" smtClean="0">
                <a:latin typeface="Times New Roman" pitchFamily="18" charset="0"/>
                <a:cs typeface="Times New Roman" pitchFamily="18" charset="0"/>
              </a:rPr>
              <a:t> строка 5453</a:t>
            </a:r>
          </a:p>
          <a:p>
            <a:pPr marL="361950" indent="-361950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tabLst>
                <a:tab pos="361950" algn="l"/>
              </a:tabLst>
              <a:defRPr/>
            </a:pP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 Число станций (отделений) скорой медицинской помощи, оснащенных медицинской информационной системой для автоматизации работы станции (отделения) скорой медицинской помощи, обеспечивающей автоматизацию системы управления приемом, обработкой и передачей поступающих вызовов (обращений), автоматизацию системы диспетчеризации автомобилей скорой медицинской помощи 1_____.</a:t>
            </a:r>
          </a:p>
          <a:p>
            <a:pPr marL="180975" indent="-180975" algn="just" eaLnBrk="1" fontAlgn="auto" hangingPunct="1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</a:t>
            </a:r>
          </a:p>
          <a:p>
            <a:pPr marL="357188" indent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ru-RU" sz="2800" b="1" i="1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504838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Содержимое 2"/>
          <p:cNvSpPr>
            <a:spLocks noGrp="1"/>
          </p:cNvSpPr>
          <p:nvPr>
            <p:ph idx="1"/>
          </p:nvPr>
        </p:nvSpPr>
        <p:spPr>
          <a:xfrm>
            <a:off x="395288" y="476250"/>
            <a:ext cx="8229600" cy="6048375"/>
          </a:xfrm>
        </p:spPr>
        <p:txBody>
          <a:bodyPr rtlCol="0">
            <a:noAutofit/>
          </a:bodyPr>
          <a:lstStyle/>
          <a:p>
            <a:pPr algn="ctr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3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Подтабличная</a:t>
            </a:r>
            <a:r>
              <a:rPr lang="ru-RU" sz="3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строка 5453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600" b="1" i="1" dirty="0" err="1" smtClean="0">
                <a:latin typeface="Times New Roman" pitchFamily="18" charset="0"/>
                <a:cs typeface="Times New Roman" pitchFamily="18" charset="0"/>
              </a:rPr>
              <a:t>Внутриформенный</a:t>
            </a:r>
            <a:r>
              <a:rPr lang="ru-RU" sz="2600" b="1" i="1" dirty="0" smtClean="0">
                <a:latin typeface="Times New Roman" pitchFamily="18" charset="0"/>
                <a:cs typeface="Times New Roman" pitchFamily="18" charset="0"/>
              </a:rPr>
              <a:t> контроль: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30.5453.1.01 = &lt; 30.1060.1.03 + 30.1060.2.03 + 30.1060.3.03+ 30.1060.4.03 + 30.1060.5.03 + 30.1060.6.03 + 30.1060.7.03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    При сдаче отчетов следует указать название программы автоматизированной системы управления приема и обработки вызовов скорой медицинской помощи, установленной на станциях (отделениях) скорой медицинской помощи.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i="1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Сведения заполняемые в </a:t>
            </a:r>
            <a:r>
              <a:rPr lang="ru-RU" sz="2800" b="1" i="1" dirty="0" err="1" smtClean="0">
                <a:latin typeface="Times New Roman" pitchFamily="18" charset="0"/>
                <a:cs typeface="Times New Roman" pitchFamily="18" charset="0"/>
              </a:rPr>
              <a:t>подтабличной</a:t>
            </a:r>
            <a:r>
              <a:rPr lang="ru-RU" sz="2800" b="1" i="1" dirty="0" smtClean="0">
                <a:latin typeface="Times New Roman" pitchFamily="18" charset="0"/>
                <a:cs typeface="Times New Roman" pitchFamily="18" charset="0"/>
              </a:rPr>
              <a:t> строке 5453 необходимо сравнить с данными предыдущего отчетного года.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   </a:t>
            </a:r>
            <a:endParaRPr lang="ru-RU" sz="28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    </a:t>
            </a: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26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latin typeface="Times New Roman" pitchFamily="18" charset="0"/>
                <a:cs typeface="Times New Roman" pitchFamily="18" charset="0"/>
              </a:rPr>
              <a:t>     </a:t>
            </a:r>
          </a:p>
        </p:txBody>
      </p:sp>
    </p:spTree>
    <p:extLst>
      <p:ext uri="{BB962C8B-B14F-4D97-AF65-F5344CB8AC3E}">
        <p14:creationId xmlns:p14="http://schemas.microsoft.com/office/powerpoint/2010/main" val="58558296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2" name="Rectangle 4"/>
          <p:cNvSpPr>
            <a:spLocks noGrp="1" noChangeArrowheads="1"/>
          </p:cNvSpPr>
          <p:nvPr>
            <p:ph type="title"/>
          </p:nvPr>
        </p:nvSpPr>
        <p:spPr>
          <a:xfrm>
            <a:off x="395288" y="357188"/>
            <a:ext cx="8640762" cy="566578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9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Заполнение формы отраслевого статистического наблюдения № 14дс «Сведения о деятельности дневных стационаров медицинских организаций» за </a:t>
            </a:r>
            <a:r>
              <a:rPr lang="ru-RU" sz="3900" b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2019 год.</a:t>
            </a:r>
            <a:endParaRPr lang="ru-RU" sz="3900" b="1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3144967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625" y="857250"/>
            <a:ext cx="8410575" cy="4781550"/>
          </a:xfrm>
        </p:spPr>
        <p:txBody>
          <a:bodyPr rtlCol="0">
            <a:noAutofit/>
          </a:bodyPr>
          <a:lstStyle/>
          <a:p>
            <a:pPr algn="l" eaLnBrk="1" fontAlgn="auto" hangingPunct="1">
              <a:lnSpc>
                <a:spcPct val="120000"/>
              </a:lnSpc>
              <a:spcAft>
                <a:spcPts val="0"/>
              </a:spcAft>
              <a:tabLst>
                <a:tab pos="7531100" algn="l"/>
              </a:tabLst>
              <a:defRPr/>
            </a:pPr>
            <a:r>
              <a:rPr lang="ru-RU" sz="38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Приказ Министерства здравоохранения Российской Федерации № 438 от 9 декабря 1999 г. «Об организации деятельности дневных стационаров в лечебно-профилактическом учреждении»</a:t>
            </a:r>
          </a:p>
        </p:txBody>
      </p:sp>
    </p:spTree>
    <p:extLst>
      <p:ext uri="{BB962C8B-B14F-4D97-AF65-F5344CB8AC3E}">
        <p14:creationId xmlns:p14="http://schemas.microsoft.com/office/powerpoint/2010/main" val="329093303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3823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Дневные стационары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idx="1"/>
          </p:nvPr>
        </p:nvSpPr>
        <p:spPr>
          <a:xfrm>
            <a:off x="323850" y="1500188"/>
            <a:ext cx="8320088" cy="463232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ru-RU" altLang="ru-RU" dirty="0" smtClean="0"/>
              <a:t>   </a:t>
            </a:r>
            <a:r>
              <a:rPr lang="ru-RU" altLang="ru-RU" sz="3800" dirty="0" smtClean="0"/>
              <a:t>структурные подразделения лечебно-профилактических учреждений, в том числе амбулаторно-поликлинических, больничных учреждений, клиник медицинских научно-исследовательских институтов и образовательных учреждений. </a:t>
            </a:r>
          </a:p>
        </p:txBody>
      </p:sp>
    </p:spTree>
    <p:extLst>
      <p:ext uri="{BB962C8B-B14F-4D97-AF65-F5344CB8AC3E}">
        <p14:creationId xmlns:p14="http://schemas.microsoft.com/office/powerpoint/2010/main" val="156458512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571500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b="1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Цель организации дневных стационаров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idx="1"/>
          </p:nvPr>
        </p:nvSpPr>
        <p:spPr>
          <a:xfrm>
            <a:off x="571500" y="1857375"/>
            <a:ext cx="7924800" cy="4114800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</a:pPr>
            <a:r>
              <a:rPr lang="ru-RU" altLang="ru-RU" sz="3400" dirty="0" smtClean="0"/>
              <a:t>проведение профилактических, диагностических, лечебных и реабилитационных мероприятий пациентам, не требующим круглосуточного медицинского наблюдения, с применением современных технологий в соответствии со стандартами и протоколами ведения пациентов. </a:t>
            </a:r>
          </a:p>
        </p:txBody>
      </p:sp>
    </p:spTree>
    <p:extLst>
      <p:ext uri="{BB962C8B-B14F-4D97-AF65-F5344CB8AC3E}">
        <p14:creationId xmlns:p14="http://schemas.microsoft.com/office/powerpoint/2010/main" val="97679659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620713"/>
            <a:ext cx="7602537" cy="55118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ru-RU" altLang="ru-RU" b="1" dirty="0" smtClean="0"/>
              <a:t>   </a:t>
            </a:r>
          </a:p>
          <a:p>
            <a:pPr eaLnBrk="1" hangingPunct="1">
              <a:lnSpc>
                <a:spcPct val="120000"/>
              </a:lnSpc>
              <a:buFont typeface="Wingdings" pitchFamily="2" charset="2"/>
              <a:buNone/>
            </a:pPr>
            <a:r>
              <a:rPr lang="ru-RU" altLang="ru-RU" b="1" dirty="0" smtClean="0">
                <a:solidFill>
                  <a:schemeClr val="tx2"/>
                </a:solidFill>
              </a:rPr>
              <a:t>   </a:t>
            </a:r>
            <a:r>
              <a:rPr lang="ru-RU" altLang="ru-RU" sz="3600" b="1" dirty="0" smtClean="0"/>
              <a:t>Приказ Министерства здравоохранения  Российской Федерации № 413 от 30 декабря 2002 г. «Об утверждении учетной и отчетной медицинской документации».</a:t>
            </a:r>
          </a:p>
        </p:txBody>
      </p:sp>
    </p:spTree>
    <p:extLst>
      <p:ext uri="{BB962C8B-B14F-4D97-AF65-F5344CB8AC3E}">
        <p14:creationId xmlns:p14="http://schemas.microsoft.com/office/powerpoint/2010/main" val="228013662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274638"/>
            <a:ext cx="8424862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Приказ Министерства здравоохранения Российской Федерации № 413 от 30 декабря 2002 г.</a:t>
            </a:r>
            <a:endParaRPr lang="ru-RU" sz="2800" dirty="0"/>
          </a:p>
        </p:txBody>
      </p:sp>
      <p:sp>
        <p:nvSpPr>
          <p:cNvPr id="7171" name="Содержимое 2"/>
          <p:cNvSpPr>
            <a:spLocks noGrp="1"/>
          </p:cNvSpPr>
          <p:nvPr>
            <p:ph idx="1"/>
          </p:nvPr>
        </p:nvSpPr>
        <p:spPr>
          <a:xfrm>
            <a:off x="457200" y="1341438"/>
            <a:ext cx="8435975" cy="5016500"/>
          </a:xfrm>
        </p:spPr>
        <p:txBody>
          <a:bodyPr/>
          <a:lstStyle/>
          <a:p>
            <a:pPr algn="just"/>
            <a:r>
              <a:rPr lang="ru-RU" altLang="ru-RU" sz="2500" smtClean="0"/>
              <a:t>Учетная форма № 007/у-02 «Листок ежедневного учета движения больных и коечного фонда стационара круглосуточного пребывания, дневного стационара при больничном учреждении».</a:t>
            </a:r>
          </a:p>
          <a:p>
            <a:pPr algn="just"/>
            <a:r>
              <a:rPr lang="ru-RU" altLang="ru-RU" sz="2500" smtClean="0"/>
              <a:t>Учетная форма № 016/у-02 «Сводная ведомость движения больных и коечного фонда по стационару, отделению или профилю коек стационара круглосуточного пребывания, дневного стационара при больничном учреждении».</a:t>
            </a:r>
          </a:p>
          <a:p>
            <a:pPr algn="just"/>
            <a:r>
              <a:rPr lang="ru-RU" altLang="ru-RU" sz="2500" smtClean="0"/>
              <a:t>Учетная форма № 007дс/у-02 «Листок ежедневного учета движения больных и коечного фонда дневного стационара при амбулаторно-поликлиническом учреждении, стационара на дому».</a:t>
            </a:r>
          </a:p>
        </p:txBody>
      </p:sp>
    </p:spTree>
    <p:extLst>
      <p:ext uri="{BB962C8B-B14F-4D97-AF65-F5344CB8AC3E}">
        <p14:creationId xmlns:p14="http://schemas.microsoft.com/office/powerpoint/2010/main" val="282032660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74638"/>
            <a:ext cx="8640763" cy="12827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Приказ Министерства здравоохранения Российской Федерации № 413 от 30 декабря 2002 г.</a:t>
            </a:r>
            <a:endParaRPr lang="ru-RU" sz="2900" dirty="0"/>
          </a:p>
        </p:txBody>
      </p:sp>
      <p:sp>
        <p:nvSpPr>
          <p:cNvPr id="8195" name="Содержимое 2"/>
          <p:cNvSpPr>
            <a:spLocks noGrp="1"/>
          </p:cNvSpPr>
          <p:nvPr>
            <p:ph idx="1"/>
          </p:nvPr>
        </p:nvSpPr>
        <p:spPr>
          <a:xfrm>
            <a:off x="323850" y="1600200"/>
            <a:ext cx="8569325" cy="4757738"/>
          </a:xfrm>
        </p:spPr>
        <p:txBody>
          <a:bodyPr/>
          <a:lstStyle/>
          <a:p>
            <a:pPr algn="just"/>
            <a:r>
              <a:rPr lang="ru-RU" altLang="ru-RU" sz="2900" smtClean="0"/>
              <a:t>Учетная форма № 066/у-02 «Статистическая карта выбывшего из стационара круглосуточного пребывания, дневного стационара при больничном учреждении, дневного стационара при амбулаторно-поликлиническом учреждении, стационара на дому».</a:t>
            </a:r>
          </a:p>
          <a:p>
            <a:pPr algn="just"/>
            <a:r>
              <a:rPr lang="ru-RU" altLang="ru-RU" sz="2900" smtClean="0"/>
              <a:t>Отчетная форма № 14дс «Сведения о деятельности дневных стационаров лечебно-профилактического учреждения».</a:t>
            </a:r>
          </a:p>
        </p:txBody>
      </p:sp>
    </p:spTree>
    <p:extLst>
      <p:ext uri="{BB962C8B-B14F-4D97-AF65-F5344CB8AC3E}">
        <p14:creationId xmlns:p14="http://schemas.microsoft.com/office/powerpoint/2010/main" val="202777563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58" name="Group 18"/>
          <p:cNvGraphicFramePr>
            <a:graphicFrameLocks noGrp="1"/>
          </p:cNvGraphicFramePr>
          <p:nvPr>
            <p:ph idx="1"/>
          </p:nvPr>
        </p:nvGraphicFramePr>
        <p:xfrm>
          <a:off x="228600" y="1371600"/>
          <a:ext cx="8686800" cy="4356740"/>
        </p:xfrm>
        <a:graphic>
          <a:graphicData uri="http://schemas.openxmlformats.org/drawingml/2006/table">
            <a:tbl>
              <a:tblPr/>
              <a:tblGrid>
                <a:gridCol w="3252788"/>
                <a:gridCol w="5434012"/>
              </a:tblGrid>
              <a:tr h="265346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Врач статистик</a:t>
                      </a:r>
                      <a:r>
                        <a:rPr kumimoji="0" lang="ru-RU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90000" marR="90000" marT="46769" marB="467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Медицинская кибернетика, Организация здравоохранения и общественное здоровье, Социальная гигиена и организация госсанэпидслужбы, Управление сестринской деятельностью </a:t>
                      </a:r>
                    </a:p>
                  </a:txBody>
                  <a:tcPr marL="90000" marR="90000" marT="46769" marB="467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0263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Терапевт участковый</a:t>
                      </a: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90000" marR="90000" marT="46769" marB="467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Лечебное дело,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Общая врачебная практика (семейная медицина),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Терапия </a:t>
                      </a:r>
                    </a:p>
                  </a:txBody>
                  <a:tcPr marL="90000" marR="90000" marT="46769" marB="467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462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2" name="Rectangle 4"/>
          <p:cNvSpPr>
            <a:spLocks noGrp="1" noChangeArrowheads="1"/>
          </p:cNvSpPr>
          <p:nvPr>
            <p:ph type="title"/>
          </p:nvPr>
        </p:nvSpPr>
        <p:spPr>
          <a:xfrm>
            <a:off x="428625" y="571500"/>
            <a:ext cx="8535988" cy="5594350"/>
          </a:xfrm>
        </p:spPr>
        <p:txBody>
          <a:bodyPr/>
          <a:lstStyle/>
          <a:p>
            <a:pPr eaLnBrk="1" hangingPunct="1">
              <a:defRPr/>
            </a:pPr>
            <a:r>
              <a:rPr lang="ru-RU" sz="38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Форма отраслевого статистического наблюдения № 14дс </a:t>
            </a:r>
            <a:br>
              <a:rPr lang="ru-RU" sz="38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38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«Сведения о деятельности дневных стационаров медицинских организаций» </a:t>
            </a:r>
            <a:r>
              <a:rPr lang="ru-RU" sz="40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/>
            </a:r>
            <a:br>
              <a:rPr lang="ru-RU" sz="40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3600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(утверждена приказом Министерства здравоохранения Российской Федерации № 413 от 30.12.2002 г. )</a:t>
            </a:r>
          </a:p>
        </p:txBody>
      </p:sp>
    </p:spTree>
    <p:extLst>
      <p:ext uri="{BB962C8B-B14F-4D97-AF65-F5344CB8AC3E}">
        <p14:creationId xmlns:p14="http://schemas.microsoft.com/office/powerpoint/2010/main" val="33464966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500063" y="1143000"/>
            <a:ext cx="8101012" cy="4591050"/>
          </a:xfrm>
        </p:spPr>
        <p:txBody>
          <a:bodyPr/>
          <a:lstStyle/>
          <a:p>
            <a:pPr eaLnBrk="1" hangingPunct="1">
              <a:lnSpc>
                <a:spcPct val="120000"/>
              </a:lnSpc>
              <a:buFont typeface="Wingdings" pitchFamily="2" charset="2"/>
              <a:buNone/>
            </a:pPr>
            <a:r>
              <a:rPr lang="ru-RU" altLang="ru-RU" sz="3500" b="1" dirty="0" smtClean="0">
                <a:solidFill>
                  <a:schemeClr val="tx2"/>
                </a:solidFill>
              </a:rPr>
              <a:t>   </a:t>
            </a:r>
            <a:r>
              <a:rPr lang="ru-RU" altLang="ru-RU" sz="3500" b="1" dirty="0" smtClean="0"/>
              <a:t>Приказ Министерства здравоохранения  Российской Федерации № 548 от 13 ноября 2003 г. «Об утверждении инструкции по заполнению отчетной формы по дневным стационарам».</a:t>
            </a:r>
            <a:endParaRPr lang="ru-RU" altLang="ru-RU" sz="3500" dirty="0" smtClean="0"/>
          </a:p>
        </p:txBody>
      </p:sp>
    </p:spTree>
    <p:extLst>
      <p:ext uri="{BB962C8B-B14F-4D97-AF65-F5344CB8AC3E}">
        <p14:creationId xmlns:p14="http://schemas.microsoft.com/office/powerpoint/2010/main" val="388183298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274638"/>
            <a:ext cx="8362950" cy="1498600"/>
          </a:xfrm>
        </p:spPr>
        <p:txBody>
          <a:bodyPr rtlCol="0">
            <a:normAutofit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800" dirty="0"/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395288" y="1628775"/>
          <a:ext cx="8229596" cy="45656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137"/>
                <a:gridCol w="432048"/>
                <a:gridCol w="730379"/>
                <a:gridCol w="730379"/>
                <a:gridCol w="730379"/>
                <a:gridCol w="730379"/>
                <a:gridCol w="730379"/>
                <a:gridCol w="730379"/>
                <a:gridCol w="730379"/>
                <a:gridCol w="730379"/>
                <a:gridCol w="730379"/>
              </a:tblGrid>
              <a:tr h="548620">
                <a:tc rowSpan="4">
                  <a:txBody>
                    <a:bodyPr/>
                    <a:lstStyle/>
                    <a:p>
                      <a:pPr algn="ctr"/>
                      <a:r>
                        <a:rPr lang="ru-RU" sz="1300" dirty="0" smtClean="0">
                          <a:latin typeface="Times New Roman" pitchFamily="18" charset="0"/>
                          <a:cs typeface="Times New Roman" pitchFamily="18" charset="0"/>
                        </a:rPr>
                        <a:t>Наименование должностей</a:t>
                      </a:r>
                      <a:endParaRPr lang="ru-RU" sz="13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 rowSpan="4">
                  <a:txBody>
                    <a:bodyPr/>
                    <a:lstStyle/>
                    <a:p>
                      <a:pPr marL="0" indent="0"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indent="0" algn="ctr"/>
                      <a:r>
                        <a:rPr lang="ru-RU" sz="12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стр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gridSpan="9"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</a:t>
                      </a:r>
                      <a:r>
                        <a:rPr lang="ru-RU" sz="15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медицинских организаций, оказывающих медицинскую помощь:</a:t>
                      </a:r>
                      <a:endParaRPr lang="ru-RU" sz="15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95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300" dirty="0" smtClean="0">
                          <a:latin typeface="Times New Roman" pitchFamily="18" charset="0"/>
                          <a:cs typeface="Times New Roman" pitchFamily="18" charset="0"/>
                        </a:rPr>
                        <a:t>в стационарных</a:t>
                      </a:r>
                      <a:r>
                        <a:rPr lang="ru-RU" sz="13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условиях</a:t>
                      </a:r>
                      <a:endParaRPr lang="ru-RU" sz="13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300" dirty="0" smtClean="0"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  <a:endParaRPr lang="ru-RU" sz="13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300" dirty="0" smtClean="0">
                          <a:latin typeface="Times New Roman" pitchFamily="18" charset="0"/>
                          <a:cs typeface="Times New Roman" pitchFamily="18" charset="0"/>
                        </a:rPr>
                        <a:t>на</a:t>
                      </a:r>
                      <a:r>
                        <a:rPr lang="ru-RU" sz="13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дому</a:t>
                      </a:r>
                      <a:endParaRPr lang="ru-RU" sz="13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43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Число должностей</a:t>
                      </a:r>
                      <a:endParaRPr lang="ru-RU"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1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физичес-кие</a:t>
                      </a: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 лица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Число должностей</a:t>
                      </a:r>
                    </a:p>
                  </a:txBody>
                  <a:tcPr marT="45718" marB="4571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физические лица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 smtClean="0">
                          <a:latin typeface="Times New Roman" pitchFamily="18" charset="0"/>
                          <a:cs typeface="Times New Roman" pitchFamily="18" charset="0"/>
                        </a:rPr>
                        <a:t>Число должностей</a:t>
                      </a:r>
                    </a:p>
                  </a:txBody>
                  <a:tcPr marT="45718" marB="4571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физические лица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03923"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занятые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занятые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занятые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05356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</a:tr>
              <a:tr h="467540"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Врачи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</a:tr>
              <a:tr h="862180"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Средние</a:t>
                      </a:r>
                      <a:r>
                        <a:rPr lang="ru-RU" sz="14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медицинские работники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</a:tr>
              <a:tr h="977422"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Младший медицинский персонал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</a:tr>
              <a:tr h="536749"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  <a:tc>
                  <a:txBody>
                    <a:bodyPr/>
                    <a:lstStyle/>
                    <a:p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8" marB="45718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556258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274638"/>
            <a:ext cx="8569325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900" dirty="0"/>
          </a:p>
        </p:txBody>
      </p:sp>
      <p:sp>
        <p:nvSpPr>
          <p:cNvPr id="12291" name="Содержимое 2"/>
          <p:cNvSpPr>
            <a:spLocks noGrp="1"/>
          </p:cNvSpPr>
          <p:nvPr>
            <p:ph idx="1"/>
          </p:nvPr>
        </p:nvSpPr>
        <p:spPr>
          <a:xfrm>
            <a:off x="468313" y="1484313"/>
            <a:ext cx="8229600" cy="4757737"/>
          </a:xfrm>
        </p:spPr>
        <p:txBody>
          <a:bodyPr/>
          <a:lstStyle/>
          <a:p>
            <a:pPr algn="just" eaLnBrk="1" hangingPunct="1"/>
            <a:r>
              <a:rPr lang="ru-RU" altLang="ru-RU" sz="3000" smtClean="0">
                <a:cs typeface="Times New Roman" pitchFamily="18" charset="0"/>
              </a:rPr>
              <a:t>Таблицу 1000 заполняют все медицинские организации, имеющие дневные стационары, в соответствии со штатным расписанием, утвержденным руководителем медицинской организации в установленном порядке.</a:t>
            </a:r>
          </a:p>
          <a:p>
            <a:pPr algn="just" eaLnBrk="1" hangingPunct="1"/>
            <a:r>
              <a:rPr lang="ru-RU" altLang="ru-RU" sz="3000" smtClean="0">
                <a:cs typeface="Times New Roman" pitchFamily="18" charset="0"/>
              </a:rPr>
              <a:t>Сведения о штатных и занятых должностях показываются как целыми, так и дробными числами (0,25, 0,5 и 0,75 должности).</a:t>
            </a:r>
          </a:p>
          <a:p>
            <a:pPr algn="just" eaLnBrk="1" hangingPunct="1"/>
            <a:r>
              <a:rPr lang="ru-RU" altLang="ru-RU" sz="3000" smtClean="0">
                <a:cs typeface="Times New Roman" pitchFamily="18" charset="0"/>
              </a:rPr>
              <a:t>Сведения о физических лицах заполняются целыми числами.</a:t>
            </a:r>
          </a:p>
        </p:txBody>
      </p:sp>
    </p:spTree>
    <p:extLst>
      <p:ext uri="{BB962C8B-B14F-4D97-AF65-F5344CB8AC3E}">
        <p14:creationId xmlns:p14="http://schemas.microsoft.com/office/powerpoint/2010/main" val="19926153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274638"/>
            <a:ext cx="8569325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1000. Должности и физические лица дневных стационаров медицинской организации</a:t>
            </a:r>
            <a:endParaRPr lang="ru-RU" sz="2900" dirty="0"/>
          </a:p>
        </p:txBody>
      </p:sp>
      <p:sp>
        <p:nvSpPr>
          <p:cNvPr id="13315" name="Содержимое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00613"/>
          </a:xfrm>
        </p:spPr>
        <p:txBody>
          <a:bodyPr/>
          <a:lstStyle/>
          <a:p>
            <a:pPr algn="just" eaLnBrk="1" hangingPunct="1"/>
            <a:r>
              <a:rPr lang="ru-RU" altLang="ru-RU" sz="3000" smtClean="0">
                <a:cs typeface="Times New Roman" pitchFamily="18" charset="0"/>
              </a:rPr>
              <a:t>В графах 5, 8 и 11 «Число физических лиц» показывают только основных работников, имеющих трудовую книжку в данной организации.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3000" smtClean="0">
                <a:cs typeface="Times New Roman" pitchFamily="18" charset="0"/>
              </a:rPr>
              <a:t>    Внешних совместителей в данные графы не включают, внутренних совместителей показывают как физические лица только один раз на основной занимаемой должности.</a:t>
            </a:r>
            <a:endParaRPr lang="ru-RU" altLang="ru-RU" smtClean="0">
              <a:cs typeface="Times New Roman" pitchFamily="18" charset="0"/>
            </a:endParaRPr>
          </a:p>
          <a:p>
            <a:pPr eaLnBrk="1" hangingPunct="1"/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324619331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274638"/>
            <a:ext cx="8569325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900" dirty="0"/>
          </a:p>
        </p:txBody>
      </p:sp>
      <p:sp>
        <p:nvSpPr>
          <p:cNvPr id="14339" name="Содержимое 2"/>
          <p:cNvSpPr>
            <a:spLocks noGrp="1"/>
          </p:cNvSpPr>
          <p:nvPr>
            <p:ph idx="1"/>
          </p:nvPr>
        </p:nvSpPr>
        <p:spPr>
          <a:xfrm>
            <a:off x="323850" y="1600200"/>
            <a:ext cx="8569325" cy="4900613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   В строке 4 «Всего» не следует указывать прочий персонал.</a:t>
            </a:r>
          </a:p>
          <a:p>
            <a:pPr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   Строка 4 (всего) должна быть равна сумме строк 1, 2, 3 по графам 3, 4, 5, 6, 7, 8, 9, 10, 11.</a:t>
            </a:r>
          </a:p>
          <a:p>
            <a:pPr eaLnBrk="1" hangingPunct="1">
              <a:buFont typeface="Arial" pitchFamily="34" charset="0"/>
              <a:buNone/>
            </a:pPr>
            <a:endParaRPr lang="ru-RU" altLang="ru-RU" smtClean="0">
              <a:cs typeface="Times New Roman" pitchFamily="18" charset="0"/>
            </a:endParaRPr>
          </a:p>
          <a:p>
            <a:pPr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    </a:t>
            </a:r>
          </a:p>
          <a:p>
            <a:pPr eaLnBrk="1" hangingPunct="1"/>
            <a:endParaRPr lang="ru-RU" altLang="ru-RU" smtClean="0">
              <a:cs typeface="Times New Roman" pitchFamily="18" charset="0"/>
            </a:endParaRPr>
          </a:p>
          <a:p>
            <a:pPr eaLnBrk="1" hangingPunct="1"/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293634019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14313" y="142875"/>
            <a:ext cx="860583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15363" name="Содержимое 2"/>
          <p:cNvSpPr>
            <a:spLocks noGrp="1"/>
          </p:cNvSpPr>
          <p:nvPr>
            <p:ph idx="1"/>
          </p:nvPr>
        </p:nvSpPr>
        <p:spPr>
          <a:xfrm>
            <a:off x="323850" y="1412875"/>
            <a:ext cx="8535988" cy="5183188"/>
          </a:xfrm>
        </p:spPr>
        <p:txBody>
          <a:bodyPr/>
          <a:lstStyle/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</p:txBody>
      </p:sp>
      <p:sp>
        <p:nvSpPr>
          <p:cNvPr id="14340" name="Содержимое 2"/>
          <p:cNvSpPr txBox="1">
            <a:spLocks/>
          </p:cNvSpPr>
          <p:nvPr/>
        </p:nvSpPr>
        <p:spPr bwMode="auto">
          <a:xfrm>
            <a:off x="179388" y="1387475"/>
            <a:ext cx="8751887" cy="513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266700" indent="15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800" b="1" dirty="0">
                <a:solidFill>
                  <a:prstClr val="black"/>
                </a:solidFill>
                <a:cs typeface="Times New Roman" pitchFamily="18" charset="0"/>
              </a:rPr>
              <a:t>Дневной стационар медицинской организации, оказывающей помощь в стационарных условиях</a:t>
            </a: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700" b="1" i="1" dirty="0" err="1">
                <a:solidFill>
                  <a:prstClr val="black"/>
                </a:solidFill>
                <a:cs typeface="Times New Roman" pitchFamily="18" charset="0"/>
              </a:rPr>
              <a:t>Внутриформенные</a:t>
            </a:r>
            <a:r>
              <a:rPr lang="ru-RU" sz="2700" b="1" i="1" dirty="0">
                <a:solidFill>
                  <a:prstClr val="black"/>
                </a:solidFill>
                <a:cs typeface="Times New Roman" pitchFamily="18" charset="0"/>
              </a:rPr>
              <a:t> контроли:</a:t>
            </a:r>
            <a:r>
              <a:rPr lang="ru-RU" sz="2700" b="1" i="1" dirty="0">
                <a:solidFill>
                  <a:prstClr val="black"/>
                </a:solidFill>
                <a:latin typeface="Arial" charset="0"/>
                <a:cs typeface="Arial" charset="0"/>
              </a:rPr>
              <a:t> 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штатных должностей</a:t>
            </a:r>
            <a:r>
              <a:rPr lang="ru-RU" sz="2600" dirty="0">
                <a:solidFill>
                  <a:prstClr val="black"/>
                </a:solidFill>
                <a:cs typeface="Times New Roman" pitchFamily="18" charset="0"/>
              </a:rPr>
              <a:t>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141.1000.4.03=141.1000.1.03 + 141.1000.2.03 +141.1000.3.03.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занятых должностей: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141.1000.4.04=141.1000.1.04 + 141.1000.2.04 +141.1000.3.04.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физических лиц: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141.1000.4.05=141.1000.1.05 + 141.1000.2.05 +141.1000.3.05.</a:t>
            </a: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81718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14313" y="142875"/>
            <a:ext cx="860583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16387" name="Содержимое 2"/>
          <p:cNvSpPr>
            <a:spLocks noGrp="1"/>
          </p:cNvSpPr>
          <p:nvPr>
            <p:ph idx="1"/>
          </p:nvPr>
        </p:nvSpPr>
        <p:spPr>
          <a:xfrm>
            <a:off x="323850" y="1412875"/>
            <a:ext cx="8535988" cy="5183188"/>
          </a:xfrm>
        </p:spPr>
        <p:txBody>
          <a:bodyPr/>
          <a:lstStyle/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</p:txBody>
      </p:sp>
      <p:sp>
        <p:nvSpPr>
          <p:cNvPr id="15364" name="Содержимое 2"/>
          <p:cNvSpPr txBox="1">
            <a:spLocks/>
          </p:cNvSpPr>
          <p:nvPr/>
        </p:nvSpPr>
        <p:spPr bwMode="auto">
          <a:xfrm>
            <a:off x="179388" y="1387475"/>
            <a:ext cx="8751887" cy="513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266700" indent="15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800" b="1" dirty="0">
                <a:solidFill>
                  <a:prstClr val="black"/>
                </a:solidFill>
                <a:cs typeface="Times New Roman" pitchFamily="18" charset="0"/>
              </a:rPr>
              <a:t>Дневной стационар медицинской организации, оказывающей помощь в амбулаторных условиях</a:t>
            </a: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700" b="1" i="1" dirty="0" err="1">
                <a:solidFill>
                  <a:prstClr val="black"/>
                </a:solidFill>
                <a:cs typeface="Times New Roman" pitchFamily="18" charset="0"/>
              </a:rPr>
              <a:t>Внутриформенные</a:t>
            </a:r>
            <a:r>
              <a:rPr lang="ru-RU" sz="2700" b="1" i="1" dirty="0">
                <a:solidFill>
                  <a:prstClr val="black"/>
                </a:solidFill>
                <a:cs typeface="Times New Roman" pitchFamily="18" charset="0"/>
              </a:rPr>
              <a:t> контроли:</a:t>
            </a:r>
            <a:r>
              <a:rPr lang="ru-RU" sz="2700" b="1" i="1" dirty="0">
                <a:solidFill>
                  <a:prstClr val="black"/>
                </a:solidFill>
                <a:latin typeface="Arial" charset="0"/>
                <a:cs typeface="Arial" charset="0"/>
              </a:rPr>
              <a:t> 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штатных должностей: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141.1000.4.06=141.1000.1.06 + 141.1000.2.06 +141.1000.3.06.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занятых должностей: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141.1000.4.07=141.1000.1.07 + 141.1000.2.07 +141.1000.3.07.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600" i="1" dirty="0">
                <a:solidFill>
                  <a:prstClr val="black"/>
                </a:solidFill>
                <a:cs typeface="Times New Roman" pitchFamily="18" charset="0"/>
              </a:rPr>
              <a:t>Число всего физических лиц:</a:t>
            </a:r>
          </a:p>
          <a:p>
            <a:pPr indent="268288" algn="just" fontAlgn="base">
              <a:spcBef>
                <a:spcPts val="6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ru-RU" sz="2500" dirty="0">
                <a:solidFill>
                  <a:prstClr val="black"/>
                </a:solidFill>
                <a:cs typeface="Times New Roman" pitchFamily="18" charset="0"/>
              </a:rPr>
              <a:t>141.1000.4.08=141.1000.1.08 + 141.1000.2.08 +141.1000.3.08.</a:t>
            </a: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  <a:p>
            <a:pPr indent="268288" algn="just" fontAlgn="base">
              <a:spcBef>
                <a:spcPct val="0"/>
              </a:spcBef>
              <a:spcAft>
                <a:spcPct val="0"/>
              </a:spcAft>
              <a:buFont typeface="Arial" charset="0"/>
              <a:buNone/>
              <a:defRPr/>
            </a:pPr>
            <a:endParaRPr lang="ru-RU" sz="240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43283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14313" y="142875"/>
            <a:ext cx="860583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1000 «Должности и физические лица дневных стационаров медицинской организации»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17411" name="Содержимое 2"/>
          <p:cNvSpPr>
            <a:spLocks noGrp="1"/>
          </p:cNvSpPr>
          <p:nvPr>
            <p:ph idx="1"/>
          </p:nvPr>
        </p:nvSpPr>
        <p:spPr>
          <a:xfrm>
            <a:off x="323850" y="1412875"/>
            <a:ext cx="8535988" cy="5183188"/>
          </a:xfrm>
        </p:spPr>
        <p:txBody>
          <a:bodyPr/>
          <a:lstStyle/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  <a:p>
            <a:pPr algn="just" eaLnBrk="1" hangingPunct="1"/>
            <a:endParaRPr lang="ru-RU" altLang="ru-RU" sz="2500" smtClean="0">
              <a:cs typeface="Times New Roman" pitchFamily="18" charset="0"/>
            </a:endParaRPr>
          </a:p>
        </p:txBody>
      </p:sp>
      <p:sp>
        <p:nvSpPr>
          <p:cNvPr id="17412" name="Содержимое 2"/>
          <p:cNvSpPr txBox="1">
            <a:spLocks/>
          </p:cNvSpPr>
          <p:nvPr/>
        </p:nvSpPr>
        <p:spPr bwMode="auto">
          <a:xfrm>
            <a:off x="179388" y="1387475"/>
            <a:ext cx="8751887" cy="513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indent="26828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800" b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Стационар на дому</a:t>
            </a: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700" b="1" i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Внутриформенные контроли:</a:t>
            </a:r>
            <a:r>
              <a:rPr lang="ru-RU" altLang="ru-RU" sz="2700" b="1" i="1" smtClean="0">
                <a:solidFill>
                  <a:prstClr val="black"/>
                </a:solidFill>
              </a:rPr>
              <a:t> 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600" i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Число всего штатных должностей: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5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141.1000.4.09=141.1000.1.09 + 141.1000.2.09 +141.1000.3.09.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600" i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Число всего занятых должностей: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5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141.1000.4.10=141.1000.1.10 + 141.1000.2.10 +141.1000.3.10.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600" i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Число всего физических лиц:</a:t>
            </a:r>
          </a:p>
          <a:p>
            <a:pPr algn="just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None/>
            </a:pPr>
            <a:r>
              <a:rPr lang="ru-RU" altLang="ru-RU" sz="25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141.1000.4.11=141.1000.1.11 + 141.1000.2.11 +141.1000.3.11.</a:t>
            </a: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ru-RU" altLang="ru-RU" sz="240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ru-RU" altLang="ru-RU" sz="240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ru-RU" altLang="ru-RU" sz="240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ru-RU" altLang="ru-RU" sz="240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</a:pPr>
            <a:endParaRPr lang="ru-RU" altLang="ru-RU" sz="240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876093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26035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1010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95288" y="1268413"/>
            <a:ext cx="8291512" cy="485775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000" b="1" dirty="0" smtClean="0">
                <a:cs typeface="Times New Roman" pitchFamily="18" charset="0"/>
              </a:rPr>
              <a:t>Число дневных стационаров для взрослых 1._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100" b="1" i="1" dirty="0" err="1" smtClean="0">
                <a:cs typeface="Times New Roman" pitchFamily="18" charset="0"/>
              </a:rPr>
              <a:t>Межформенные</a:t>
            </a:r>
            <a:r>
              <a:rPr lang="ru-RU" sz="3100" b="1" i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Bef>
                <a:spcPts val="180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800" dirty="0" smtClean="0">
                <a:cs typeface="Times New Roman" pitchFamily="18" charset="0"/>
              </a:rPr>
              <a:t>141.1010. 1.01 = 30.1001.16.04.</a:t>
            </a:r>
          </a:p>
          <a:p>
            <a:pPr marL="0" algn="just" eaLnBrk="1" fontAlgn="auto" hangingPunct="1">
              <a:spcBef>
                <a:spcPts val="180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2800" dirty="0" smtClean="0">
                <a:cs typeface="Times New Roman" pitchFamily="18" charset="0"/>
              </a:rPr>
              <a:t>141.1010.1.01.=47.0650.46.04+47.0650.51.04+47.0660.46.04+47.0660.51.04.</a:t>
            </a:r>
          </a:p>
          <a:p>
            <a:pPr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3000" dirty="0" smtClean="0"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3000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701163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48" name="Group 20"/>
          <p:cNvGraphicFramePr>
            <a:graphicFrameLocks noGrp="1"/>
          </p:cNvGraphicFramePr>
          <p:nvPr>
            <p:ph idx="4294967295"/>
          </p:nvPr>
        </p:nvGraphicFramePr>
        <p:xfrm>
          <a:off x="228600" y="1371600"/>
          <a:ext cx="8686800" cy="2654300"/>
        </p:xfrm>
        <a:graphic>
          <a:graphicData uri="http://schemas.openxmlformats.org/drawingml/2006/table">
            <a:tbl>
              <a:tblPr/>
              <a:tblGrid>
                <a:gridCol w="3252788"/>
                <a:gridCol w="5434012"/>
              </a:tblGrid>
              <a:tr h="2654300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Организаторы сестринского дела (стр.147)</a:t>
                      </a:r>
                      <a:r>
                        <a:rPr kumimoji="0" lang="ru-RU" alt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Директор больницы (дома) сестринского ухода, хосписа, заведующий молочной кухней, главная медицинская сестра, главный фельдшер, главная акушерка, старшая медицинская сестра</a:t>
                      </a: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3424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26035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1010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268413"/>
            <a:ext cx="8229600" cy="4857750"/>
          </a:xfrm>
        </p:spPr>
        <p:txBody>
          <a:bodyPr rtlCol="0">
            <a:normAutofit/>
          </a:bodyPr>
          <a:lstStyle/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000" b="1" dirty="0" smtClean="0">
                <a:cs typeface="Times New Roman" pitchFamily="18" charset="0"/>
              </a:rPr>
              <a:t>Число дневных стационаров для детей 2.____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3000" b="1" i="1" dirty="0" err="1" smtClean="0">
                <a:cs typeface="Times New Roman" pitchFamily="18" charset="0"/>
              </a:rPr>
              <a:t>Межформенные</a:t>
            </a:r>
            <a:r>
              <a:rPr lang="ru-RU" sz="3000" b="1" i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Bef>
                <a:spcPts val="180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3000" dirty="0" smtClean="0">
                <a:cs typeface="Times New Roman" pitchFamily="18" charset="0"/>
              </a:rPr>
              <a:t>141.1010.1.02 = 30.1001.17.04.</a:t>
            </a:r>
          </a:p>
          <a:p>
            <a:pPr marL="0" algn="just" eaLnBrk="1" fontAlgn="auto" hangingPunct="1">
              <a:spcBef>
                <a:spcPts val="1800"/>
              </a:spcBef>
              <a:spcAft>
                <a:spcPts val="0"/>
              </a:spcAft>
              <a:buFont typeface="Arial" charset="0"/>
              <a:buNone/>
              <a:defRPr/>
            </a:pPr>
            <a:r>
              <a:rPr lang="ru-RU" sz="3000" dirty="0" smtClean="0">
                <a:cs typeface="Times New Roman" pitchFamily="18" charset="0"/>
              </a:rPr>
              <a:t>141.1010.1.02 = 47.0650.46.05+47.0650.51.05 + 47.0660.46.05+47.0660.51.05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3000" dirty="0" smtClean="0"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3000" dirty="0" smtClean="0"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3000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13430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388" y="274638"/>
            <a:ext cx="871378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179388" y="1628775"/>
          <a:ext cx="8496299" cy="4852988"/>
        </p:xfrm>
        <a:graphic>
          <a:graphicData uri="http://schemas.openxmlformats.org/drawingml/2006/table">
            <a:tbl>
              <a:tblPr/>
              <a:tblGrid>
                <a:gridCol w="648023"/>
                <a:gridCol w="432015"/>
                <a:gridCol w="540019"/>
                <a:gridCol w="540019"/>
                <a:gridCol w="540019"/>
                <a:gridCol w="540019"/>
                <a:gridCol w="648023"/>
                <a:gridCol w="720025"/>
                <a:gridCol w="648023"/>
                <a:gridCol w="648023"/>
                <a:gridCol w="576020"/>
                <a:gridCol w="720025"/>
                <a:gridCol w="648023"/>
                <a:gridCol w="648023"/>
              </a:tblGrid>
              <a:tr h="557025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стационарных условиях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08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пациенто-дней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86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взрослых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детей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взрос-лыми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49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возраста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детей до 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лицами старше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возраста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до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34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019798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388" y="274638"/>
            <a:ext cx="871378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179388" y="1628775"/>
          <a:ext cx="8496299" cy="4852988"/>
        </p:xfrm>
        <a:graphic>
          <a:graphicData uri="http://schemas.openxmlformats.org/drawingml/2006/table">
            <a:tbl>
              <a:tblPr/>
              <a:tblGrid>
                <a:gridCol w="648023"/>
                <a:gridCol w="432015"/>
                <a:gridCol w="540019"/>
                <a:gridCol w="540019"/>
                <a:gridCol w="540019"/>
                <a:gridCol w="540019"/>
                <a:gridCol w="648023"/>
                <a:gridCol w="720025"/>
                <a:gridCol w="648023"/>
                <a:gridCol w="648023"/>
                <a:gridCol w="576020"/>
                <a:gridCol w="720025"/>
                <a:gridCol w="648023"/>
                <a:gridCol w="648023"/>
              </a:tblGrid>
              <a:tr h="557025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08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пациенто-дней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86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взрослых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детей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взрос-лыми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49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возраста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детей до 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лицами старше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возраста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до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34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024192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3629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  <a:endParaRPr lang="ru-RU" sz="2900" dirty="0"/>
          </a:p>
        </p:txBody>
      </p:sp>
      <p:sp>
        <p:nvSpPr>
          <p:cNvPr id="22531" name="Содержимое 2"/>
          <p:cNvSpPr>
            <a:spLocks noGrp="1"/>
          </p:cNvSpPr>
          <p:nvPr>
            <p:ph idx="1"/>
          </p:nvPr>
        </p:nvSpPr>
        <p:spPr>
          <a:xfrm>
            <a:off x="539750" y="1484313"/>
            <a:ext cx="8229600" cy="4525962"/>
          </a:xfrm>
        </p:spPr>
        <p:txBody>
          <a:bodyPr/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    Добавлены:</a:t>
            </a:r>
          </a:p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графы 10, 22 – выписано детей до 3 лет;</a:t>
            </a:r>
          </a:p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графы 14, 26 – число проведенных пациенто-дней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                              детьми до 3 лет.</a:t>
            </a:r>
          </a:p>
          <a:p>
            <a:pPr algn="just" eaLnBrk="1" hangingPunct="1">
              <a:buFont typeface="Arial" pitchFamily="34" charset="0"/>
              <a:buNone/>
            </a:pPr>
            <a:endParaRPr lang="ru-RU" altLang="ru-RU" sz="2800" smtClean="0">
              <a:cs typeface="Times New Roman" pitchFamily="18" charset="0"/>
            </a:endParaRPr>
          </a:p>
          <a:p>
            <a:pPr algn="just" eaLnBrk="1" hangingPunct="1"/>
            <a:endParaRPr lang="ru-RU" altLang="ru-RU" sz="2800" smtClean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9370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  <a:endParaRPr lang="ru-RU" sz="3000" dirty="0"/>
          </a:p>
        </p:txBody>
      </p:sp>
      <p:sp>
        <p:nvSpPr>
          <p:cNvPr id="13315" name="Содержимое 2"/>
          <p:cNvSpPr>
            <a:spLocks noGrp="1"/>
          </p:cNvSpPr>
          <p:nvPr>
            <p:ph idx="1"/>
          </p:nvPr>
        </p:nvSpPr>
        <p:spPr>
          <a:xfrm>
            <a:off x="539750" y="1484313"/>
            <a:ext cx="8229600" cy="4873625"/>
          </a:xfrm>
        </p:spPr>
        <p:txBody>
          <a:bodyPr rtlCol="0">
            <a:normAutofit lnSpcReduction="10000"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dirty="0" smtClean="0">
                <a:cs typeface="Times New Roman" pitchFamily="18" charset="0"/>
              </a:rPr>
              <a:t>Число коек в дневном стационаре указывают в соответствии с приказом об организации данного структурного подразделения медицинской организации.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dirty="0" smtClean="0">
                <a:cs typeface="Times New Roman" pitchFamily="18" charset="0"/>
              </a:rPr>
              <a:t>Число коек на конец года заполняется без учета сменности работы.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dirty="0" smtClean="0">
                <a:cs typeface="Times New Roman" pitchFamily="18" charset="0"/>
              </a:rPr>
              <a:t>Число среднегодовых коек заполняется с учетом сменности работы.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sz="3000" dirty="0" smtClean="0">
                <a:cs typeface="Times New Roman" pitchFamily="18" charset="0"/>
              </a:rPr>
              <a:t>Число среднегодовых коек указывается целыми числами.</a:t>
            </a:r>
          </a:p>
        </p:txBody>
      </p:sp>
    </p:spTree>
    <p:extLst>
      <p:ext uri="{BB962C8B-B14F-4D97-AF65-F5344CB8AC3E}">
        <p14:creationId xmlns:p14="http://schemas.microsoft.com/office/powerpoint/2010/main" val="289872573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3629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  <a:endParaRPr lang="ru-RU" sz="2900" dirty="0"/>
          </a:p>
        </p:txBody>
      </p:sp>
      <p:sp>
        <p:nvSpPr>
          <p:cNvPr id="24579" name="Содержимое 2"/>
          <p:cNvSpPr>
            <a:spLocks noGrp="1"/>
          </p:cNvSpPr>
          <p:nvPr>
            <p:ph idx="1"/>
          </p:nvPr>
        </p:nvSpPr>
        <p:spPr>
          <a:xfrm>
            <a:off x="539750" y="1484313"/>
            <a:ext cx="8229600" cy="4525962"/>
          </a:xfrm>
        </p:spPr>
        <p:txBody>
          <a:bodyPr/>
          <a:lstStyle/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Не заполняются сведения по строке 49 «койки скорой медицинской помощи краткосрочного пребывания»  графам с 3 по 22.</a:t>
            </a:r>
          </a:p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Обратить внимание, чтобы на койках для детей не указывались сведения о пациентах старше трудоспособного возраста.</a:t>
            </a:r>
          </a:p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В дневных стационарах для детей не заполняются сведения о числе коек для взрослых.</a:t>
            </a:r>
          </a:p>
          <a:p>
            <a:pPr algn="just" eaLnBrk="1" hangingPunct="1"/>
            <a:r>
              <a:rPr lang="ru-RU" altLang="ru-RU" sz="2800" smtClean="0">
                <a:cs typeface="Times New Roman" pitchFamily="18" charset="0"/>
              </a:rPr>
              <a:t>В дневных стационарах для взрослых не показываются сведения о числе коек для детей.</a:t>
            </a:r>
          </a:p>
        </p:txBody>
      </p:sp>
    </p:spTree>
    <p:extLst>
      <p:ext uri="{BB962C8B-B14F-4D97-AF65-F5344CB8AC3E}">
        <p14:creationId xmlns:p14="http://schemas.microsoft.com/office/powerpoint/2010/main" val="30883137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388" y="274638"/>
            <a:ext cx="871378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профилям»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179388" y="1268413"/>
          <a:ext cx="8496301" cy="5398489"/>
        </p:xfrm>
        <a:graphic>
          <a:graphicData uri="http://schemas.openxmlformats.org/drawingml/2006/table">
            <a:tbl>
              <a:tblPr/>
              <a:tblGrid>
                <a:gridCol w="1008036"/>
                <a:gridCol w="360013"/>
                <a:gridCol w="504018"/>
                <a:gridCol w="504018"/>
                <a:gridCol w="504018"/>
                <a:gridCol w="504018"/>
                <a:gridCol w="504018"/>
                <a:gridCol w="720025"/>
                <a:gridCol w="648023"/>
                <a:gridCol w="648023"/>
                <a:gridCol w="576020"/>
                <a:gridCol w="720025"/>
                <a:gridCol w="648023"/>
                <a:gridCol w="648023"/>
              </a:tblGrid>
              <a:tr h="365818">
                <a:tc row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стационарных условиях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34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пациенто-дней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50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взрослых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детей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взрос-лыми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032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лицами старше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возраста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детей до 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до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7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возраста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731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605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97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аллергологи-ческие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для взрослых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7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аллергологи-ческие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для детей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патологии беременности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7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педиатричес-кие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соматические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4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терапевтические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555875" y="3860800"/>
            <a:ext cx="1008063" cy="246063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547813" y="4292600"/>
            <a:ext cx="1016000" cy="246063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067175" y="4292600"/>
            <a:ext cx="720725" cy="33972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659563" y="4221163"/>
            <a:ext cx="712787" cy="338137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659563" y="4868863"/>
            <a:ext cx="720725" cy="338137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067175" y="4868863"/>
            <a:ext cx="712788" cy="338137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067175" y="5300663"/>
            <a:ext cx="720725" cy="33972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643688" y="5286375"/>
            <a:ext cx="720725" cy="338138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547813" y="5373688"/>
            <a:ext cx="1016000" cy="246062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55875" y="5876925"/>
            <a:ext cx="1016000" cy="246063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prstClr val="black"/>
                </a:solidFill>
                <a:cs typeface="Arial" charset="0"/>
              </a:rPr>
              <a:t>Не заполнять</a:t>
            </a:r>
          </a:p>
        </p:txBody>
      </p:sp>
    </p:spTree>
    <p:extLst>
      <p:ext uri="{BB962C8B-B14F-4D97-AF65-F5344CB8AC3E}">
        <p14:creationId xmlns:p14="http://schemas.microsoft.com/office/powerpoint/2010/main" val="105140655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8313" y="188913"/>
            <a:ext cx="8424862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профилю»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8313" y="1341438"/>
            <a:ext cx="8229600" cy="5143500"/>
          </a:xfrm>
        </p:spPr>
        <p:txBody>
          <a:bodyPr rtlCol="0">
            <a:normAutofit fontScale="92500" lnSpcReduction="20000"/>
          </a:bodyPr>
          <a:lstStyle/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600" b="1" dirty="0" err="1" smtClean="0">
                <a:cs typeface="Times New Roman" pitchFamily="18" charset="0"/>
              </a:rPr>
              <a:t>Межформенные</a:t>
            </a:r>
            <a:r>
              <a:rPr lang="ru-RU" sz="2600" b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600" b="1" i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стационарных условиях: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i="1" dirty="0" smtClean="0">
                <a:cs typeface="Times New Roman" pitchFamily="18" charset="0"/>
              </a:rPr>
              <a:t>Число коек для взрослых на конец года в дневных стационарах: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cs typeface="Times New Roman" pitchFamily="18" charset="0"/>
              </a:rPr>
              <a:t>141.2000.1.03. = 47.650.46.06. + 47.650.51.06.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i="1" dirty="0" smtClean="0">
                <a:cs typeface="Times New Roman" pitchFamily="18" charset="0"/>
              </a:rPr>
              <a:t>Число коек для детей на конец года в дневных стационарах: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cs typeface="Times New Roman" pitchFamily="18" charset="0"/>
              </a:rPr>
              <a:t>141.2000.1.05. = 47.650.46.07. + 47.650.51.07.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i="1" dirty="0" smtClean="0">
                <a:cs typeface="Times New Roman" pitchFamily="18" charset="0"/>
              </a:rPr>
              <a:t>Число выписанных взрослых из дневных стационаров: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cs typeface="Times New Roman" pitchFamily="18" charset="0"/>
              </a:rPr>
              <a:t>141.2000.1.07. = 47.650.46.08. + 47.650.51.08.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i="1" dirty="0" smtClean="0">
                <a:cs typeface="Times New Roman" pitchFamily="18" charset="0"/>
              </a:rPr>
              <a:t>Число выписанных лиц старше трудоспособного возраста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600" dirty="0" smtClean="0">
                <a:cs typeface="Times New Roman" pitchFamily="18" charset="0"/>
              </a:rPr>
              <a:t>141.2000.1.08. = 47.650.46.09. + 47.650.51.09. </a:t>
            </a:r>
            <a:endParaRPr lang="ru-RU" sz="2600" dirty="0" smtClean="0"/>
          </a:p>
        </p:txBody>
      </p:sp>
    </p:spTree>
    <p:extLst>
      <p:ext uri="{BB962C8B-B14F-4D97-AF65-F5344CB8AC3E}">
        <p14:creationId xmlns:p14="http://schemas.microsoft.com/office/powerpoint/2010/main" val="61575807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388" y="214313"/>
            <a:ext cx="8713787" cy="86836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профилю»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85750" y="1071563"/>
            <a:ext cx="8605838" cy="5429250"/>
          </a:xfrm>
        </p:spPr>
        <p:txBody>
          <a:bodyPr rtlCol="0">
            <a:noAutofit/>
          </a:bodyPr>
          <a:lstStyle/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dirty="0" err="1" smtClean="0">
                <a:cs typeface="Times New Roman" pitchFamily="18" charset="0"/>
              </a:rPr>
              <a:t>Межформенные</a:t>
            </a:r>
            <a:r>
              <a:rPr lang="ru-RU" sz="1900" b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i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стационарных условиях: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i="1" dirty="0" smtClean="0">
                <a:cs typeface="Times New Roman" pitchFamily="18" charset="0"/>
              </a:rPr>
              <a:t>Число выписанных детей (0-17 лет)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dirty="0" smtClean="0">
                <a:cs typeface="Times New Roman" pitchFamily="18" charset="0"/>
              </a:rPr>
              <a:t>141.2000.1.09. = 47.650.46.10. + 47.650.51.10. 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i="1" dirty="0" smtClean="0">
                <a:cs typeface="Times New Roman" pitchFamily="18" charset="0"/>
              </a:rPr>
              <a:t>Число выписанных детей до 3 лет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dirty="0" smtClean="0">
                <a:cs typeface="Times New Roman" pitchFamily="18" charset="0"/>
              </a:rPr>
              <a:t>141.2000.1.10. = 47.650.46.11. + 47.650.51.11. </a:t>
            </a:r>
            <a:endParaRPr lang="ru-RU" sz="1900" dirty="0" smtClean="0">
              <a:cs typeface="Times New Roman" pitchFamily="18" charset="0"/>
            </a:endParaRP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i="1" dirty="0" smtClean="0">
                <a:cs typeface="Times New Roman" pitchFamily="18" charset="0"/>
              </a:rPr>
              <a:t>Число проведенных </a:t>
            </a:r>
            <a:r>
              <a:rPr lang="ru-RU" sz="1900" i="1" dirty="0" err="1" smtClean="0">
                <a:cs typeface="Times New Roman" pitchFamily="18" charset="0"/>
              </a:rPr>
              <a:t>пациенто-дней</a:t>
            </a:r>
            <a:r>
              <a:rPr lang="ru-RU" sz="1900" i="1" dirty="0" smtClean="0">
                <a:cs typeface="Times New Roman" pitchFamily="18" charset="0"/>
              </a:rPr>
              <a:t> взрослыми в дневных стационарах.</a:t>
            </a:r>
            <a:endParaRPr lang="ru-RU" sz="1900" dirty="0" smtClean="0">
              <a:cs typeface="Times New Roman" pitchFamily="18" charset="0"/>
            </a:endParaRP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dirty="0" smtClean="0">
                <a:cs typeface="Times New Roman" pitchFamily="18" charset="0"/>
              </a:rPr>
              <a:t>141.2000.1.11. = 47.650.46.12. + 47.650.51.12.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i="1" dirty="0" smtClean="0">
                <a:cs typeface="Times New Roman" pitchFamily="18" charset="0"/>
              </a:rPr>
              <a:t>Число проведенных </a:t>
            </a:r>
            <a:r>
              <a:rPr lang="ru-RU" sz="1900" i="1" dirty="0" err="1" smtClean="0">
                <a:cs typeface="Times New Roman" pitchFamily="18" charset="0"/>
              </a:rPr>
              <a:t>пациенто-дней</a:t>
            </a:r>
            <a:r>
              <a:rPr lang="ru-RU" sz="1900" i="1" dirty="0" smtClean="0">
                <a:cs typeface="Times New Roman" pitchFamily="18" charset="0"/>
              </a:rPr>
              <a:t> лицами старше трудоспособного возраста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dirty="0" smtClean="0">
                <a:cs typeface="Times New Roman" pitchFamily="18" charset="0"/>
              </a:rPr>
              <a:t>141.2000.1.12. = 47.650.46.13. + 47.650.51.13.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i="1" dirty="0" smtClean="0">
                <a:cs typeface="Times New Roman" pitchFamily="18" charset="0"/>
              </a:rPr>
              <a:t>Число проведенных </a:t>
            </a:r>
            <a:r>
              <a:rPr lang="ru-RU" sz="1900" i="1" dirty="0" err="1" smtClean="0">
                <a:cs typeface="Times New Roman" pitchFamily="18" charset="0"/>
              </a:rPr>
              <a:t>пациенто-дней</a:t>
            </a:r>
            <a:r>
              <a:rPr lang="ru-RU" sz="1900" i="1" dirty="0" smtClean="0">
                <a:cs typeface="Times New Roman" pitchFamily="18" charset="0"/>
              </a:rPr>
              <a:t> детьми (0-17 лет)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dirty="0" smtClean="0">
                <a:cs typeface="Times New Roman" pitchFamily="18" charset="0"/>
              </a:rPr>
              <a:t>141.2000.1.13. = 47.650.46.14. + 47.650.51.14.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Число проведенных </a:t>
            </a:r>
            <a:r>
              <a:rPr lang="ru-RU" sz="1900" b="1" i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пациенто-дней</a:t>
            </a:r>
            <a:r>
              <a:rPr lang="ru-RU" sz="19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детьми до 3 лет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9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141.2000.1.14. = 47.650.46.15. + 47.650.51.15.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1900" dirty="0" smtClean="0">
              <a:cs typeface="Times New Roman" pitchFamily="18" charset="0"/>
            </a:endParaRP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endParaRPr lang="ru-RU" sz="1900" dirty="0" smtClean="0"/>
          </a:p>
        </p:txBody>
      </p:sp>
    </p:spTree>
    <p:extLst>
      <p:ext uri="{BB962C8B-B14F-4D97-AF65-F5344CB8AC3E}">
        <p14:creationId xmlns:p14="http://schemas.microsoft.com/office/powerpoint/2010/main" val="259041301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260350"/>
            <a:ext cx="8713788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профилю»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23850" y="1484313"/>
            <a:ext cx="8374063" cy="5143500"/>
          </a:xfrm>
        </p:spPr>
        <p:txBody>
          <a:bodyPr rtlCol="0">
            <a:normAutofit fontScale="92500" lnSpcReduction="20000"/>
          </a:bodyPr>
          <a:lstStyle/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600" b="1" i="1" dirty="0" err="1" smtClean="0">
                <a:cs typeface="Times New Roman" pitchFamily="18" charset="0"/>
              </a:rPr>
              <a:t>Межформенные</a:t>
            </a:r>
            <a:r>
              <a:rPr lang="ru-RU" sz="2600" b="1" i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600" b="1" i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амбулаторных условиях: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500" i="1" dirty="0" smtClean="0">
                <a:cs typeface="Times New Roman" pitchFamily="18" charset="0"/>
              </a:rPr>
              <a:t>Число коек (мест) для взрослых на конец года в дневных стационарах. 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2500" dirty="0" smtClean="0">
                <a:cs typeface="Times New Roman" pitchFamily="18" charset="0"/>
              </a:rPr>
              <a:t>141.2000.1.15. = 47.660.46.06. + 47.660.51.06.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i="1" dirty="0" smtClean="0">
                <a:cs typeface="Times New Roman" pitchFamily="18" charset="0"/>
              </a:rPr>
              <a:t>Число коек (мест) для детей на конец года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dirty="0" smtClean="0">
                <a:cs typeface="Times New Roman" pitchFamily="18" charset="0"/>
              </a:rPr>
              <a:t>141.2000.1.17. = 47.660.46.07. + 47.660.51.07.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i="1" dirty="0" smtClean="0">
                <a:cs typeface="Times New Roman" pitchFamily="18" charset="0"/>
              </a:rPr>
              <a:t>Число выписанных взрослых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dirty="0" smtClean="0">
                <a:cs typeface="Times New Roman" pitchFamily="18" charset="0"/>
              </a:rPr>
              <a:t>141.2000.1.19. = 47.660.46.08. + 47.660.51.08.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i="1" dirty="0" smtClean="0">
                <a:cs typeface="Times New Roman" pitchFamily="18" charset="0"/>
              </a:rPr>
              <a:t>Число выписанных лиц старше трудоспособного возраста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2500" dirty="0" smtClean="0">
                <a:cs typeface="Times New Roman" pitchFamily="18" charset="0"/>
              </a:rPr>
              <a:t>141.2000.1.20. = 47.660.46.09. + 47.660.51.09. </a:t>
            </a:r>
            <a:endParaRPr lang="ru-RU" sz="2600" dirty="0" smtClean="0"/>
          </a:p>
        </p:txBody>
      </p:sp>
    </p:spTree>
    <p:extLst>
      <p:ext uri="{BB962C8B-B14F-4D97-AF65-F5344CB8AC3E}">
        <p14:creationId xmlns:p14="http://schemas.microsoft.com/office/powerpoint/2010/main" val="361400458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Прямоугольник 1"/>
          <p:cNvSpPr>
            <a:spLocks noChangeArrowheads="1"/>
          </p:cNvSpPr>
          <p:nvPr/>
        </p:nvSpPr>
        <p:spPr bwMode="auto">
          <a:xfrm>
            <a:off x="706438" y="274638"/>
            <a:ext cx="75406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  <a:endParaRPr lang="ru-RU" altLang="ru-RU" sz="2000" smtClean="0">
              <a:latin typeface="Calibri" pitchFamily="34" charset="0"/>
              <a:cs typeface="Arial" pitchFamily="34" charset="0"/>
            </a:endParaRPr>
          </a:p>
        </p:txBody>
      </p:sp>
      <p:graphicFrame>
        <p:nvGraphicFramePr>
          <p:cNvPr id="221271" name="Group 87"/>
          <p:cNvGraphicFramePr>
            <a:graphicFrameLocks noGrp="1"/>
          </p:cNvGraphicFramePr>
          <p:nvPr/>
        </p:nvGraphicFramePr>
        <p:xfrm>
          <a:off x="238125" y="1287463"/>
          <a:ext cx="8550275" cy="5054599"/>
        </p:xfrm>
        <a:graphic>
          <a:graphicData uri="http://schemas.openxmlformats.org/drawingml/2006/table">
            <a:tbl>
              <a:tblPr/>
              <a:tblGrid>
                <a:gridCol w="1339850">
                  <a:extLst>
                    <a:ext uri="{9D8B030D-6E8A-4147-A177-3AD203B41FA5}"/>
                  </a:extLst>
                </a:gridCol>
                <a:gridCol w="296863">
                  <a:extLst>
                    <a:ext uri="{9D8B030D-6E8A-4147-A177-3AD203B41FA5}"/>
                  </a:extLst>
                </a:gridCol>
                <a:gridCol w="815975">
                  <a:extLst>
                    <a:ext uri="{9D8B030D-6E8A-4147-A177-3AD203B41FA5}"/>
                  </a:extLst>
                </a:gridCol>
                <a:gridCol w="744537">
                  <a:extLst>
                    <a:ext uri="{9D8B030D-6E8A-4147-A177-3AD203B41FA5}"/>
                  </a:extLst>
                </a:gridCol>
                <a:gridCol w="747713">
                  <a:extLst>
                    <a:ext uri="{9D8B030D-6E8A-4147-A177-3AD203B41FA5}"/>
                  </a:extLst>
                </a:gridCol>
                <a:gridCol w="617537">
                  <a:extLst>
                    <a:ext uri="{9D8B030D-6E8A-4147-A177-3AD203B41FA5}"/>
                  </a:extLst>
                </a:gridCol>
                <a:gridCol w="660400">
                  <a:extLst>
                    <a:ext uri="{9D8B030D-6E8A-4147-A177-3AD203B41FA5}"/>
                  </a:extLst>
                </a:gridCol>
                <a:gridCol w="600075">
                  <a:extLst>
                    <a:ext uri="{9D8B030D-6E8A-4147-A177-3AD203B41FA5}"/>
                  </a:extLst>
                </a:gridCol>
                <a:gridCol w="942975">
                  <a:extLst>
                    <a:ext uri="{9D8B030D-6E8A-4147-A177-3AD203B41FA5}"/>
                  </a:extLst>
                </a:gridCol>
                <a:gridCol w="892175">
                  <a:extLst>
                    <a:ext uri="{9D8B030D-6E8A-4147-A177-3AD203B41FA5}"/>
                  </a:extLst>
                </a:gridCol>
                <a:gridCol w="892175">
                  <a:extLst>
                    <a:ext uri="{9D8B030D-6E8A-4147-A177-3AD203B41FA5}"/>
                  </a:extLst>
                </a:gridCol>
              </a:tblGrid>
              <a:tr h="1305089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них,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них,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6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2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8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8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Врачи - всего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2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женщин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37177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организациях, расположенных в  сельской местности (из стр.1)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15445" name="Rectangle 96"/>
          <p:cNvSpPr>
            <a:spLocks noChangeArrowheads="1"/>
          </p:cNvSpPr>
          <p:nvPr/>
        </p:nvSpPr>
        <p:spPr bwMode="auto">
          <a:xfrm>
            <a:off x="1870075" y="4160838"/>
            <a:ext cx="7129463" cy="2586037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Разница между графой 3 и суммой граф 5 и 7 составляют штатные должности организаций </a:t>
            </a:r>
            <a:r>
              <a:rPr lang="ru-RU" altLang="ru-RU" sz="1600" b="1" i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особого типа (центры, бюро)</a:t>
            </a: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, станции (отделения) скорой  медицинской помощи, станции (центры, отделения) переливания крови, санаторно- курортные организации, дома ребенка, молочные кухни и т.д.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При этом если такая организация имеет поликлинику (стационар), то штатные должности поликлиники (стационара) показываются по графе 5 (7) соответственно. Аналогично для граф по занятым должностям и физическим лицам.</a:t>
            </a:r>
          </a:p>
          <a:p>
            <a:pPr algn="just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endParaRPr lang="ru-RU" altLang="ru-RU" sz="1600" b="1" smtClean="0">
              <a:solidFill>
                <a:srgbClr val="EA8B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477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825" y="214313"/>
            <a:ext cx="8713788" cy="86836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2000 «Использование коек дневного стационара медицинской организации по профилю»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23850" y="1196975"/>
            <a:ext cx="8301038" cy="5327650"/>
          </a:xfrm>
        </p:spPr>
        <p:txBody>
          <a:bodyPr rtlCol="0">
            <a:noAutofit/>
          </a:bodyPr>
          <a:lstStyle/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i="1" dirty="0" err="1" smtClean="0">
                <a:cs typeface="Times New Roman" pitchFamily="18" charset="0"/>
              </a:rPr>
              <a:t>Межформенные</a:t>
            </a:r>
            <a:r>
              <a:rPr lang="ru-RU" sz="1900" b="1" i="1" dirty="0" smtClean="0">
                <a:cs typeface="Times New Roman" pitchFamily="18" charset="0"/>
              </a:rPr>
              <a:t> контроли:</a:t>
            </a:r>
          </a:p>
          <a:p>
            <a:pPr marL="0"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900" b="1" i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амбулаторных условиях: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i="1" dirty="0" smtClean="0">
                <a:cs typeface="Times New Roman" pitchFamily="18" charset="0"/>
              </a:rPr>
              <a:t>Число выписанных детей (0-17 лет)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dirty="0" smtClean="0">
                <a:cs typeface="Times New Roman" pitchFamily="18" charset="0"/>
              </a:rPr>
              <a:t>141.2000.1.21. = 47.660.46.10. + 47.660.51.10.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Число выписанных детей до 3 лет из дневных стационаров.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141.2000.1.22. = 47.660.46.11. + 47.660.51.11.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i="1" dirty="0" smtClean="0">
                <a:cs typeface="Times New Roman" pitchFamily="18" charset="0"/>
              </a:rPr>
              <a:t>Число проведенных </a:t>
            </a:r>
            <a:r>
              <a:rPr lang="ru-RU" sz="1850" i="1" dirty="0" err="1" smtClean="0">
                <a:cs typeface="Times New Roman" pitchFamily="18" charset="0"/>
              </a:rPr>
              <a:t>пациенто-дней</a:t>
            </a:r>
            <a:r>
              <a:rPr lang="ru-RU" sz="1850" i="1" dirty="0" smtClean="0">
                <a:cs typeface="Times New Roman" pitchFamily="18" charset="0"/>
              </a:rPr>
              <a:t> взрослыми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dirty="0" smtClean="0">
                <a:cs typeface="Times New Roman" pitchFamily="18" charset="0"/>
              </a:rPr>
              <a:t>141.2000.1.23. = 47.660.46.12. + 47.660.51.12. 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i="1" dirty="0" smtClean="0">
                <a:cs typeface="Times New Roman" pitchFamily="18" charset="0"/>
              </a:rPr>
              <a:t>Число проведенных </a:t>
            </a:r>
            <a:r>
              <a:rPr lang="ru-RU" sz="1850" i="1" dirty="0" err="1" smtClean="0">
                <a:cs typeface="Times New Roman" pitchFamily="18" charset="0"/>
              </a:rPr>
              <a:t>пациенто-дней</a:t>
            </a:r>
            <a:r>
              <a:rPr lang="ru-RU" sz="1850" i="1" dirty="0" smtClean="0">
                <a:cs typeface="Times New Roman" pitchFamily="18" charset="0"/>
              </a:rPr>
              <a:t> лицами старше трудоспособного возраста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dirty="0" smtClean="0">
                <a:cs typeface="Times New Roman" pitchFamily="18" charset="0"/>
              </a:rPr>
              <a:t>141.2000.1.24. = 47.660.46.13. + 47.660.51.13.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i="1" dirty="0" smtClean="0">
                <a:cs typeface="Times New Roman" pitchFamily="18" charset="0"/>
              </a:rPr>
              <a:t>Число проведенных </a:t>
            </a:r>
            <a:r>
              <a:rPr lang="ru-RU" sz="1850" i="1" dirty="0" err="1" smtClean="0">
                <a:cs typeface="Times New Roman" pitchFamily="18" charset="0"/>
              </a:rPr>
              <a:t>пациенто-дней</a:t>
            </a:r>
            <a:r>
              <a:rPr lang="ru-RU" sz="1850" i="1" dirty="0" smtClean="0">
                <a:cs typeface="Times New Roman" pitchFamily="18" charset="0"/>
              </a:rPr>
              <a:t> детьми (0-17 лет)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dirty="0" smtClean="0">
                <a:cs typeface="Times New Roman" pitchFamily="18" charset="0"/>
              </a:rPr>
              <a:t>141.2000.1.25. = 47.660.46.14. + 47.660.51.14.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Число проведенных </a:t>
            </a:r>
            <a:r>
              <a:rPr lang="ru-RU" sz="1850" b="1" i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пациенто-дней</a:t>
            </a:r>
            <a:r>
              <a:rPr lang="ru-RU" sz="185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детьми до 3 лет в дневных стационарах.</a:t>
            </a:r>
          </a:p>
          <a:p>
            <a:pPr marL="0" algn="just" eaLnBrk="1" fontAlgn="auto" hangingPunct="1">
              <a:spcAft>
                <a:spcPts val="0"/>
              </a:spcAft>
              <a:buFont typeface="Arial" charset="0"/>
              <a:buNone/>
              <a:defRPr/>
            </a:pPr>
            <a:r>
              <a:rPr lang="ru-RU" sz="185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141.2000.1.26. = 47.660.46.15. + 47.660.51.15.</a:t>
            </a:r>
            <a:endParaRPr lang="ru-RU" sz="1850" dirty="0" smtClean="0">
              <a:cs typeface="Times New Roman" pitchFamily="18" charset="0"/>
            </a:endParaRPr>
          </a:p>
          <a:p>
            <a:pPr marL="0" algn="just" eaLnBrk="1" fontAlgn="auto" hangingPunct="1">
              <a:spcAft>
                <a:spcPts val="0"/>
              </a:spcAft>
              <a:defRPr/>
            </a:pPr>
            <a:endParaRPr lang="ru-RU" sz="1900" dirty="0" smtClean="0"/>
          </a:p>
        </p:txBody>
      </p:sp>
    </p:spTree>
    <p:extLst>
      <p:ext uri="{BB962C8B-B14F-4D97-AF65-F5344CB8AC3E}">
        <p14:creationId xmlns:p14="http://schemas.microsoft.com/office/powerpoint/2010/main" val="249059542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388" y="274638"/>
            <a:ext cx="8713787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2100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179388" y="1628775"/>
          <a:ext cx="8496299" cy="4926013"/>
        </p:xfrm>
        <a:graphic>
          <a:graphicData uri="http://schemas.openxmlformats.org/drawingml/2006/table">
            <a:tbl>
              <a:tblPr/>
              <a:tblGrid>
                <a:gridCol w="648023"/>
                <a:gridCol w="432015"/>
                <a:gridCol w="540019"/>
                <a:gridCol w="540019"/>
                <a:gridCol w="540019"/>
                <a:gridCol w="540019"/>
                <a:gridCol w="648023"/>
                <a:gridCol w="720025"/>
                <a:gridCol w="648023"/>
                <a:gridCol w="648023"/>
                <a:gridCol w="576020"/>
                <a:gridCol w="720025"/>
                <a:gridCol w="648023"/>
                <a:gridCol w="648023"/>
              </a:tblGrid>
              <a:tr h="557085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дому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091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коек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пациенто-дней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866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взрослых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детей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взрос-лыми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0-17 лет включительно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7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конец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средне-годо-вых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04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 старше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возраста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детей до 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лицами старше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трудоспо-собного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возраста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детьми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до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3 лет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594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718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5" marR="68575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2593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260350"/>
            <a:ext cx="83629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2100. </a:t>
            </a:r>
            <a:endParaRPr lang="ru-RU" sz="4000" dirty="0"/>
          </a:p>
        </p:txBody>
      </p:sp>
      <p:sp>
        <p:nvSpPr>
          <p:cNvPr id="31747" name="Содержимое 2"/>
          <p:cNvSpPr>
            <a:spLocks noGrp="1"/>
          </p:cNvSpPr>
          <p:nvPr>
            <p:ph idx="1"/>
          </p:nvPr>
        </p:nvSpPr>
        <p:spPr>
          <a:xfrm>
            <a:off x="539750" y="1268413"/>
            <a:ext cx="8301038" cy="4897437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300" smtClean="0">
                <a:cs typeface="Times New Roman" pitchFamily="18" charset="0"/>
              </a:rPr>
              <a:t>Число среднегодовых коек следует заполнять целыми числами.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300" smtClean="0">
                <a:cs typeface="Times New Roman" pitchFamily="18" charset="0"/>
              </a:rPr>
              <a:t>Добавлены:</a:t>
            </a:r>
          </a:p>
          <a:p>
            <a:pPr marL="0" indent="0" algn="just" eaLnBrk="1" hangingPunct="1"/>
            <a:r>
              <a:rPr lang="ru-RU" altLang="ru-RU" sz="3300" smtClean="0">
                <a:cs typeface="Times New Roman" pitchFamily="18" charset="0"/>
              </a:rPr>
              <a:t>графа 10 - число выписанных детей до 3 лет;</a:t>
            </a:r>
          </a:p>
          <a:p>
            <a:pPr marL="0" indent="0" algn="just" eaLnBrk="1" hangingPunct="1"/>
            <a:r>
              <a:rPr lang="ru-RU" altLang="ru-RU" sz="3300" smtClean="0">
                <a:cs typeface="Times New Roman" pitchFamily="18" charset="0"/>
              </a:rPr>
              <a:t>графа 14 - число проведенных пациенто-дней детьми до 3 лет.</a:t>
            </a:r>
          </a:p>
        </p:txBody>
      </p:sp>
    </p:spTree>
    <p:extLst>
      <p:ext uri="{BB962C8B-B14F-4D97-AF65-F5344CB8AC3E}">
        <p14:creationId xmlns:p14="http://schemas.microsoft.com/office/powerpoint/2010/main" val="287701584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2500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32771" name="Содержимое 2"/>
          <p:cNvSpPr>
            <a:spLocks noGrp="1"/>
          </p:cNvSpPr>
          <p:nvPr>
            <p:ph idx="1"/>
          </p:nvPr>
        </p:nvSpPr>
        <p:spPr>
          <a:xfrm>
            <a:off x="428625" y="1357313"/>
            <a:ext cx="8229600" cy="485775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Умерло в дневном стационаре при подразделениях медицинских организаций, оказывающих медицинскую помощь: 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в стационарных условиях 1 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из них: детей 2 ____________,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в амбулаторных условиях 3 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из них: детей 4 ____________,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на дому  5 __________,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из них: детей 6 ____________.</a:t>
            </a:r>
          </a:p>
        </p:txBody>
      </p:sp>
    </p:spTree>
    <p:extLst>
      <p:ext uri="{BB962C8B-B14F-4D97-AF65-F5344CB8AC3E}">
        <p14:creationId xmlns:p14="http://schemas.microsoft.com/office/powerpoint/2010/main" val="206075789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850" y="115888"/>
            <a:ext cx="8229600" cy="7969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2500</a:t>
            </a:r>
            <a:endParaRPr lang="ru-RU" sz="4000" dirty="0"/>
          </a:p>
        </p:txBody>
      </p:sp>
      <p:sp>
        <p:nvSpPr>
          <p:cNvPr id="33795" name="Содержимое 2"/>
          <p:cNvSpPr>
            <a:spLocks noGrp="1"/>
          </p:cNvSpPr>
          <p:nvPr>
            <p:ph idx="1"/>
          </p:nvPr>
        </p:nvSpPr>
        <p:spPr>
          <a:xfrm>
            <a:off x="468313" y="765175"/>
            <a:ext cx="8535987" cy="5832475"/>
          </a:xfrm>
        </p:spPr>
        <p:txBody>
          <a:bodyPr/>
          <a:lstStyle/>
          <a:p>
            <a:pPr marL="0" algn="just" eaLnBrk="1" hangingPunct="1">
              <a:lnSpc>
                <a:spcPct val="12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b="1" i="1" smtClean="0">
                <a:cs typeface="Times New Roman" pitchFamily="18" charset="0"/>
              </a:rPr>
              <a:t>Внутриформенные контроли: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i="1" smtClean="0">
                <a:cs typeface="Times New Roman" pitchFamily="18" charset="0"/>
              </a:rPr>
              <a:t>Число умерших (взрослых и детей) в дневном стационаре медицинских организаций, оказывающих помощь в стационарных условиях.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smtClean="0">
                <a:cs typeface="Times New Roman" pitchFamily="18" charset="0"/>
              </a:rPr>
              <a:t>141.2500.1.01.=141.3000.1.06.+141.3500.1.06.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i="1" smtClean="0">
                <a:cs typeface="Times New Roman" pitchFamily="18" charset="0"/>
              </a:rPr>
              <a:t>Число умерших детей в дневном стационаре медицинских организаций, оказывающих помощь в стационарных условиях.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smtClean="0">
                <a:cs typeface="Times New Roman" pitchFamily="18" charset="0"/>
              </a:rPr>
              <a:t>141.2500.1.02.=141.3500.1.06. 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i="1" smtClean="0">
                <a:cs typeface="Times New Roman" pitchFamily="18" charset="0"/>
              </a:rPr>
              <a:t>Число умерших (взрослых и детей) в дневном стационаре медицинских организаций, оказывающих помощь в амбулаторных условиях.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smtClean="0">
                <a:cs typeface="Times New Roman" pitchFamily="18" charset="0"/>
              </a:rPr>
              <a:t>141.2500.1.03.=141.3000.1.09.+141.3500.1.09. 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i="1" smtClean="0">
                <a:cs typeface="Times New Roman" pitchFamily="18" charset="0"/>
              </a:rPr>
              <a:t>Число умерших детей в дневном стационаре медицинских организаций, оказывающих помощь в амбулаторных условиях.</a:t>
            </a:r>
          </a:p>
          <a:p>
            <a:pPr marL="0" algn="just" eaLnBrk="1" hangingPunct="1">
              <a:lnSpc>
                <a:spcPct val="11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ru-RU" altLang="ru-RU" sz="2300" smtClean="0">
                <a:cs typeface="Times New Roman" pitchFamily="18" charset="0"/>
              </a:rPr>
              <a:t>141.2500.1.04.=141.3500.1.09. </a:t>
            </a:r>
          </a:p>
        </p:txBody>
      </p:sp>
    </p:spTree>
    <p:extLst>
      <p:ext uri="{BB962C8B-B14F-4D97-AF65-F5344CB8AC3E}">
        <p14:creationId xmlns:p14="http://schemas.microsoft.com/office/powerpoint/2010/main" val="212549733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5750" y="428625"/>
            <a:ext cx="8229600" cy="7969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2500</a:t>
            </a:r>
            <a:endParaRPr lang="ru-RU" sz="4000" dirty="0"/>
          </a:p>
        </p:txBody>
      </p:sp>
      <p:sp>
        <p:nvSpPr>
          <p:cNvPr id="34819" name="Содержимое 2"/>
          <p:cNvSpPr>
            <a:spLocks noGrp="1"/>
          </p:cNvSpPr>
          <p:nvPr>
            <p:ph idx="1"/>
          </p:nvPr>
        </p:nvSpPr>
        <p:spPr>
          <a:xfrm>
            <a:off x="428625" y="1285875"/>
            <a:ext cx="8535988" cy="5311775"/>
          </a:xfrm>
        </p:spPr>
        <p:txBody>
          <a:bodyPr/>
          <a:lstStyle/>
          <a:p>
            <a:pPr marL="0" algn="just" eaLnBrk="1" hangingPunct="1">
              <a:lnSpc>
                <a:spcPct val="120000"/>
              </a:lnSpc>
              <a:spcBef>
                <a:spcPts val="400"/>
              </a:spcBef>
              <a:buFont typeface="Arial" pitchFamily="34" charset="0"/>
              <a:buNone/>
            </a:pPr>
            <a:r>
              <a:rPr lang="ru-RU" altLang="ru-RU" b="1" i="1" smtClean="0">
                <a:cs typeface="Times New Roman" pitchFamily="18" charset="0"/>
              </a:rPr>
              <a:t>Внутриформенные контроли:</a:t>
            </a:r>
          </a:p>
          <a:p>
            <a:pPr marL="0" algn="just" eaLnBrk="1" hangingPunct="1">
              <a:lnSpc>
                <a:spcPct val="110000"/>
              </a:lnSpc>
              <a:spcBef>
                <a:spcPts val="400"/>
              </a:spcBef>
              <a:buFont typeface="Arial" pitchFamily="34" charset="0"/>
              <a:buNone/>
            </a:pPr>
            <a:r>
              <a:rPr lang="ru-RU" altLang="ru-RU" i="1" smtClean="0">
                <a:cs typeface="Times New Roman" pitchFamily="18" charset="0"/>
              </a:rPr>
              <a:t>Число умерших (взрослых и детей) в стационаре на дому.</a:t>
            </a:r>
          </a:p>
          <a:p>
            <a:pPr marL="0" algn="just" eaLnBrk="1" hangingPunct="1">
              <a:lnSpc>
                <a:spcPct val="110000"/>
              </a:lnSpc>
              <a:spcBef>
                <a:spcPts val="400"/>
              </a:spcBef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141.2500.1.05. = 141.3000.1.12.+141.3500.1.12. </a:t>
            </a:r>
          </a:p>
          <a:p>
            <a:pPr marL="0" algn="just" eaLnBrk="1" hangingPunct="1">
              <a:lnSpc>
                <a:spcPct val="110000"/>
              </a:lnSpc>
              <a:spcBef>
                <a:spcPts val="400"/>
              </a:spcBef>
              <a:buFont typeface="Arial" pitchFamily="34" charset="0"/>
              <a:buNone/>
            </a:pPr>
            <a:r>
              <a:rPr lang="ru-RU" altLang="ru-RU" i="1" smtClean="0">
                <a:cs typeface="Times New Roman" pitchFamily="18" charset="0"/>
              </a:rPr>
              <a:t>Число умерших детей в стационаре на дому.</a:t>
            </a:r>
          </a:p>
          <a:p>
            <a:pPr marL="0" algn="just" eaLnBrk="1" hangingPunct="1">
              <a:lnSpc>
                <a:spcPct val="110000"/>
              </a:lnSpc>
              <a:spcBef>
                <a:spcPts val="400"/>
              </a:spcBef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141.2500.1.06. = 141.3500.1.12. </a:t>
            </a:r>
          </a:p>
        </p:txBody>
      </p:sp>
    </p:spTree>
    <p:extLst>
      <p:ext uri="{BB962C8B-B14F-4D97-AF65-F5344CB8AC3E}">
        <p14:creationId xmlns:p14="http://schemas.microsoft.com/office/powerpoint/2010/main" val="309363743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2600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35843" name="Содержимое 2"/>
          <p:cNvSpPr>
            <a:spLocks noGrp="1"/>
          </p:cNvSpPr>
          <p:nvPr>
            <p:ph idx="1"/>
          </p:nvPr>
        </p:nvSpPr>
        <p:spPr>
          <a:xfrm>
            <a:off x="428625" y="1357313"/>
            <a:ext cx="8229600" cy="485775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Число выписанных сельских жителей из дневных стационаров медицинских организаций, оказывающих медицинскую помощь: 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в стационарных условиях 1 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в амбулаторных условиях 2 _________, </a:t>
            </a:r>
          </a:p>
          <a:p>
            <a:pPr marL="0" indent="0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на дому  3 __________.</a:t>
            </a:r>
          </a:p>
        </p:txBody>
      </p:sp>
    </p:spTree>
    <p:extLst>
      <p:ext uri="{BB962C8B-B14F-4D97-AF65-F5344CB8AC3E}">
        <p14:creationId xmlns:p14="http://schemas.microsoft.com/office/powerpoint/2010/main" val="343686038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63" y="785813"/>
            <a:ext cx="8229600" cy="4525962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ru-RU" dirty="0" smtClean="0"/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dirty="0" smtClean="0"/>
              <a:t>    </a:t>
            </a:r>
            <a:r>
              <a:rPr lang="ru-RU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Движение пациентов в дневных стационарах, сроки и исходы лечения</a:t>
            </a:r>
          </a:p>
        </p:txBody>
      </p:sp>
    </p:spTree>
    <p:extLst>
      <p:ext uri="{BB962C8B-B14F-4D97-AF65-F5344CB8AC3E}">
        <p14:creationId xmlns:p14="http://schemas.microsoft.com/office/powerpoint/2010/main" val="314521025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142875"/>
            <a:ext cx="8229600" cy="785813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3000. Дневные стационары для взрослых</a:t>
            </a:r>
            <a:endParaRPr lang="ru-RU" sz="2600" dirty="0">
              <a:cs typeface="Times New Roman" pitchFamily="18" charset="0"/>
            </a:endParaRPr>
          </a:p>
        </p:txBody>
      </p:sp>
      <p:sp>
        <p:nvSpPr>
          <p:cNvPr id="37891" name="Содержимое 2"/>
          <p:cNvSpPr>
            <a:spLocks noGrp="1"/>
          </p:cNvSpPr>
          <p:nvPr>
            <p:ph idx="1"/>
          </p:nvPr>
        </p:nvSpPr>
        <p:spPr>
          <a:xfrm>
            <a:off x="214313" y="6018213"/>
            <a:ext cx="8929687" cy="625475"/>
          </a:xfrm>
        </p:spPr>
        <p:txBody>
          <a:bodyPr/>
          <a:lstStyle/>
          <a:p>
            <a:pPr algn="ctr" eaLnBrk="1" hangingPunct="1">
              <a:buFont typeface="Arial" pitchFamily="34" charset="0"/>
              <a:buNone/>
            </a:pPr>
            <a:r>
              <a:rPr lang="ru-RU" altLang="ru-RU" sz="2200" smtClean="0">
                <a:cs typeface="Times New Roman" pitchFamily="18" charset="0"/>
              </a:rPr>
              <a:t>Не заполняются сведения по строке 20 графам 10, 11, 12</a:t>
            </a:r>
            <a:endParaRPr lang="ru-RU" altLang="ru-RU" sz="2200" smtClean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428625" y="928688"/>
          <a:ext cx="8286749" cy="5143496"/>
        </p:xfrm>
        <a:graphic>
          <a:graphicData uri="http://schemas.openxmlformats.org/drawingml/2006/table">
            <a:tbl>
              <a:tblPr/>
              <a:tblGrid>
                <a:gridCol w="2667494"/>
                <a:gridCol w="275331"/>
                <a:gridCol w="461270"/>
                <a:gridCol w="552449"/>
                <a:gridCol w="552450"/>
                <a:gridCol w="552449"/>
                <a:gridCol w="554238"/>
                <a:gridCol w="552450"/>
                <a:gridCol w="552449"/>
                <a:gridCol w="552450"/>
                <a:gridCol w="552449"/>
                <a:gridCol w="461270"/>
              </a:tblGrid>
              <a:tr h="11219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классов МКБ-10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МКБ-10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21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стационарных условиях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дому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34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5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60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Всего, в том числе: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А00-Т98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некоторые инфекционные и паразитарные болезни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А00-В99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новообразования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С00-D48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68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крови, кроветворных органов и отдельные нарушения, вовлекающие иммунный механизм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D50-D89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68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эндокринной системы, расстройства питания и нарушения обмена веществ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Е00-Е90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764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психические расстройства и расстройства поведения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F00-F99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нервной системы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G00-G99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глаза и его придаточного аппарата 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H00-H59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уха и сосцевидного отростка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H60-H95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7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системы кровообращения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I00-I99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7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органов дыхания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J00-J99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органов пищеварения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K00-K93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7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кожи и подкожной клетчатки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L00-L98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49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костно-мышечной системы и соединительной ткани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M00-M99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болезни мочеполовой системы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N00-N99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6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беременность, роды и послеродовой период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O00-O99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врожденные аномалии, пороки развития, деформации и хромосомные нарушения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Q00-Q99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1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симптомы, признаки и отклонения от нормы, выявленные при клинических и лабораторных исследованиях, не классифицированные в других  рубриках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R00-R99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травмы, отравления и некоторые другие последствия воздействия внешних причин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S00-T98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Кроме того: факторы, влияющие на состояние здоровья и обращения в учреждения здравоохранения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</a:t>
                      </a: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00-</a:t>
                      </a:r>
                      <a:r>
                        <a:rPr kumimoji="0" lang="en-US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</a:t>
                      </a: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904805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3000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38915" name="Содержимое 2"/>
          <p:cNvSpPr>
            <a:spLocks noGrp="1"/>
          </p:cNvSpPr>
          <p:nvPr>
            <p:ph idx="1"/>
          </p:nvPr>
        </p:nvSpPr>
        <p:spPr>
          <a:xfrm>
            <a:off x="428625" y="1357313"/>
            <a:ext cx="8229600" cy="485775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endParaRPr lang="ru-RU" altLang="ru-RU" sz="3400" smtClean="0">
              <a:cs typeface="Times New Roman" pitchFamily="18" charset="0"/>
            </a:endParaRP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400" smtClean="0">
                <a:cs typeface="Times New Roman" pitchFamily="18" charset="0"/>
              </a:rPr>
              <a:t>Строка 1 (всего) должна быть равна сумме строк со 2 по 19 по графам с 4 по 12.</a:t>
            </a:r>
          </a:p>
        </p:txBody>
      </p:sp>
    </p:spTree>
    <p:extLst>
      <p:ext uri="{BB962C8B-B14F-4D97-AF65-F5344CB8AC3E}">
        <p14:creationId xmlns:p14="http://schemas.microsoft.com/office/powerpoint/2010/main" val="99607718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Прямоугольник 1"/>
          <p:cNvSpPr>
            <a:spLocks noChangeArrowheads="1"/>
          </p:cNvSpPr>
          <p:nvPr/>
        </p:nvSpPr>
        <p:spPr bwMode="auto">
          <a:xfrm>
            <a:off x="733425" y="146050"/>
            <a:ext cx="73580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  <a:endParaRPr lang="ru-RU" altLang="ru-RU" sz="1800" smtClean="0">
              <a:latin typeface="Calibri" pitchFamily="34" charset="0"/>
              <a:cs typeface="Arial" pitchFamily="34" charset="0"/>
            </a:endParaRPr>
          </a:p>
        </p:txBody>
      </p:sp>
      <p:graphicFrame>
        <p:nvGraphicFramePr>
          <p:cNvPr id="222310" name="Group 102"/>
          <p:cNvGraphicFramePr>
            <a:graphicFrameLocks noGrp="1"/>
          </p:cNvGraphicFramePr>
          <p:nvPr/>
        </p:nvGraphicFramePr>
        <p:xfrm>
          <a:off x="250825" y="835025"/>
          <a:ext cx="8582025" cy="5235576"/>
        </p:xfrm>
        <a:graphic>
          <a:graphicData uri="http://schemas.openxmlformats.org/drawingml/2006/table">
            <a:tbl>
              <a:tblPr/>
              <a:tblGrid>
                <a:gridCol w="1460500">
                  <a:extLst>
                    <a:ext uri="{9D8B030D-6E8A-4147-A177-3AD203B41FA5}"/>
                  </a:extLst>
                </a:gridCol>
                <a:gridCol w="393700">
                  <a:extLst>
                    <a:ext uri="{9D8B030D-6E8A-4147-A177-3AD203B41FA5}"/>
                  </a:extLst>
                </a:gridCol>
                <a:gridCol w="808038">
                  <a:extLst>
                    <a:ext uri="{9D8B030D-6E8A-4147-A177-3AD203B41FA5}"/>
                  </a:extLst>
                </a:gridCol>
                <a:gridCol w="731837">
                  <a:extLst>
                    <a:ext uri="{9D8B030D-6E8A-4147-A177-3AD203B41FA5}"/>
                  </a:extLst>
                </a:gridCol>
                <a:gridCol w="730250">
                  <a:extLst>
                    <a:ext uri="{9D8B030D-6E8A-4147-A177-3AD203B41FA5}"/>
                  </a:extLst>
                </a:gridCol>
                <a:gridCol w="728663">
                  <a:extLst>
                    <a:ext uri="{9D8B030D-6E8A-4147-A177-3AD203B41FA5}"/>
                  </a:extLst>
                </a:gridCol>
                <a:gridCol w="749300">
                  <a:extLst>
                    <a:ext uri="{9D8B030D-6E8A-4147-A177-3AD203B41FA5}"/>
                  </a:extLst>
                </a:gridCol>
                <a:gridCol w="728662">
                  <a:extLst>
                    <a:ext uri="{9D8B030D-6E8A-4147-A177-3AD203B41FA5}"/>
                  </a:extLst>
                </a:gridCol>
                <a:gridCol w="771525">
                  <a:extLst>
                    <a:ext uri="{9D8B030D-6E8A-4147-A177-3AD203B41FA5}"/>
                  </a:extLst>
                </a:gridCol>
                <a:gridCol w="663575">
                  <a:extLst>
                    <a:ext uri="{9D8B030D-6E8A-4147-A177-3AD203B41FA5}"/>
                  </a:extLst>
                </a:gridCol>
                <a:gridCol w="815975">
                  <a:extLst>
                    <a:ext uri="{9D8B030D-6E8A-4147-A177-3AD203B41FA5}"/>
                  </a:extLst>
                </a:gridCol>
              </a:tblGrid>
              <a:tr h="100818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них,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них,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51917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4142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8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102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Врачи - всего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26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женщин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организациях, расположенных в  сельской местности (из стр.1)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19235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стр.1): руководители организаций и их заместители (организаторы здравоохранения)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16481" name="Прямоугольник 3"/>
          <p:cNvSpPr>
            <a:spLocks noChangeArrowheads="1"/>
          </p:cNvSpPr>
          <p:nvPr/>
        </p:nvSpPr>
        <p:spPr bwMode="auto">
          <a:xfrm>
            <a:off x="2197100" y="3621088"/>
            <a:ext cx="6616700" cy="1406525"/>
          </a:xfrm>
          <a:prstGeom prst="rect">
            <a:avLst/>
          </a:prstGeom>
          <a:solidFill>
            <a:srgbClr val="27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включаются сведения по медицинским организациям, их структурным подразделениям и филиалам, расположенным в сельских поселениях сельских муниципальных образований, а также в сельских населенных пунктах, входящих в состав городских поселений или городских округов</a:t>
            </a:r>
          </a:p>
        </p:txBody>
      </p:sp>
      <p:sp>
        <p:nvSpPr>
          <p:cNvPr id="16482" name="Rectangle 613"/>
          <p:cNvSpPr>
            <a:spLocks noChangeArrowheads="1"/>
          </p:cNvSpPr>
          <p:nvPr/>
        </p:nvSpPr>
        <p:spPr bwMode="auto">
          <a:xfrm>
            <a:off x="2241550" y="5181600"/>
            <a:ext cx="6600825" cy="8382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главный врач, заместитель главного врача больничной организации показываются из граф 3, 4, 9 по графам 7, 8, 11</a:t>
            </a:r>
          </a:p>
        </p:txBody>
      </p:sp>
    </p:spTree>
    <p:extLst>
      <p:ext uri="{BB962C8B-B14F-4D97-AF65-F5344CB8AC3E}">
        <p14:creationId xmlns:p14="http://schemas.microsoft.com/office/powerpoint/2010/main" val="1330395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142875"/>
            <a:ext cx="8229600" cy="785813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2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3500. Дневные стационары для детей</a:t>
            </a:r>
            <a:endParaRPr lang="ru-RU" sz="2600" dirty="0">
              <a:cs typeface="Times New Roman" pitchFamily="18" charset="0"/>
            </a:endParaRPr>
          </a:p>
        </p:txBody>
      </p:sp>
      <p:sp>
        <p:nvSpPr>
          <p:cNvPr id="39939" name="Содержимое 2"/>
          <p:cNvSpPr>
            <a:spLocks noGrp="1"/>
          </p:cNvSpPr>
          <p:nvPr>
            <p:ph idx="1"/>
          </p:nvPr>
        </p:nvSpPr>
        <p:spPr>
          <a:xfrm>
            <a:off x="428625" y="6215063"/>
            <a:ext cx="8715375" cy="482600"/>
          </a:xfrm>
        </p:spPr>
        <p:txBody>
          <a:bodyPr/>
          <a:lstStyle/>
          <a:p>
            <a:pPr eaLnBrk="1" hangingPunct="1">
              <a:buFont typeface="Arial" pitchFamily="34" charset="0"/>
              <a:buNone/>
            </a:pPr>
            <a:r>
              <a:rPr lang="ru-RU" altLang="ru-RU" sz="2200" smtClean="0">
                <a:cs typeface="Times New Roman" pitchFamily="18" charset="0"/>
              </a:rPr>
              <a:t>Не заполняются сведения по строке 21 графам 10, 11, 12.</a:t>
            </a:r>
            <a:endParaRPr lang="ru-RU" altLang="ru-RU" sz="2200" smtClean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500063" y="714375"/>
          <a:ext cx="8001000" cy="5392897"/>
        </p:xfrm>
        <a:graphic>
          <a:graphicData uri="http://schemas.openxmlformats.org/drawingml/2006/table">
            <a:tbl>
              <a:tblPr/>
              <a:tblGrid>
                <a:gridCol w="2298700"/>
                <a:gridCol w="280987"/>
                <a:gridCol w="466725"/>
                <a:gridCol w="561975"/>
                <a:gridCol w="560388"/>
                <a:gridCol w="560387"/>
                <a:gridCol w="561975"/>
                <a:gridCol w="560388"/>
                <a:gridCol w="560387"/>
                <a:gridCol w="560388"/>
                <a:gridCol w="561975"/>
                <a:gridCol w="466725"/>
              </a:tblGrid>
              <a:tr h="10635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классов МКБ-10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МКБ-10 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медицинских организаций, оказывающих медицинскую помощь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63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стационарных условиях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дому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00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Выписано пациентов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пациенто- дней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Умерло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19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3751" marR="4375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Всего, в том числе: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А00-Т98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18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некоторые инфекционные и паразитарные болезни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А00-В99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новообразования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С00-D48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77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крови, кроветворных органов и отдельные нарушения, вовлекающие иммунный механизм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D50-D89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93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эндокринной системы, расстройства питания и нарушения обмена веществ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Е00-Е90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18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психические расстройства и расстройства поведения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F00-F99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нервной системы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G00-G99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глаза и его придаточного аппарата 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H00-H59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уха и сосцевидного отростка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H60-H95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2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системы кровообращения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I00-I99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2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органов дыхания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J00-J99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органов пищеварения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K00-K93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2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кожи и подкожной клетчатки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L00-L98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85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  <a:tab pos="2636838" algn="ctr"/>
                          <a:tab pos="5273675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костно-мышечной системы и соединительной ткани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M00-M99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болезни мочеполовой системы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N00-N99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5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беременность, роды и послеродовой период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O00-O99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42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отдельные состояния, возникающие в перинатальном периоде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P00-P96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9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врожденные аномалии, пороки развития, деформации и хромосомные нарушения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Q00-Q99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36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симптомы, признаки и отклонения от нормы, выявленные при клинических и лабораторных исследованиях, не классифицированные в других  рубриках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R00-R99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9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травмы, отравления и некоторые другие последствия воздействия внешних причин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S00-T98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6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Кроме того: факторы, влияющие на состояние здоровья и обращения в учреждения здравоохранения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</a:t>
                      </a: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00-</a:t>
                      </a: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</a:t>
                      </a: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43751" marR="4375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218234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Таблица 3500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0963" name="Содержимое 2"/>
          <p:cNvSpPr>
            <a:spLocks noGrp="1"/>
          </p:cNvSpPr>
          <p:nvPr>
            <p:ph idx="1"/>
          </p:nvPr>
        </p:nvSpPr>
        <p:spPr>
          <a:xfrm>
            <a:off x="428625" y="1357313"/>
            <a:ext cx="8229600" cy="485775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endParaRPr lang="ru-RU" altLang="ru-RU" sz="3400" smtClean="0">
              <a:cs typeface="Times New Roman" pitchFamily="18" charset="0"/>
            </a:endParaRP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400" smtClean="0">
                <a:cs typeface="Times New Roman" pitchFamily="18" charset="0"/>
              </a:rPr>
              <a:t>Строка 1 (всего) должна быть равна сумме строк со 2 по 20 по графам с 4 по 12.</a:t>
            </a:r>
          </a:p>
        </p:txBody>
      </p:sp>
    </p:spTree>
    <p:extLst>
      <p:ext uri="{BB962C8B-B14F-4D97-AF65-F5344CB8AC3E}">
        <p14:creationId xmlns:p14="http://schemas.microsoft.com/office/powerpoint/2010/main" val="26119629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750" y="404813"/>
            <a:ext cx="8229600" cy="1430337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стационарных условиях:</a:t>
            </a:r>
            <a:endParaRPr lang="ru-RU" sz="3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1987" name="Содержимое 2"/>
          <p:cNvSpPr>
            <a:spLocks noGrp="1"/>
          </p:cNvSpPr>
          <p:nvPr>
            <p:ph idx="1"/>
          </p:nvPr>
        </p:nvSpPr>
        <p:spPr>
          <a:xfrm>
            <a:off x="468313" y="1773238"/>
            <a:ext cx="8229600" cy="4751387"/>
          </a:xfrm>
        </p:spPr>
        <p:txBody>
          <a:bodyPr/>
          <a:lstStyle/>
          <a:p>
            <a:pPr marL="0" algn="just" eaLnBrk="1" hangingPunct="1">
              <a:buFont typeface="Arial" pitchFamily="34" charset="0"/>
              <a:buNone/>
            </a:pPr>
            <a:r>
              <a:rPr lang="ru-RU" altLang="ru-RU" sz="2700" b="1" i="1" smtClean="0">
                <a:cs typeface="Times New Roman" pitchFamily="18" charset="0"/>
              </a:rPr>
              <a:t>Внутриформенные контроли: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i="1" smtClean="0">
                <a:cs typeface="Times New Roman" pitchFamily="18" charset="0"/>
              </a:rPr>
              <a:t>Число выписанных взрослых из дневных стационаров.</a:t>
            </a:r>
            <a:endParaRPr lang="ru-RU" altLang="ru-RU" sz="2800" b="1" i="1" smtClean="0">
              <a:cs typeface="Times New Roman" pitchFamily="18" charset="0"/>
            </a:endParaRP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141.3000.1.04. + 141.3000.20.04. = 141.2000.1.07.  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i="1" smtClean="0">
                <a:cs typeface="Times New Roman" pitchFamily="18" charset="0"/>
              </a:rPr>
              <a:t>Число выписанных детей (0-17 лет) из дневных стационаров.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141.3500.1.04. + 141.3500.21.04. = 141.2000.1.09.  </a:t>
            </a:r>
          </a:p>
        </p:txBody>
      </p:sp>
    </p:spTree>
    <p:extLst>
      <p:ext uri="{BB962C8B-B14F-4D97-AF65-F5344CB8AC3E}">
        <p14:creationId xmlns:p14="http://schemas.microsoft.com/office/powerpoint/2010/main" val="183306992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288" y="549275"/>
            <a:ext cx="8229600" cy="12954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в амбулаторных  условиях:</a:t>
            </a:r>
            <a:endParaRPr lang="ru-RU" sz="3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3011" name="Содержимое 2"/>
          <p:cNvSpPr>
            <a:spLocks noGrp="1"/>
          </p:cNvSpPr>
          <p:nvPr>
            <p:ph idx="1"/>
          </p:nvPr>
        </p:nvSpPr>
        <p:spPr>
          <a:xfrm>
            <a:off x="468313" y="1916113"/>
            <a:ext cx="8229600" cy="3960812"/>
          </a:xfrm>
        </p:spPr>
        <p:txBody>
          <a:bodyPr/>
          <a:lstStyle/>
          <a:p>
            <a:pPr marL="0" algn="just" eaLnBrk="1" hangingPunct="1">
              <a:buFont typeface="Arial" pitchFamily="34" charset="0"/>
              <a:buNone/>
            </a:pPr>
            <a:r>
              <a:rPr lang="ru-RU" altLang="ru-RU" sz="2700" b="1" i="1" smtClean="0">
                <a:cs typeface="Times New Roman" pitchFamily="18" charset="0"/>
              </a:rPr>
              <a:t>Внутриформенные контроли: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i="1" smtClean="0">
                <a:cs typeface="Times New Roman" pitchFamily="18" charset="0"/>
              </a:rPr>
              <a:t>Число выписанных взрослых из дневных стационаров.</a:t>
            </a:r>
            <a:endParaRPr lang="ru-RU" altLang="ru-RU" sz="2800" b="1" i="1" smtClean="0">
              <a:cs typeface="Times New Roman" pitchFamily="18" charset="0"/>
            </a:endParaRP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141.3000.1.07. + 141.3000.20.07. = 141.2000.1.19. 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i="1" smtClean="0">
                <a:cs typeface="Times New Roman" pitchFamily="18" charset="0"/>
              </a:rPr>
              <a:t>Число выписанных детей (0-17 лет) из дневных стационаров.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800" smtClean="0">
                <a:cs typeface="Times New Roman" pitchFamily="18" charset="0"/>
              </a:rPr>
              <a:t>141.3500.1.07. + 141.3500.21.07. = 141.2000.1.21. </a:t>
            </a:r>
          </a:p>
          <a:p>
            <a:pPr marL="0" algn="just" eaLnBrk="1" hangingPunct="1"/>
            <a:endParaRPr lang="ru-RU" altLang="ru-RU" sz="2700" smtClean="0"/>
          </a:p>
        </p:txBody>
      </p:sp>
    </p:spTree>
    <p:extLst>
      <p:ext uri="{BB962C8B-B14F-4D97-AF65-F5344CB8AC3E}">
        <p14:creationId xmlns:p14="http://schemas.microsoft.com/office/powerpoint/2010/main" val="314468206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354137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cs typeface="Times New Roman" pitchFamily="18" charset="0"/>
              </a:rPr>
              <a:t>Деятельность дневных стационаров медицинских организаций, оказывающих помощь на дому (стационары на дому):</a:t>
            </a:r>
            <a:endParaRPr lang="ru-RU" sz="3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4035" name="Содержимое 2"/>
          <p:cNvSpPr>
            <a:spLocks noGrp="1"/>
          </p:cNvSpPr>
          <p:nvPr>
            <p:ph idx="1"/>
          </p:nvPr>
        </p:nvSpPr>
        <p:spPr>
          <a:xfrm>
            <a:off x="539750" y="1714500"/>
            <a:ext cx="8229600" cy="4522788"/>
          </a:xfrm>
        </p:spPr>
        <p:txBody>
          <a:bodyPr/>
          <a:lstStyle/>
          <a:p>
            <a:pPr marL="0" algn="just" eaLnBrk="1" hangingPunct="1">
              <a:buFont typeface="Arial" pitchFamily="34" charset="0"/>
              <a:buNone/>
            </a:pPr>
            <a:r>
              <a:rPr lang="ru-RU" altLang="ru-RU" sz="2700" b="1" i="1" smtClean="0">
                <a:cs typeface="Times New Roman" pitchFamily="18" charset="0"/>
              </a:rPr>
              <a:t>Внутриформенные контроли: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700" i="1" smtClean="0">
                <a:cs typeface="Times New Roman" pitchFamily="18" charset="0"/>
              </a:rPr>
              <a:t>Число выписанных взрослых из стационаров на дому.</a:t>
            </a:r>
            <a:endParaRPr lang="ru-RU" altLang="ru-RU" sz="2700" b="1" i="1" smtClean="0">
              <a:cs typeface="Times New Roman" pitchFamily="18" charset="0"/>
            </a:endParaRP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700" smtClean="0">
                <a:cs typeface="Times New Roman" pitchFamily="18" charset="0"/>
              </a:rPr>
              <a:t>141.3000.1.10. + 141.3000.20.10. = 141.2100.1.07. 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700" i="1" smtClean="0">
                <a:cs typeface="Times New Roman" pitchFamily="18" charset="0"/>
              </a:rPr>
              <a:t>Число выписанных детей (0-17 лет) из стационаров на дому.</a:t>
            </a:r>
          </a:p>
          <a:p>
            <a:pPr marL="0"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700" smtClean="0">
                <a:cs typeface="Times New Roman" pitchFamily="18" charset="0"/>
              </a:rPr>
              <a:t>141.3500.1.10. + 141.3500.21.10. = 141.2100.1.09. </a:t>
            </a:r>
          </a:p>
          <a:p>
            <a:pPr marL="0" algn="just" eaLnBrk="1" hangingPunct="1"/>
            <a:endParaRPr lang="ru-RU" altLang="ru-RU" sz="2600" smtClean="0"/>
          </a:p>
        </p:txBody>
      </p:sp>
    </p:spTree>
    <p:extLst>
      <p:ext uri="{BB962C8B-B14F-4D97-AF65-F5344CB8AC3E}">
        <p14:creationId xmlns:p14="http://schemas.microsoft.com/office/powerpoint/2010/main" val="90223009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4000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5059" name="Содержимое 2"/>
          <p:cNvSpPr>
            <a:spLocks noGrp="1"/>
          </p:cNvSpPr>
          <p:nvPr>
            <p:ph idx="1"/>
          </p:nvPr>
        </p:nvSpPr>
        <p:spPr>
          <a:xfrm>
            <a:off x="428625" y="1643063"/>
            <a:ext cx="8229600" cy="457200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Из общего числа выписанных (гр. 4 и 7 таблиц 3000 и 3500: 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направлены райвоенкоматом 1 _________, </a:t>
            </a:r>
          </a:p>
        </p:txBody>
      </p:sp>
    </p:spTree>
    <p:extLst>
      <p:ext uri="{BB962C8B-B14F-4D97-AF65-F5344CB8AC3E}">
        <p14:creationId xmlns:p14="http://schemas.microsoft.com/office/powerpoint/2010/main" val="633820720"/>
      </p:ext>
    </p:extLst>
  </p:cSld>
  <p:clrMapOvr>
    <a:masterClrMapping/>
  </p:clrMapOvr>
  <p:transition advClick="0">
    <p:wipe/>
  </p:transition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625" y="2857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Подтабличная</a:t>
            </a:r>
            <a:r>
              <a:rPr lang="ru-RU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 строка 4100</a:t>
            </a:r>
            <a:endParaRPr lang="ru-RU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46083" name="Содержимое 2"/>
          <p:cNvSpPr>
            <a:spLocks noGrp="1"/>
          </p:cNvSpPr>
          <p:nvPr>
            <p:ph idx="1"/>
          </p:nvPr>
        </p:nvSpPr>
        <p:spPr>
          <a:xfrm>
            <a:off x="428625" y="1643063"/>
            <a:ext cx="8229600" cy="457200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Лица госпитализированные для обследования и оказавшиеся здоровыми: 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взрослые 1 _________, 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из них: призывники 2 __________,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дети 3 ________________,</a:t>
            </a:r>
          </a:p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mtClean="0">
                <a:cs typeface="Times New Roman" pitchFamily="18" charset="0"/>
              </a:rPr>
              <a:t>из них: призывники 4 __________.</a:t>
            </a:r>
          </a:p>
        </p:txBody>
      </p:sp>
    </p:spTree>
    <p:extLst>
      <p:ext uri="{BB962C8B-B14F-4D97-AF65-F5344CB8AC3E}">
        <p14:creationId xmlns:p14="http://schemas.microsoft.com/office/powerpoint/2010/main" val="291838281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Содержимое 2"/>
          <p:cNvSpPr>
            <a:spLocks noGrp="1"/>
          </p:cNvSpPr>
          <p:nvPr>
            <p:ph idx="1"/>
          </p:nvPr>
        </p:nvSpPr>
        <p:spPr>
          <a:xfrm>
            <a:off x="428625" y="1643063"/>
            <a:ext cx="8229600" cy="4572000"/>
          </a:xfrm>
        </p:spPr>
        <p:txBody>
          <a:bodyPr/>
          <a:lstStyle/>
          <a:p>
            <a:pPr marL="0" indent="0" algn="just" eaLnBrk="1" hangingPunct="1">
              <a:buFont typeface="Arial" pitchFamily="34" charset="0"/>
              <a:buNone/>
            </a:pPr>
            <a:r>
              <a:rPr lang="ru-RU" altLang="ru-RU" sz="3600" smtClean="0">
                <a:cs typeface="Times New Roman" pitchFamily="18" charset="0"/>
              </a:rPr>
              <a:t>В форме федерального статистического наблюдения № 47 в таблице 0660 следует заполнять сведения о работе стационаров на дому.</a:t>
            </a:r>
          </a:p>
        </p:txBody>
      </p:sp>
    </p:spTree>
    <p:extLst>
      <p:ext uri="{BB962C8B-B14F-4D97-AF65-F5344CB8AC3E}">
        <p14:creationId xmlns:p14="http://schemas.microsoft.com/office/powerpoint/2010/main" val="2413457720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278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667442" y="1556792"/>
            <a:ext cx="77724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19088" indent="-319088" algn="l" rtl="0" eaLnBrk="1" fontAlgn="base" hangingPunct="1">
              <a:spcBef>
                <a:spcPts val="700"/>
              </a:spcBef>
              <a:spcAft>
                <a:spcPct val="0"/>
              </a:spcAft>
              <a:buClr>
                <a:schemeClr val="accent2"/>
              </a:buClr>
              <a:buSzPct val="60000"/>
              <a:buFont typeface="Wingdings" pitchFamily="2" charset="2"/>
              <a:buChar char=""/>
              <a:defRPr sz="2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39763" indent="-273050" algn="l" rtl="0" eaLnBrk="1" fontAlgn="base" hangingPunct="1">
              <a:spcBef>
                <a:spcPts val="55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 2" pitchFamily="18" charset="2"/>
              <a:buChar char=""/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-228600" algn="l" rtl="0" eaLnBrk="1" fontAlgn="base" hangingPunct="1"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SzPct val="75000"/>
              <a:buFont typeface="Wingdings" pitchFamily="2" charset="2"/>
              <a:buChar char="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-228600" algn="l" rtl="0" eaLnBrk="1" fontAlgn="base" hangingPunct="1">
              <a:spcBef>
                <a:spcPts val="400"/>
              </a:spcBef>
              <a:spcAft>
                <a:spcPct val="0"/>
              </a:spcAft>
              <a:buClr>
                <a:srgbClr val="E7BC29"/>
              </a:buClr>
              <a:buSzPct val="75000"/>
              <a:buFont typeface="Wingdings" pitchFamily="2" charset="2"/>
              <a:buChar char="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-228600" algn="l" rtl="0" eaLnBrk="1" fontAlgn="base" hangingPunct="1">
              <a:spcBef>
                <a:spcPts val="400"/>
              </a:spcBef>
              <a:spcAft>
                <a:spcPct val="0"/>
              </a:spcAft>
              <a:buClr>
                <a:srgbClr val="D092A7"/>
              </a:buClr>
              <a:buSzPct val="65000"/>
              <a:buFont typeface="Wingdings" pitchFamily="2" charset="2"/>
              <a:buChar char="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103120" indent="-228600" algn="l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77440" indent="-228600" algn="l" rtl="0" eaLnBrk="1" latinLnBrk="0" hangingPunct="1">
              <a:spcBef>
                <a:spcPct val="20000"/>
              </a:spcBef>
              <a:buClr>
                <a:schemeClr val="accent2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51760" indent="-228600" algn="l" rtl="0" eaLnBrk="1" latinLnBrk="0" hangingPunct="1">
              <a:spcBef>
                <a:spcPct val="20000"/>
              </a:spcBef>
              <a:buClr>
                <a:schemeClr val="accent3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26080" indent="-228600" algn="l" rtl="0" eaLnBrk="1" latinLnBrk="0" hangingPunct="1">
              <a:spcBef>
                <a:spcPct val="20000"/>
              </a:spcBef>
              <a:buClr>
                <a:schemeClr val="accent4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000" b="1" dirty="0" smtClean="0">
                <a:solidFill>
                  <a:srgbClr val="C09200"/>
                </a:solidFill>
              </a:rPr>
              <a:t>ЖДЕМ ГРАМОТНЫХ, ПРОДУМАННЫХ </a:t>
            </a:r>
            <a:endParaRPr lang="en-US" altLang="ru-RU" sz="4000" b="1" dirty="0" smtClean="0">
              <a:solidFill>
                <a:srgbClr val="C09200"/>
              </a:solidFill>
            </a:endParaRP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000" b="1" dirty="0" smtClean="0">
                <a:solidFill>
                  <a:srgbClr val="C09200"/>
                </a:solidFill>
              </a:rPr>
              <a:t>ГОДОВЫХ ОТЧЕТОВ. </a:t>
            </a: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endParaRPr lang="ru-RU" altLang="ru-RU" sz="4000" b="1" dirty="0" smtClean="0">
              <a:solidFill>
                <a:srgbClr val="C09200"/>
              </a:solidFill>
            </a:endParaRP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400" b="1" dirty="0" smtClean="0">
                <a:solidFill>
                  <a:srgbClr val="C09200"/>
                </a:solidFill>
              </a:rPr>
              <a:t>СПАСИБО ЗА ВНИМАНИЕ!</a:t>
            </a:r>
          </a:p>
          <a:p>
            <a:pPr>
              <a:buClr>
                <a:srgbClr val="C0504D"/>
              </a:buClr>
            </a:pPr>
            <a:endParaRPr lang="ru-RU" altLang="ru-RU" sz="4400" b="1" dirty="0" smtClean="0">
              <a:solidFill>
                <a:srgbClr val="C092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6601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Line 3"/>
          <p:cNvSpPr>
            <a:spLocks noChangeShapeType="1"/>
          </p:cNvSpPr>
          <p:nvPr/>
        </p:nvSpPr>
        <p:spPr bwMode="auto">
          <a:xfrm>
            <a:off x="3933825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graphicFrame>
        <p:nvGraphicFramePr>
          <p:cNvPr id="11308" name="Group 44"/>
          <p:cNvGraphicFramePr>
            <a:graphicFrameLocks noGrp="1"/>
          </p:cNvGraphicFramePr>
          <p:nvPr/>
        </p:nvGraphicFramePr>
        <p:xfrm>
          <a:off x="323850" y="1327150"/>
          <a:ext cx="8450263" cy="4530725"/>
        </p:xfrm>
        <a:graphic>
          <a:graphicData uri="http://schemas.openxmlformats.org/drawingml/2006/table">
            <a:tbl>
              <a:tblPr/>
              <a:tblGrid>
                <a:gridCol w="2682875"/>
                <a:gridCol w="527050"/>
                <a:gridCol w="731838"/>
                <a:gridCol w="709612"/>
                <a:gridCol w="788988"/>
                <a:gridCol w="1001712"/>
                <a:gridCol w="1085850"/>
                <a:gridCol w="922338"/>
              </a:tblGrid>
              <a:tr h="731585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свидетельство об аккредитации (из гр.9)</a:t>
                      </a: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Находятся в декретном и долгосрочном отпуске (из гр.9)</a:t>
                      </a: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</a:tr>
              <a:tr h="10669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93602">
                <a:tc gridSpan="8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графы 12-14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заполняются на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выписки из распорядительного акта органа государственной власти или организации, создавших аттестационную комиссию, о присвоении специалистам, прошедшим аттестацию, квалификационных категорий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медицинским и фармацевтическим работникам. Имеющие категории по нескольким специальностям, показываются в отчете 1 раз – по основной должности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графа 15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заполняется на основании сертификатов специалиста. Медицинские и фармацевтические работники, имеющие сертификаты по нескольким специальностям, показываются в отчете 1 раз – по основной должности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7444" name="Rectangle 2"/>
          <p:cNvSpPr>
            <a:spLocks noChangeArrowheads="1"/>
          </p:cNvSpPr>
          <p:nvPr/>
        </p:nvSpPr>
        <p:spPr bwMode="auto">
          <a:xfrm>
            <a:off x="1257300" y="161925"/>
            <a:ext cx="53721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2796315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Line 3"/>
          <p:cNvSpPr>
            <a:spLocks noChangeShapeType="1"/>
          </p:cNvSpPr>
          <p:nvPr/>
        </p:nvSpPr>
        <p:spPr bwMode="auto">
          <a:xfrm>
            <a:off x="3933825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graphicFrame>
        <p:nvGraphicFramePr>
          <p:cNvPr id="263238" name="Group 70"/>
          <p:cNvGraphicFramePr>
            <a:graphicFrameLocks noGrp="1"/>
          </p:cNvGraphicFramePr>
          <p:nvPr/>
        </p:nvGraphicFramePr>
        <p:xfrm>
          <a:off x="374650" y="801688"/>
          <a:ext cx="8450263" cy="3273575"/>
        </p:xfrm>
        <a:graphic>
          <a:graphicData uri="http://schemas.openxmlformats.org/drawingml/2006/table">
            <a:tbl>
              <a:tblPr/>
              <a:tblGrid>
                <a:gridCol w="2682875">
                  <a:extLst>
                    <a:ext uri="{9D8B030D-6E8A-4147-A177-3AD203B41FA5}"/>
                  </a:extLst>
                </a:gridCol>
                <a:gridCol w="527050">
                  <a:extLst>
                    <a:ext uri="{9D8B030D-6E8A-4147-A177-3AD203B41FA5}"/>
                  </a:extLst>
                </a:gridCol>
                <a:gridCol w="731838">
                  <a:extLst>
                    <a:ext uri="{9D8B030D-6E8A-4147-A177-3AD203B41FA5}"/>
                  </a:extLst>
                </a:gridCol>
                <a:gridCol w="709612">
                  <a:extLst>
                    <a:ext uri="{9D8B030D-6E8A-4147-A177-3AD203B41FA5}"/>
                  </a:extLst>
                </a:gridCol>
                <a:gridCol w="788988">
                  <a:extLst>
                    <a:ext uri="{9D8B030D-6E8A-4147-A177-3AD203B41FA5}"/>
                  </a:extLst>
                </a:gridCol>
                <a:gridCol w="1001712">
                  <a:extLst>
                    <a:ext uri="{9D8B030D-6E8A-4147-A177-3AD203B41FA5}"/>
                  </a:extLst>
                </a:gridCol>
                <a:gridCol w="1085850">
                  <a:extLst>
                    <a:ext uri="{9D8B030D-6E8A-4147-A177-3AD203B41FA5}"/>
                  </a:extLst>
                </a:gridCol>
                <a:gridCol w="922338">
                  <a:extLst>
                    <a:ext uri="{9D8B030D-6E8A-4147-A177-3AD203B41FA5}"/>
                  </a:extLst>
                </a:gridCol>
              </a:tblGrid>
              <a:tr h="731416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свидетельство об аккредитации (из гр.9)</a:t>
                      </a: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Находятся в декретном и долгосрочном отпуске (из гр.9)</a:t>
                      </a: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extLst>
                  <a:ext uri="{0D108BD9-81ED-4DB2-BD59-A6C34878D82A}"/>
                </a:extLst>
              </a:tr>
              <a:tr h="10667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9030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84965">
                <a:tc gridSpan="6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Графа 16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заполняется на основании </a:t>
                      </a: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свидетельства об аккредитации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В Графе 17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показываются физические лица основных работников (из графы 9), находящихся в декретном и долгосрочном отпуске</a:t>
                      </a: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686" marB="4568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18470" name="Rectangle 538"/>
          <p:cNvSpPr>
            <a:spLocks noChangeArrowheads="1"/>
          </p:cNvSpPr>
          <p:nvPr/>
        </p:nvSpPr>
        <p:spPr bwMode="auto">
          <a:xfrm>
            <a:off x="258763" y="5651500"/>
            <a:ext cx="8499475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400" b="1" smtClean="0">
              <a:cs typeface="Arial" pitchFamily="34" charset="0"/>
            </a:endParaRPr>
          </a:p>
        </p:txBody>
      </p:sp>
      <p:sp>
        <p:nvSpPr>
          <p:cNvPr id="18471" name="Text Box 541"/>
          <p:cNvSpPr txBox="1">
            <a:spLocks noChangeArrowheads="1"/>
          </p:cNvSpPr>
          <p:nvPr/>
        </p:nvSpPr>
        <p:spPr bwMode="auto">
          <a:xfrm>
            <a:off x="7092950" y="3378200"/>
            <a:ext cx="1471613" cy="336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Внимание! </a:t>
            </a:r>
          </a:p>
        </p:txBody>
      </p:sp>
      <p:sp>
        <p:nvSpPr>
          <p:cNvPr id="18472" name="Rectangle 2"/>
          <p:cNvSpPr>
            <a:spLocks noChangeArrowheads="1"/>
          </p:cNvSpPr>
          <p:nvPr/>
        </p:nvSpPr>
        <p:spPr bwMode="auto">
          <a:xfrm>
            <a:off x="1257300" y="161925"/>
            <a:ext cx="53721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grpSp>
        <p:nvGrpSpPr>
          <p:cNvPr id="18473" name="Group 3"/>
          <p:cNvGrpSpPr>
            <a:grpSpLocks/>
          </p:cNvGrpSpPr>
          <p:nvPr/>
        </p:nvGrpSpPr>
        <p:grpSpPr bwMode="auto">
          <a:xfrm>
            <a:off x="257175" y="4149725"/>
            <a:ext cx="8429625" cy="2513013"/>
            <a:chOff x="7" y="1182"/>
            <a:chExt cx="5616" cy="2158"/>
          </a:xfrm>
        </p:grpSpPr>
        <p:grpSp>
          <p:nvGrpSpPr>
            <p:cNvPr id="18474" name="Group 4"/>
            <p:cNvGrpSpPr>
              <a:grpSpLocks/>
            </p:cNvGrpSpPr>
            <p:nvPr/>
          </p:nvGrpSpPr>
          <p:grpSpPr bwMode="auto">
            <a:xfrm>
              <a:off x="7" y="1182"/>
              <a:ext cx="5616" cy="2158"/>
              <a:chOff x="493" y="1680"/>
              <a:chExt cx="4787" cy="1028"/>
            </a:xfrm>
          </p:grpSpPr>
          <p:grpSp>
            <p:nvGrpSpPr>
              <p:cNvPr id="18476" name="Group 5"/>
              <p:cNvGrpSpPr>
                <a:grpSpLocks/>
              </p:cNvGrpSpPr>
              <p:nvPr/>
            </p:nvGrpSpPr>
            <p:grpSpPr bwMode="auto">
              <a:xfrm>
                <a:off x="493" y="1680"/>
                <a:ext cx="4766" cy="1028"/>
                <a:chOff x="491" y="1296"/>
                <a:chExt cx="4862" cy="1028"/>
              </a:xfrm>
            </p:grpSpPr>
            <p:sp>
              <p:nvSpPr>
                <p:cNvPr id="18479" name="AutoShape 7"/>
                <p:cNvSpPr>
                  <a:spLocks noChangeArrowheads="1"/>
                </p:cNvSpPr>
                <p:nvPr/>
              </p:nvSpPr>
              <p:spPr bwMode="gray">
                <a:xfrm>
                  <a:off x="703" y="1296"/>
                  <a:ext cx="4620" cy="432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5499A1"/>
                    </a:gs>
                    <a:gs pos="50000">
                      <a:srgbClr val="13737D"/>
                    </a:gs>
                    <a:gs pos="100000">
                      <a:srgbClr val="5499A1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rgbClr val="000000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0000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0000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9pPr>
                </a:lstStyle>
                <a:p>
                  <a:pPr algn="r" fontAlgn="base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ru-RU" altLang="ru-RU" sz="2400" b="1" i="1" smtClean="0"/>
                </a:p>
              </p:txBody>
            </p:sp>
            <p:sp>
              <p:nvSpPr>
                <p:cNvPr id="18480" name="AutoShape 8"/>
                <p:cNvSpPr>
                  <a:spLocks noChangeArrowheads="1"/>
                </p:cNvSpPr>
                <p:nvPr/>
              </p:nvSpPr>
              <p:spPr bwMode="gray">
                <a:xfrm>
                  <a:off x="491" y="1296"/>
                  <a:ext cx="4862" cy="1028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83CFCD"/>
                    </a:gs>
                    <a:gs pos="50000">
                      <a:srgbClr val="B2E1E0"/>
                    </a:gs>
                    <a:gs pos="100000">
                      <a:srgbClr val="83CFCD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rgbClr val="000000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0000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0000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9pPr>
                </a:lstStyle>
                <a:p>
                  <a:pPr algn="r" fontAlgn="base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ru-RU" altLang="ru-RU" sz="2400" b="1" i="1" smtClean="0"/>
                </a:p>
              </p:txBody>
            </p:sp>
          </p:grpSp>
          <p:sp>
            <p:nvSpPr>
              <p:cNvPr id="18477" name="Line 9"/>
              <p:cNvSpPr>
                <a:spLocks noChangeShapeType="1"/>
              </p:cNvSpPr>
              <p:nvPr/>
            </p:nvSpPr>
            <p:spPr bwMode="gray">
              <a:xfrm>
                <a:off x="672" y="1920"/>
                <a:ext cx="384" cy="0"/>
              </a:xfrm>
              <a:prstGeom prst="line">
                <a:avLst/>
              </a:prstGeom>
              <a:noFill/>
              <a:ln w="2857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ru-RU" sz="2400" b="1" i="1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478" name="Line 10"/>
              <p:cNvSpPr>
                <a:spLocks noChangeShapeType="1"/>
              </p:cNvSpPr>
              <p:nvPr/>
            </p:nvSpPr>
            <p:spPr bwMode="gray">
              <a:xfrm>
                <a:off x="4896" y="1920"/>
                <a:ext cx="384" cy="0"/>
              </a:xfrm>
              <a:prstGeom prst="line">
                <a:avLst/>
              </a:prstGeom>
              <a:noFill/>
              <a:ln w="2857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ru-RU" sz="2400" b="1" i="1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" name="Rectangle 11"/>
            <p:cNvSpPr>
              <a:spLocks noChangeArrowheads="1"/>
            </p:cNvSpPr>
            <p:nvPr/>
          </p:nvSpPr>
          <p:spPr bwMode="gray">
            <a:xfrm>
              <a:off x="687" y="1209"/>
              <a:ext cx="4444" cy="203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>
              <a:lvl1pPr eaLnBrk="0" hangingPunct="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i="0" dirty="0" smtClean="0">
                  <a:solidFill>
                    <a:srgbClr val="CC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Контроль </a:t>
              </a:r>
            </a:p>
            <a:p>
              <a:pPr algn="ctr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sz="2000" i="0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Графа 15 + Графа 16 </a:t>
              </a:r>
            </a:p>
            <a:p>
              <a:pPr algn="ctr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sz="2000" i="0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не может быть больше Графы 9 по всем строкам.</a:t>
              </a:r>
            </a:p>
            <a:p>
              <a:pPr algn="ctr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sz="2000" i="0" dirty="0" smtClean="0">
                  <a:solidFill>
                    <a:srgbClr val="CC33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В случае если графа 15+16 не равна графе 9 </a:t>
              </a:r>
              <a:r>
                <a:rPr lang="ru-RU" altLang="ru-RU" sz="2000" i="0" u="sng" dirty="0" smtClean="0">
                  <a:solidFill>
                    <a:srgbClr val="CC33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представить пояснительную записку.</a:t>
              </a:r>
            </a:p>
            <a:p>
              <a:pPr algn="ctr" eaLnBrk="1" fontAlgn="base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sz="2000" i="0" dirty="0" smtClean="0">
                  <a:solidFill>
                    <a:srgbClr val="CC33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При отсутствии/окончании срока действия сертификата – специалист не имеет права заниматься медицинской деятельностью.</a:t>
              </a:r>
              <a:endParaRPr lang="ru-RU" altLang="ru-RU" sz="2000" i="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4935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0" y="332656"/>
            <a:ext cx="9144000" cy="6170977"/>
            <a:chOff x="0" y="332656"/>
            <a:chExt cx="9144000" cy="6170977"/>
          </a:xfrm>
        </p:grpSpPr>
        <p:pic>
          <p:nvPicPr>
            <p:cNvPr id="4" name="Рисунок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6" t="2669" r="3069" b="8905"/>
            <a:stretch/>
          </p:blipFill>
          <p:spPr>
            <a:xfrm>
              <a:off x="0" y="332656"/>
              <a:ext cx="9144000" cy="6170977"/>
            </a:xfrm>
            <a:prstGeom prst="rect">
              <a:avLst/>
            </a:prstGeom>
          </p:spPr>
        </p:pic>
        <p:sp>
          <p:nvSpPr>
            <p:cNvPr id="5" name="Прямоугольник 4"/>
            <p:cNvSpPr/>
            <p:nvPr/>
          </p:nvSpPr>
          <p:spPr>
            <a:xfrm>
              <a:off x="7020272" y="3212977"/>
              <a:ext cx="1656184" cy="1440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</a:t>
              </a:r>
              <a:r>
                <a:rPr lang="ru-RU" sz="1100" dirty="0" smtClean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 03.08.2018 г. №483</a:t>
              </a:r>
              <a:endParaRPr lang="ru-RU" sz="1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44950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Line 3"/>
          <p:cNvSpPr>
            <a:spLocks noChangeShapeType="1"/>
          </p:cNvSpPr>
          <p:nvPr/>
        </p:nvSpPr>
        <p:spPr bwMode="auto">
          <a:xfrm>
            <a:off x="3933825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graphicFrame>
        <p:nvGraphicFramePr>
          <p:cNvPr id="268347" name="Group 59"/>
          <p:cNvGraphicFramePr>
            <a:graphicFrameLocks noGrp="1"/>
          </p:cNvGraphicFramePr>
          <p:nvPr/>
        </p:nvGraphicFramePr>
        <p:xfrm>
          <a:off x="374650" y="801688"/>
          <a:ext cx="8450263" cy="2189162"/>
        </p:xfrm>
        <a:graphic>
          <a:graphicData uri="http://schemas.openxmlformats.org/drawingml/2006/table">
            <a:tbl>
              <a:tblPr/>
              <a:tblGrid>
                <a:gridCol w="2682875">
                  <a:extLst>
                    <a:ext uri="{9D8B030D-6E8A-4147-A177-3AD203B41FA5}"/>
                  </a:extLst>
                </a:gridCol>
                <a:gridCol w="527050">
                  <a:extLst>
                    <a:ext uri="{9D8B030D-6E8A-4147-A177-3AD203B41FA5}"/>
                  </a:extLst>
                </a:gridCol>
                <a:gridCol w="731838">
                  <a:extLst>
                    <a:ext uri="{9D8B030D-6E8A-4147-A177-3AD203B41FA5}"/>
                  </a:extLst>
                </a:gridCol>
                <a:gridCol w="709612">
                  <a:extLst>
                    <a:ext uri="{9D8B030D-6E8A-4147-A177-3AD203B41FA5}"/>
                  </a:extLst>
                </a:gridCol>
                <a:gridCol w="788988">
                  <a:extLst>
                    <a:ext uri="{9D8B030D-6E8A-4147-A177-3AD203B41FA5}"/>
                  </a:extLst>
                </a:gridCol>
                <a:gridCol w="1001712">
                  <a:extLst>
                    <a:ext uri="{9D8B030D-6E8A-4147-A177-3AD203B41FA5}"/>
                  </a:extLst>
                </a:gridCol>
                <a:gridCol w="1085850">
                  <a:extLst>
                    <a:ext uri="{9D8B030D-6E8A-4147-A177-3AD203B41FA5}"/>
                  </a:extLst>
                </a:gridCol>
                <a:gridCol w="922338">
                  <a:extLst>
                    <a:ext uri="{9D8B030D-6E8A-4147-A177-3AD203B41FA5}"/>
                  </a:extLst>
                </a:gridCol>
              </a:tblGrid>
              <a:tr h="731617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свидетельство об аккредитации (из гр.9)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Находятся в декретном и долгосрочном отпуске (из гр.9)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extLst>
                  <a:ext uri="{0D108BD9-81ED-4DB2-BD59-A6C34878D82A}"/>
                </a:extLst>
              </a:tr>
              <a:tr h="106696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9058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19490" name="Rectangle 538"/>
          <p:cNvSpPr>
            <a:spLocks noChangeArrowheads="1"/>
          </p:cNvSpPr>
          <p:nvPr/>
        </p:nvSpPr>
        <p:spPr bwMode="auto">
          <a:xfrm>
            <a:off x="258763" y="5651500"/>
            <a:ext cx="8499475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400" b="1" smtClean="0">
              <a:cs typeface="Arial" pitchFamily="34" charset="0"/>
            </a:endParaRPr>
          </a:p>
        </p:txBody>
      </p:sp>
      <p:sp>
        <p:nvSpPr>
          <p:cNvPr id="19491" name="Rectangle 2"/>
          <p:cNvSpPr>
            <a:spLocks noChangeArrowheads="1"/>
          </p:cNvSpPr>
          <p:nvPr/>
        </p:nvSpPr>
        <p:spPr bwMode="auto">
          <a:xfrm>
            <a:off x="1257300" y="161925"/>
            <a:ext cx="65992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grpSp>
        <p:nvGrpSpPr>
          <p:cNvPr id="19492" name="Group 3"/>
          <p:cNvGrpSpPr>
            <a:grpSpLocks/>
          </p:cNvGrpSpPr>
          <p:nvPr/>
        </p:nvGrpSpPr>
        <p:grpSpPr bwMode="auto">
          <a:xfrm>
            <a:off x="404813" y="3570288"/>
            <a:ext cx="8348662" cy="1836737"/>
            <a:chOff x="104" y="1183"/>
            <a:chExt cx="5575" cy="907"/>
          </a:xfrm>
        </p:grpSpPr>
        <p:grpSp>
          <p:nvGrpSpPr>
            <p:cNvPr id="19493" name="Group 4"/>
            <p:cNvGrpSpPr>
              <a:grpSpLocks/>
            </p:cNvGrpSpPr>
            <p:nvPr/>
          </p:nvGrpSpPr>
          <p:grpSpPr bwMode="auto">
            <a:xfrm>
              <a:off x="104" y="1183"/>
              <a:ext cx="5575" cy="907"/>
              <a:chOff x="576" y="1680"/>
              <a:chExt cx="4752" cy="432"/>
            </a:xfrm>
          </p:grpSpPr>
          <p:grpSp>
            <p:nvGrpSpPr>
              <p:cNvPr id="19495" name="Group 5"/>
              <p:cNvGrpSpPr>
                <a:grpSpLocks/>
              </p:cNvGrpSpPr>
              <p:nvPr/>
            </p:nvGrpSpPr>
            <p:grpSpPr bwMode="auto">
              <a:xfrm>
                <a:off x="576" y="1680"/>
                <a:ext cx="4752" cy="432"/>
                <a:chOff x="576" y="1296"/>
                <a:chExt cx="4848" cy="432"/>
              </a:xfrm>
            </p:grpSpPr>
            <p:sp>
              <p:nvSpPr>
                <p:cNvPr id="19498" name="AutoShape 6"/>
                <p:cNvSpPr>
                  <a:spLocks noChangeArrowheads="1"/>
                </p:cNvSpPr>
                <p:nvPr/>
              </p:nvSpPr>
              <p:spPr bwMode="gray">
                <a:xfrm>
                  <a:off x="576" y="1296"/>
                  <a:ext cx="4848" cy="432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17416B"/>
                    </a:gs>
                    <a:gs pos="50000">
                      <a:srgbClr val="002E5C"/>
                    </a:gs>
                    <a:gs pos="100000">
                      <a:srgbClr val="17416B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rgbClr val="000000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0000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0000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9pPr>
                </a:lstStyle>
                <a:p>
                  <a:pPr algn="r" fontAlgn="base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ru-RU" altLang="ru-RU" sz="2400" b="1" i="1" smtClean="0"/>
                </a:p>
              </p:txBody>
            </p:sp>
            <p:sp>
              <p:nvSpPr>
                <p:cNvPr id="19499" name="AutoShape 7"/>
                <p:cNvSpPr>
                  <a:spLocks noChangeArrowheads="1"/>
                </p:cNvSpPr>
                <p:nvPr/>
              </p:nvSpPr>
              <p:spPr bwMode="gray">
                <a:xfrm>
                  <a:off x="703" y="1296"/>
                  <a:ext cx="4620" cy="432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5499A1"/>
                    </a:gs>
                    <a:gs pos="50000">
                      <a:srgbClr val="13737D"/>
                    </a:gs>
                    <a:gs pos="100000">
                      <a:srgbClr val="5499A1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rgbClr val="000000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0000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0000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9pPr>
                </a:lstStyle>
                <a:p>
                  <a:pPr algn="r" fontAlgn="base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ru-RU" altLang="ru-RU" sz="2000" b="1" i="1" smtClean="0"/>
                </a:p>
              </p:txBody>
            </p:sp>
            <p:sp>
              <p:nvSpPr>
                <p:cNvPr id="19500" name="AutoShape 8"/>
                <p:cNvSpPr>
                  <a:spLocks noChangeArrowheads="1"/>
                </p:cNvSpPr>
                <p:nvPr/>
              </p:nvSpPr>
              <p:spPr bwMode="gray">
                <a:xfrm>
                  <a:off x="829" y="1296"/>
                  <a:ext cx="4391" cy="432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83CFCD"/>
                    </a:gs>
                    <a:gs pos="50000">
                      <a:srgbClr val="B2E1E0"/>
                    </a:gs>
                    <a:gs pos="100000">
                      <a:srgbClr val="83CFCD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rgbClr val="000000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0000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0000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0000"/>
                      </a:solidFill>
                      <a:latin typeface="Arial" pitchFamily="34" charset="0"/>
                    </a:defRPr>
                  </a:lvl9pPr>
                </a:lstStyle>
                <a:p>
                  <a:pPr algn="r" fontAlgn="base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ru-RU" altLang="ru-RU" sz="2400" b="1" i="1" smtClean="0"/>
                </a:p>
              </p:txBody>
            </p:sp>
          </p:grpSp>
          <p:sp>
            <p:nvSpPr>
              <p:cNvPr id="19496" name="Line 9"/>
              <p:cNvSpPr>
                <a:spLocks noChangeShapeType="1"/>
              </p:cNvSpPr>
              <p:nvPr/>
            </p:nvSpPr>
            <p:spPr bwMode="gray">
              <a:xfrm>
                <a:off x="672" y="1920"/>
                <a:ext cx="384" cy="0"/>
              </a:xfrm>
              <a:prstGeom prst="line">
                <a:avLst/>
              </a:prstGeom>
              <a:noFill/>
              <a:ln w="2857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ru-RU" sz="2400" b="1" i="1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497" name="Line 10"/>
              <p:cNvSpPr>
                <a:spLocks noChangeShapeType="1"/>
              </p:cNvSpPr>
              <p:nvPr/>
            </p:nvSpPr>
            <p:spPr bwMode="gray">
              <a:xfrm>
                <a:off x="4896" y="1920"/>
                <a:ext cx="384" cy="0"/>
              </a:xfrm>
              <a:prstGeom prst="line">
                <a:avLst/>
              </a:prstGeom>
              <a:noFill/>
              <a:ln w="2857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ru-RU" sz="2400" b="1" i="1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97995" name="Rectangle 11"/>
            <p:cNvSpPr>
              <a:spLocks noChangeArrowheads="1"/>
            </p:cNvSpPr>
            <p:nvPr/>
          </p:nvSpPr>
          <p:spPr bwMode="gray">
            <a:xfrm>
              <a:off x="500" y="1209"/>
              <a:ext cx="4693" cy="80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>
              <a:lvl1pPr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 i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altLang="ru-RU" sz="1600" i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ru-RU" sz="1600" smtClean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В гр. 17 </a:t>
              </a:r>
              <a:r>
                <a:rPr lang="ru-RU" altLang="ru-RU" sz="160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учитываются лица </a:t>
              </a:r>
              <a:r>
                <a:rPr lang="ru-RU" altLang="ru-RU" sz="1600" smtClean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из числа основных работников, находящихся в декретном отпуске (отпуск по беременности и родам ), отпуск по уходу за ребенком  до достижения им возраста 3-х лет, отпуске без сохранения заработной платы (по семейным и другим уважительным причинам) в течении отчетного года</a:t>
              </a:r>
              <a:endParaRPr lang="ru-RU" altLang="ru-RU" sz="2000" i="0" smtClean="0">
                <a:solidFill>
                  <a:srgbClr val="A9356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643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Прямоугольник 3"/>
          <p:cNvSpPr>
            <a:spLocks noChangeArrowheads="1"/>
          </p:cNvSpPr>
          <p:nvPr/>
        </p:nvSpPr>
        <p:spPr bwMode="auto">
          <a:xfrm>
            <a:off x="174625" y="542925"/>
            <a:ext cx="8796338" cy="17081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latin typeface="Times New Roman" pitchFamily="18" charset="0"/>
                <a:cs typeface="Times New Roman" pitchFamily="18" charset="0"/>
              </a:rPr>
              <a:t>МИНИСТЕРСТВО ЗДРАВООХРАНЕНИЯ РОССИЙСКОЙ ФЕДЕРАЦИИ</a:t>
            </a:r>
          </a:p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latin typeface="Times New Roman" pitchFamily="18" charset="0"/>
                <a:cs typeface="Times New Roman" pitchFamily="18" charset="0"/>
              </a:rPr>
              <a:t> 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latin typeface="Times New Roman" pitchFamily="18" charset="0"/>
                <a:cs typeface="Times New Roman" pitchFamily="18" charset="0"/>
              </a:rPr>
              <a:t>ПИСЬМО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latin typeface="Times New Roman" pitchFamily="18" charset="0"/>
                <a:cs typeface="Times New Roman" pitchFamily="18" charset="0"/>
              </a:rPr>
              <a:t>от 18 июля 2018 г. N 16-5/10/2-4709</a:t>
            </a:r>
          </a:p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smtClean="0">
                <a:latin typeface="Times New Roman" pitchFamily="18" charset="0"/>
                <a:cs typeface="Times New Roman" pitchFamily="18" charset="0"/>
              </a:rPr>
              <a:t> …..</a:t>
            </a:r>
          </a:p>
          <a:p>
            <a:pPr algn="just" fontAlgn="base">
              <a:spcBef>
                <a:spcPts val="1000"/>
              </a:spcBef>
              <a:spcAft>
                <a:spcPct val="0"/>
              </a:spcAft>
              <a:buFontTx/>
              <a:buNone/>
            </a:pPr>
            <a:r>
              <a:rPr lang="ru-RU" altLang="ru-RU" sz="1400" smtClean="0">
                <a:latin typeface="Times New Roman" pitchFamily="18" charset="0"/>
                <a:cs typeface="Times New Roman" pitchFamily="18" charset="0"/>
              </a:rPr>
              <a:t>Порядок проведения аккредитации специалистов регламентируется приказом Минздрава России от 02.06.2016 N 334н "Об утверждении положения об аккредитации специалиста" (далее - Положение)….</a:t>
            </a:r>
          </a:p>
        </p:txBody>
      </p:sp>
      <p:sp>
        <p:nvSpPr>
          <p:cNvPr id="20483" name="Rectangle 3"/>
          <p:cNvSpPr>
            <a:spLocks noChangeArrowheads="1"/>
          </p:cNvSpPr>
          <p:nvPr/>
        </p:nvSpPr>
        <p:spPr bwMode="auto">
          <a:xfrm>
            <a:off x="201613" y="2376488"/>
            <a:ext cx="8593137" cy="4021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«Врач-стоматолог» </a:t>
            </a:r>
            <a:r>
              <a:rPr lang="ru-RU" altLang="ru-RU" sz="2400" smtClean="0">
                <a:cs typeface="Times New Roman" pitchFamily="18" charset="0"/>
              </a:rPr>
              <a:t>(специальность «Стоматология общей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  <a:buFontTx/>
              <a:buNone/>
            </a:pPr>
            <a:r>
              <a:rPr lang="ru-RU" altLang="ru-RU" sz="2400" smtClean="0">
                <a:cs typeface="Times New Roman" pitchFamily="18" charset="0"/>
              </a:rPr>
              <a:t>практики»),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«Врач-терапевт участковый» </a:t>
            </a:r>
            <a:r>
              <a:rPr lang="ru-RU" altLang="ru-RU" sz="2400" smtClean="0">
                <a:cs typeface="Times New Roman" pitchFamily="18" charset="0"/>
              </a:rPr>
              <a:t>(специальность «Лечебное дело»),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«Врач-педиатр участковый» </a:t>
            </a:r>
            <a:r>
              <a:rPr lang="ru-RU" altLang="ru-RU" sz="2400" smtClean="0">
                <a:cs typeface="Times New Roman" pitchFamily="18" charset="0"/>
              </a:rPr>
              <a:t>(специальность «Педиатрия»),</a:t>
            </a: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 клинической лабораторной диагностики» </a:t>
            </a:r>
            <a:r>
              <a:rPr lang="ru-RU" altLang="ru-RU" sz="2400" smtClean="0">
                <a:cs typeface="Times New Roman" pitchFamily="18" charset="0"/>
              </a:rPr>
              <a:t>(специальность «Медицинская биохимия»),</a:t>
            </a: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 функциональной диагностики» </a:t>
            </a:r>
            <a:r>
              <a:rPr lang="ru-RU" altLang="ru-RU" sz="2400" smtClean="0">
                <a:cs typeface="Times New Roman" pitchFamily="18" charset="0"/>
              </a:rPr>
              <a:t>(специальность «Медицинская биофизика»),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«Врач-статистик» </a:t>
            </a:r>
            <a:r>
              <a:rPr lang="ru-RU" altLang="ru-RU" sz="2400" smtClean="0">
                <a:cs typeface="Times New Roman" pitchFamily="18" charset="0"/>
              </a:rPr>
              <a:t>(специальность «Медицинская кибернетика»),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«Врач-эпидемиолог» и «Врач по общей гигиене» </a:t>
            </a:r>
            <a:r>
              <a:rPr lang="ru-RU" altLang="ru-RU" sz="2400" smtClean="0">
                <a:cs typeface="Times New Roman" pitchFamily="18" charset="0"/>
              </a:rPr>
              <a:t>(специальность «Медико-профилактическое дело»)</a:t>
            </a: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 </a:t>
            </a:r>
          </a:p>
          <a:p>
            <a:pPr eaLnBrk="0" fontAlgn="base" hangingPunct="0">
              <a:lnSpc>
                <a:spcPct val="60000"/>
              </a:lnSpc>
              <a:spcAft>
                <a:spcPct val="0"/>
              </a:spcAft>
            </a:pPr>
            <a:r>
              <a:rPr lang="ru-RU" altLang="ru-RU" sz="2400" b="1" smtClean="0">
                <a:solidFill>
                  <a:srgbClr val="C84700"/>
                </a:solidFill>
                <a:cs typeface="Times New Roman" pitchFamily="18" charset="0"/>
              </a:rPr>
              <a:t>«Провизор» и «Провизор-технолог» </a:t>
            </a:r>
            <a:r>
              <a:rPr lang="ru-RU" altLang="ru-RU" sz="2400" smtClean="0">
                <a:cs typeface="Times New Roman" pitchFamily="18" charset="0"/>
              </a:rPr>
              <a:t>(специальность «Фармация»)</a:t>
            </a:r>
          </a:p>
        </p:txBody>
      </p:sp>
    </p:spTree>
    <p:extLst>
      <p:ext uri="{BB962C8B-B14F-4D97-AF65-F5344CB8AC3E}">
        <p14:creationId xmlns:p14="http://schemas.microsoft.com/office/powerpoint/2010/main" val="501148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198563" y="225425"/>
            <a:ext cx="6900862" cy="904875"/>
          </a:xfrm>
        </p:spPr>
        <p:txBody>
          <a:bodyPr anchor="b">
            <a:normAutofit fontScale="90000"/>
          </a:bodyPr>
          <a:lstStyle/>
          <a:p>
            <a:pPr algn="ctr">
              <a:defRPr/>
            </a:pPr>
            <a:r>
              <a:rPr lang="ru-RU" altLang="ru-RU" sz="2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Аккредитация специалистов со средним медицинским и фармацевтическим образованием в 2018 году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03213" y="1196975"/>
            <a:ext cx="8599487" cy="5494338"/>
          </a:xfrm>
        </p:spPr>
        <p:txBody>
          <a:bodyPr lIns="0" rIns="0">
            <a:normAutofit fontScale="92500" lnSpcReduction="10000"/>
          </a:bodyPr>
          <a:lstStyle/>
          <a:p>
            <a:pPr marL="0" indent="0">
              <a:lnSpc>
                <a:spcPct val="60000"/>
              </a:lnSpc>
              <a:buFontTx/>
              <a:buNone/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«Фельдшер»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«Лечебное дело»),</a:t>
            </a: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сестра», «Медицинская сестра участковая»,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патронажная»,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приемного отделения»,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палатная (постовая)»,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перевязочной»,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процедурной»,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стерилизационной»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«Сестринское дело»),</a:t>
            </a: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«Фармацевт»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«Фармация»),</a:t>
            </a:r>
            <a:r>
              <a:rPr lang="ru-RU" altLang="ru-RU" sz="2400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«Акушерка»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«Акушерское дело»),</a:t>
            </a: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«Медицинская сестра по массажу/медицинский брат по массажу» </a:t>
            </a:r>
            <a:r>
              <a:rPr lang="ru-RU" altLang="ru-RU" sz="2400" dirty="0" smtClean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«Медицинский массаж»),</a:t>
            </a:r>
            <a:r>
              <a:rPr lang="ru-RU" altLang="ru-RU" sz="2400" b="1" dirty="0" smtClean="0"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«Зубной техник»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«Стоматология ортопедическая»),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«Медицинский технолог», 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«Медицинский лабораторный техник (фельдшер-лаборант)» и «Лаборант»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«Лабораторная диагностика»),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«Гигиенист стоматологический»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«Стоматология профилактическая»),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«Медицинский оптик-</a:t>
            </a:r>
            <a:r>
              <a:rPr lang="ru-RU" altLang="ru-RU" sz="2400" b="1" dirty="0" err="1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оптометрист</a:t>
            </a: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«Медицинская оптика»),</a:t>
            </a:r>
          </a:p>
          <a:p>
            <a:pPr marL="0" indent="0">
              <a:lnSpc>
                <a:spcPct val="60000"/>
              </a:lnSpc>
              <a:defRPr/>
            </a:pPr>
            <a:r>
              <a:rPr lang="ru-RU" altLang="ru-RU" sz="2400" b="1" dirty="0" smtClean="0">
                <a:solidFill>
                  <a:srgbClr val="C1401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«Помощник врача по эпидемиологии» и «Помощник врача по гигиене» </a:t>
            </a:r>
            <a:r>
              <a:rPr lang="ru-RU" altLang="ru-RU" sz="2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(специальность «Медико-профилактическое дело»).</a:t>
            </a:r>
          </a:p>
        </p:txBody>
      </p:sp>
    </p:spTree>
    <p:extLst>
      <p:ext uri="{BB962C8B-B14F-4D97-AF65-F5344CB8AC3E}">
        <p14:creationId xmlns:p14="http://schemas.microsoft.com/office/powerpoint/2010/main" val="309347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3875" y="1227138"/>
            <a:ext cx="8399463" cy="4525962"/>
          </a:xfr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ru-RU" altLang="ru-RU" b="1" smtClean="0"/>
              <a:t>МИНИСТЕРСТВО ЗДРАВООХРАНЕНИЯ РОССИЙСКОЙ ФЕДЕРАЦИИ ПРИКАЗ от 22 декабря 2017 г. N 1043н</a:t>
            </a:r>
          </a:p>
          <a:p>
            <a:pPr>
              <a:lnSpc>
                <a:spcPct val="90000"/>
              </a:lnSpc>
              <a:buFontTx/>
              <a:buNone/>
            </a:pPr>
            <a:endParaRPr lang="ru-RU" altLang="ru-RU" b="1" smtClean="0"/>
          </a:p>
          <a:p>
            <a:pPr algn="ctr">
              <a:lnSpc>
                <a:spcPct val="90000"/>
              </a:lnSpc>
              <a:buFontTx/>
              <a:buNone/>
            </a:pPr>
            <a:r>
              <a:rPr lang="ru-RU" altLang="ru-RU" sz="2800" b="1" smtClean="0">
                <a:solidFill>
                  <a:schemeClr val="tx2"/>
                </a:solidFill>
              </a:rPr>
              <a:t>ОБ УТВЕРЖДЕНИИ СРОКОВ И ЭТАПОВ АККРЕДИТАЦИИ СПЕЦИАЛИСТОВ, А ТАКЖЕ КАТЕГОРИЙ ЛИЦ, ИМЕЮЩИХ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ru-RU" altLang="ru-RU" sz="2800" b="1" smtClean="0">
                <a:solidFill>
                  <a:schemeClr val="tx2"/>
                </a:solidFill>
              </a:rPr>
              <a:t>МЕДИЦИНСКОЕ, ФАРМАЦЕВТИЧЕСКОЕ ИЛИ ИНОЕ ОБРАЗОВАНИЕ И ПОДЛЕЖАЩИХ АККРЕДИТАЦИИ СПЕЦИАЛИСТОВ</a:t>
            </a:r>
          </a:p>
        </p:txBody>
      </p:sp>
    </p:spTree>
    <p:extLst>
      <p:ext uri="{BB962C8B-B14F-4D97-AF65-F5344CB8AC3E}">
        <p14:creationId xmlns:p14="http://schemas.microsoft.com/office/powerpoint/2010/main" val="303299168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812" name="Group 36"/>
          <p:cNvGraphicFramePr>
            <a:graphicFrameLocks noGrp="1"/>
          </p:cNvGraphicFramePr>
          <p:nvPr>
            <p:ph idx="1"/>
          </p:nvPr>
        </p:nvGraphicFramePr>
        <p:xfrm>
          <a:off x="357188" y="1125538"/>
          <a:ext cx="8339137" cy="5151438"/>
        </p:xfrm>
        <a:graphic>
          <a:graphicData uri="http://schemas.openxmlformats.org/drawingml/2006/table">
            <a:tbl>
              <a:tblPr/>
              <a:tblGrid>
                <a:gridCol w="938212"/>
                <a:gridCol w="7400925"/>
              </a:tblGrid>
              <a:tr h="2529996">
                <a:tc row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 1 января 2019 года</a:t>
                      </a:r>
                      <a:endParaRPr kumimoji="0" lang="ru-RU" altLang="ru-RU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лица, получившие после 1 января 2019 года высшее образование по основным образовательным программам в соответствии с федеральными государственными образовательными стандартами в области образования "Здравоохранение и медицинские науки"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(уровень ординатуры),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требования к результатам освоения основных образовательных программ профессионального образования в части профессиональной компетенции которых сформированы на основе соответствующих профессиональных стандартов (при наличии)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hlinkClick r:id="" action="ppaction://noaction"/>
                        </a:rPr>
                        <a:t>&lt;2&gt;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специальностям: "Неврология", "Кардиология", "Общая врачебная практика (семейная медицина)", "Онкология", "Педиатрия", "Терапия"</a:t>
                      </a:r>
                      <a:endParaRPr kumimoji="0" lang="ru-RU" altLang="ru-RU" sz="16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861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лица, получившие после 1 января 2019 года дополнительное профессиональное образование по программам профессиональной переподготовки, разработанным на основании установленных квалификационных требований, профессиональных стандартов и требований соответствующих федеральных государственных образовательных стандартов высшего образования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(уровень ординатуры)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 результатам освоения образовательных программ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hlinkClick r:id="" action="ppaction://noaction"/>
                        </a:rPr>
                        <a:t>&lt;3&gt;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специальностям: "Неврология", "Кардиология", "Общая врачебная практика (семейная медицина)", "Онкология", "Педиатрия", "Терапия"</a:t>
                      </a:r>
                      <a:endParaRPr kumimoji="0" lang="ru-RU" altLang="ru-RU" sz="16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301"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(в ред. 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hlinkClick r:id="rId2"/>
                        </a:rPr>
                        <a:t>Приказа</a:t>
                      </a:r>
                      <a:r>
                        <a:rPr kumimoji="0" lang="ru-RU" altLang="ru-RU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Минздрава России от 21.12.2018 N 898н)</a:t>
                      </a:r>
                      <a:endParaRPr kumimoji="0" lang="ru-RU" altLang="ru-RU" sz="16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05370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6875" y="355600"/>
            <a:ext cx="8450263" cy="6262688"/>
          </a:xfrm>
        </p:spPr>
        <p:txBody>
          <a:bodyPr/>
          <a:lstStyle/>
          <a:p>
            <a:pPr algn="ctr">
              <a:lnSpc>
                <a:spcPct val="80000"/>
              </a:lnSpc>
              <a:buFontTx/>
              <a:buNone/>
            </a:pPr>
            <a:r>
              <a:rPr lang="ru-RU" altLang="ru-RU" sz="2000" b="1" smtClean="0">
                <a:latin typeface="Times New Roman" pitchFamily="18" charset="0"/>
              </a:rPr>
              <a:t>Минздрав пересмотрел категории выпускников-медиков, подлежащих аккредитации с 2019 и 2020 годов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smtClean="0">
                <a:latin typeface="Times New Roman" pitchFamily="18" charset="0"/>
              </a:rPr>
              <a:t>Медорганизации не должны принимать на работу без свидетельства об аккредитации тех, кто в 2019 году или позже завершит обучение в ординатуре в рамках высшего или дополнительного образования по следующим специальностям: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smtClean="0">
                <a:latin typeface="Times New Roman" pitchFamily="18" charset="0"/>
              </a:rPr>
              <a:t>- неврология;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smtClean="0">
                <a:latin typeface="Times New Roman" pitchFamily="18" charset="0"/>
              </a:rPr>
              <a:t>- кардиология;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smtClean="0">
                <a:latin typeface="Times New Roman" pitchFamily="18" charset="0"/>
              </a:rPr>
              <a:t>- общая врачебная практика (семейная медицина);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smtClean="0">
                <a:latin typeface="Times New Roman" pitchFamily="18" charset="0"/>
              </a:rPr>
              <a:t>- онкология;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smtClean="0">
                <a:latin typeface="Times New Roman" pitchFamily="18" charset="0"/>
              </a:rPr>
              <a:t>- педиатрия;</a:t>
            </a:r>
          </a:p>
          <a:p>
            <a:pPr>
              <a:lnSpc>
                <a:spcPct val="80000"/>
              </a:lnSpc>
              <a:buFontTx/>
              <a:buChar char="-"/>
            </a:pPr>
            <a:r>
              <a:rPr lang="ru-RU" altLang="ru-RU" sz="1900" b="1" smtClean="0">
                <a:latin typeface="Times New Roman" pitchFamily="18" charset="0"/>
              </a:rPr>
              <a:t>терапия. 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smtClean="0">
                <a:latin typeface="Times New Roman" pitchFamily="18" charset="0"/>
                <a:hlinkClick r:id="rId2"/>
              </a:rPr>
              <a:t>По ранее действовавшим правилам</a:t>
            </a:r>
            <a:r>
              <a:rPr lang="ru-RU" altLang="ru-RU" sz="1900" smtClean="0">
                <a:latin typeface="Times New Roman" pitchFamily="18" charset="0"/>
              </a:rPr>
              <a:t> аккредитации с 2019 года подлежали и те, кто получит допобразование по программам профпереподготовки, основанным на квалификационных требованиях, профстандартах и ФГОС среднего профессионального и (или) высшего образования. Теперь </a:t>
            </a:r>
            <a:r>
              <a:rPr lang="ru-RU" altLang="ru-RU" sz="1900" smtClean="0">
                <a:latin typeface="Times New Roman" pitchFamily="18" charset="0"/>
                <a:hlinkClick r:id="rId3"/>
              </a:rPr>
              <a:t>эта группа выпускников</a:t>
            </a:r>
            <a:r>
              <a:rPr lang="ru-RU" altLang="ru-RU" sz="1900" smtClean="0">
                <a:latin typeface="Times New Roman" pitchFamily="18" charset="0"/>
              </a:rPr>
              <a:t> должна получать свидетельства об аккредитации только с 2020 года.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smtClean="0">
                <a:latin typeface="Times New Roman" pitchFamily="18" charset="0"/>
              </a:rPr>
              <a:t>С 2020 года аккредитацию предстоит пройти и </a:t>
            </a:r>
            <a:r>
              <a:rPr lang="ru-RU" altLang="ru-RU" sz="1900" smtClean="0">
                <a:latin typeface="Times New Roman" pitchFamily="18" charset="0"/>
                <a:hlinkClick r:id="rId4"/>
              </a:rPr>
              <a:t>тем</a:t>
            </a:r>
            <a:r>
              <a:rPr lang="ru-RU" altLang="ru-RU" sz="1900" smtClean="0">
                <a:latin typeface="Times New Roman" pitchFamily="18" charset="0"/>
              </a:rPr>
              <a:t>, кто после 1 января 2020 года получит высшее образование по основным образовательным программам "Здравоохранение и медицинские науки" (уровень бакалавриата, магистратуры, ординатуры).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900" b="1" i="1" smtClean="0">
                <a:latin typeface="Times New Roman" pitchFamily="18" charset="0"/>
              </a:rPr>
              <a:t>Документ: </a:t>
            </a:r>
            <a:r>
              <a:rPr lang="ru-RU" altLang="ru-RU" sz="1900" b="1" i="1" smtClean="0">
                <a:latin typeface="Times New Roman" pitchFamily="18" charset="0"/>
                <a:hlinkClick r:id="rId5"/>
              </a:rPr>
              <a:t>Приказ</a:t>
            </a:r>
            <a:r>
              <a:rPr lang="ru-RU" altLang="ru-RU" sz="1900" b="1" i="1" smtClean="0">
                <a:latin typeface="Times New Roman" pitchFamily="18" charset="0"/>
              </a:rPr>
              <a:t> Минздрава России от 21.12.2018 N 898н</a:t>
            </a:r>
            <a:endParaRPr lang="ru-RU" altLang="ru-RU" sz="1900" b="1" smtClean="0">
              <a:latin typeface="Times New Roman" pitchFamily="18" charset="0"/>
            </a:endParaRPr>
          </a:p>
          <a:p>
            <a:pPr algn="just">
              <a:lnSpc>
                <a:spcPct val="80000"/>
              </a:lnSpc>
              <a:spcBef>
                <a:spcPts val="1000"/>
              </a:spcBef>
              <a:buFontTx/>
              <a:buNone/>
            </a:pPr>
            <a:endParaRPr lang="ru-RU" altLang="ru-RU" sz="1900" b="1" smtClean="0">
              <a:latin typeface="Times New Roman" pitchFamily="18" charset="0"/>
            </a:endParaRPr>
          </a:p>
          <a:p>
            <a:pPr>
              <a:lnSpc>
                <a:spcPct val="80000"/>
              </a:lnSpc>
              <a:buFontTx/>
              <a:buNone/>
            </a:pPr>
            <a:endParaRPr lang="ru-RU" altLang="ru-RU" sz="1900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271185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930275" y="384175"/>
            <a:ext cx="7908925" cy="990600"/>
          </a:xfrm>
        </p:spPr>
        <p:txBody>
          <a:bodyPr/>
          <a:lstStyle/>
          <a:p>
            <a:r>
              <a:rPr lang="ru-RU" altLang="ru-RU" sz="2000" smtClean="0"/>
              <a:t>МИНИСТЕРСТВО ЗДРАВООХРАНЕНИЯ РОССИЙСКОЙ ФЕДЕРАЦИИ ПИСЬМО от 8 августа 2019 г. N 16-7/И/2-7280 </a:t>
            </a: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2125" y="1406525"/>
            <a:ext cx="8229600" cy="45259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ru-RU" altLang="ru-RU" sz="1600" smtClean="0">
                <a:latin typeface="Times New Roman" pitchFamily="18" charset="0"/>
              </a:rPr>
              <a:t>Вместе с тем </a:t>
            </a:r>
            <a:r>
              <a:rPr lang="ru-RU" altLang="ru-RU" sz="1600" smtClean="0">
                <a:latin typeface="Times New Roman" pitchFamily="18" charset="0"/>
                <a:hlinkClick r:id="rId2"/>
              </a:rPr>
              <a:t>Положением</a:t>
            </a:r>
            <a:r>
              <a:rPr lang="ru-RU" altLang="ru-RU" sz="1600" smtClean="0">
                <a:latin typeface="Times New Roman" pitchFamily="18" charset="0"/>
              </a:rPr>
              <a:t> наряду с выдачей свидетельства об аккредитации специалиста также предусмотрен еще один механизм подтверждения факта успешного прохождения процедуры аккредитации специалиста - выдача в течение трех дней </a:t>
            </a:r>
            <a:r>
              <a:rPr lang="ru-RU" altLang="ru-RU" sz="1600" b="1" smtClean="0">
                <a:latin typeface="Times New Roman" pitchFamily="18" charset="0"/>
              </a:rPr>
              <a:t>выписки из итогового протокола</a:t>
            </a:r>
            <a:r>
              <a:rPr lang="ru-RU" altLang="ru-RU" sz="1600" smtClean="0">
                <a:latin typeface="Times New Roman" pitchFamily="18" charset="0"/>
              </a:rPr>
              <a:t>, содержащей соответствующее решение (</a:t>
            </a:r>
            <a:r>
              <a:rPr lang="ru-RU" altLang="ru-RU" sz="1600" smtClean="0">
                <a:latin typeface="Times New Roman" pitchFamily="18" charset="0"/>
                <a:hlinkClick r:id="rId3"/>
              </a:rPr>
              <a:t>пункт 52</a:t>
            </a:r>
            <a:r>
              <a:rPr lang="ru-RU" altLang="ru-RU" sz="1600" smtClean="0">
                <a:latin typeface="Times New Roman" pitchFamily="18" charset="0"/>
              </a:rPr>
              <a:t> Положения).</a:t>
            </a:r>
          </a:p>
          <a:p>
            <a:pPr>
              <a:lnSpc>
                <a:spcPct val="80000"/>
              </a:lnSpc>
            </a:pPr>
            <a:r>
              <a:rPr lang="ru-RU" altLang="ru-RU" sz="1600" smtClean="0">
                <a:latin typeface="Times New Roman" pitchFamily="18" charset="0"/>
              </a:rPr>
              <a:t>В связи с изложенным в настоящее время в медицинских и фармацевтических организациях, независимо от их формы собственности и ведомственной принадлежности, могут осуществлять медицинскую или фармацевтическую деятельность лица, успешно прошедшие в 2019 году процедуру первичной и первичной специализированной аккредитации специалистов, </a:t>
            </a:r>
            <a:r>
              <a:rPr lang="ru-RU" altLang="ru-RU" sz="1600" b="1" smtClean="0">
                <a:latin typeface="Times New Roman" pitchFamily="18" charset="0"/>
              </a:rPr>
              <a:t>имеющие выписку из итогового протокола и не имеющие до настоящего времени на руках свидетельства об аккредитации специалиста.</a:t>
            </a:r>
          </a:p>
          <a:p>
            <a:pPr>
              <a:lnSpc>
                <a:spcPct val="80000"/>
              </a:lnSpc>
            </a:pPr>
            <a:r>
              <a:rPr lang="ru-RU" altLang="ru-RU" sz="1600" smtClean="0">
                <a:latin typeface="Times New Roman" pitchFamily="18" charset="0"/>
              </a:rPr>
              <a:t>Одновременно с этим, учитывая, что в соответствии с </a:t>
            </a:r>
            <a:r>
              <a:rPr lang="ru-RU" altLang="ru-RU" sz="1600" smtClean="0">
                <a:latin typeface="Times New Roman" pitchFamily="18" charset="0"/>
                <a:hlinkClick r:id="rId4"/>
              </a:rPr>
              <a:t>пунктом 53</a:t>
            </a:r>
            <a:r>
              <a:rPr lang="ru-RU" altLang="ru-RU" sz="1600" smtClean="0">
                <a:latin typeface="Times New Roman" pitchFamily="18" charset="0"/>
              </a:rPr>
              <a:t> Положения сведения о лицах, признанных прошедшими аккредитацию специалиста, вносятся в Федеральный регистр медицинских работников (далее - ФРМР), ведение которого предусмотрено </a:t>
            </a:r>
            <a:r>
              <a:rPr lang="ru-RU" altLang="ru-RU" sz="1600" smtClean="0">
                <a:latin typeface="Times New Roman" pitchFamily="18" charset="0"/>
                <a:hlinkClick r:id="rId5"/>
              </a:rPr>
              <a:t>приказом</a:t>
            </a:r>
            <a:r>
              <a:rPr lang="ru-RU" altLang="ru-RU" sz="1600" smtClean="0">
                <a:latin typeface="Times New Roman" pitchFamily="18" charset="0"/>
              </a:rPr>
              <a:t> Минздрава России от 31.12.2013 N 1159н, осуществление проверки факта успешного прохождения процедуры аккредитации специалистом может осуществляться </a:t>
            </a:r>
            <a:r>
              <a:rPr lang="ru-RU" altLang="ru-RU" sz="1600" b="1" smtClean="0">
                <a:latin typeface="Times New Roman" pitchFamily="18" charset="0"/>
              </a:rPr>
              <a:t>путем получения соответствующей информации из ФРМР</a:t>
            </a:r>
            <a:r>
              <a:rPr lang="ru-RU" altLang="ru-RU" sz="1600" smtClean="0">
                <a:latin typeface="Times New Roman" pitchFamily="18" charset="0"/>
              </a:rPr>
              <a:t> в процессе формирования личного дела при трудоустройстве указанного лица в медицинскую организацию.</a:t>
            </a:r>
          </a:p>
          <a:p>
            <a:pPr>
              <a:lnSpc>
                <a:spcPct val="80000"/>
              </a:lnSpc>
            </a:pPr>
            <a:r>
              <a:rPr lang="ru-RU" altLang="ru-RU" sz="1600" smtClean="0">
                <a:latin typeface="Times New Roman" pitchFamily="18" charset="0"/>
              </a:rPr>
              <a:t>Дополнительно сообщаем, что факт успешного прохождения лицом аккредитации специалиста также может быть проверен на официальном сайте образовательной и (или) научной организаций в информационно-телекоммуникационной сети "Интернет", на базе которой проводилась аккредитация специалиста, путем сверки данных в выписке с данными в итоговом протоколе.</a:t>
            </a:r>
          </a:p>
          <a:p>
            <a:pPr>
              <a:lnSpc>
                <a:spcPct val="80000"/>
              </a:lnSpc>
            </a:pPr>
            <a:endParaRPr lang="ru-RU" altLang="ru-RU" sz="1600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31388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85838" y="327025"/>
            <a:ext cx="7772400" cy="508000"/>
          </a:xfrm>
        </p:spPr>
        <p:txBody>
          <a:bodyPr/>
          <a:lstStyle/>
          <a:p>
            <a:pPr>
              <a:defRPr/>
            </a:pPr>
            <a:r>
              <a:rPr lang="ru-RU" sz="2400" dirty="0" smtClean="0"/>
              <a:t>Обратить внимание!!!</a:t>
            </a:r>
            <a:endParaRPr lang="ru-RU" sz="2400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460375" y="1341438"/>
          <a:ext cx="8297863" cy="3903662"/>
        </p:xfrm>
        <a:graphic>
          <a:graphicData uri="http://schemas.openxmlformats.org/drawingml/2006/table">
            <a:tbl>
              <a:tblPr/>
              <a:tblGrid>
                <a:gridCol w="1624013"/>
                <a:gridCol w="476250"/>
                <a:gridCol w="636587"/>
                <a:gridCol w="709613"/>
                <a:gridCol w="709612"/>
                <a:gridCol w="711200"/>
                <a:gridCol w="709613"/>
                <a:gridCol w="635000"/>
                <a:gridCol w="666750"/>
                <a:gridCol w="754062"/>
                <a:gridCol w="665163"/>
              </a:tblGrid>
              <a:tr h="335307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(специальности)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стр.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физи-ческих лиц основ-ных работ-ников на занятых долж-ностях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серти-фикат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специ-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алиста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гр.9)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свиде-тельство об аккреди-тации </a:t>
                      </a:r>
                      <a:b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гр. 9), </a:t>
                      </a:r>
                      <a:b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чел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Нахо-дятся в декрет-ном и долгос-рочном отпуске (из гр. 9), чел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068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подраз-делениях, оказыва-ющих меди-цинскую помощь в амбула-торных условиях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подраз-делениях, оказыва-ющих меди-цинскую помощь в стацио-нарных условиях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7654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77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стоматологи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10831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10603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8234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2522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1061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77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стоматологи детские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4538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4466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556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209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4463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0 47   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77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стоматологи-ортопеды 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6204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6182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1356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311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6162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0 22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77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стоматологи-терапевты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15108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14876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4573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2423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755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14947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0 71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1190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3712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стоматологи-хирурги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</a:t>
                      </a: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4593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4380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490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212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4553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0 26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137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920" marR="5592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" name="AutoShape 17"/>
          <p:cNvSpPr>
            <a:spLocks noGrp="1" noChangeArrowheads="1"/>
          </p:cNvSpPr>
          <p:nvPr>
            <p:ph type="body" idx="1"/>
          </p:nvPr>
        </p:nvSpPr>
        <p:spPr>
          <a:xfrm>
            <a:off x="338138" y="5491163"/>
            <a:ext cx="4533900" cy="1098550"/>
          </a:xfrm>
          <a:prstGeom prst="roundRect">
            <a:avLst>
              <a:gd name="adj" fmla="val 16667"/>
            </a:avLst>
          </a:prstGeom>
          <a:ln w="63500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ru-RU" sz="1200" b="1" dirty="0"/>
              <a:t>МИНИСТЕРСТВО ТРУДА И СОЦИАЛЬНОЙ ЗАЩИТЫ </a:t>
            </a:r>
            <a:r>
              <a:rPr lang="ru-RU" sz="1200" b="1" dirty="0" smtClean="0"/>
              <a:t>РФ</a:t>
            </a:r>
            <a:endParaRPr lang="ru-RU" sz="1200" b="1" dirty="0"/>
          </a:p>
          <a:p>
            <a:pPr>
              <a:defRPr/>
            </a:pPr>
            <a:r>
              <a:rPr lang="ru-RU" sz="1200" b="1" dirty="0" smtClean="0"/>
              <a:t>ПРИКАЗ от </a:t>
            </a:r>
            <a:r>
              <a:rPr lang="ru-RU" sz="1200" b="1" dirty="0"/>
              <a:t>10 мая 2016 г. N 227н</a:t>
            </a:r>
          </a:p>
          <a:p>
            <a:pPr>
              <a:defRPr/>
            </a:pPr>
            <a:r>
              <a:rPr lang="ru-RU" sz="1200" b="1" dirty="0" smtClean="0"/>
              <a:t>ОБ </a:t>
            </a:r>
            <a:r>
              <a:rPr lang="ru-RU" sz="1200" b="1" dirty="0"/>
              <a:t>УТВЕРЖДЕНИИ ПРОФЕССИОНАЛЬНОГО СТАНДАРТА</a:t>
            </a:r>
          </a:p>
          <a:p>
            <a:pPr>
              <a:defRPr/>
            </a:pPr>
            <a:r>
              <a:rPr lang="ru-RU" sz="1200" b="1" dirty="0"/>
              <a:t>"ВРАЧ-СТОМАТОЛОГ"</a:t>
            </a:r>
          </a:p>
        </p:txBody>
      </p:sp>
      <p:sp>
        <p:nvSpPr>
          <p:cNvPr id="26729" name="Стрелка вправо 5"/>
          <p:cNvSpPr>
            <a:spLocks noChangeArrowheads="1"/>
          </p:cNvSpPr>
          <p:nvPr/>
        </p:nvSpPr>
        <p:spPr bwMode="auto">
          <a:xfrm>
            <a:off x="4959350" y="5829300"/>
            <a:ext cx="658813" cy="544513"/>
          </a:xfrm>
          <a:prstGeom prst="rightArrow">
            <a:avLst>
              <a:gd name="adj1" fmla="val 50000"/>
              <a:gd name="adj2" fmla="val 50010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800" b="1" i="1" smtClean="0"/>
          </a:p>
        </p:txBody>
      </p:sp>
      <p:sp>
        <p:nvSpPr>
          <p:cNvPr id="8" name="AutoShape 17"/>
          <p:cNvSpPr txBox="1">
            <a:spLocks noChangeArrowheads="1"/>
          </p:cNvSpPr>
          <p:nvPr/>
        </p:nvSpPr>
        <p:spPr bwMode="auto">
          <a:xfrm>
            <a:off x="5705475" y="5711825"/>
            <a:ext cx="1873250" cy="779463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4572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800">
                <a:solidFill>
                  <a:srgbClr val="000000"/>
                </a:solidFill>
                <a:latin typeface="+mn-lt"/>
              </a:defRPr>
            </a:lvl2pPr>
            <a:lvl3pPr marL="9144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600">
                <a:solidFill>
                  <a:srgbClr val="000000"/>
                </a:solidFill>
                <a:latin typeface="+mn-lt"/>
              </a:defRPr>
            </a:lvl3pPr>
            <a:lvl4pPr marL="13716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4pPr>
            <a:lvl5pPr marL="18288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5pPr>
            <a:lvl6pPr marL="22860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6pPr>
            <a:lvl7pPr marL="27432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7pPr>
            <a:lvl8pPr marL="32004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8pPr>
            <a:lvl9pPr marL="36576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ru-RU" sz="1200" b="1" kern="0" dirty="0" smtClean="0"/>
              <a:t>Должность </a:t>
            </a:r>
          </a:p>
          <a:p>
            <a:pPr>
              <a:defRPr/>
            </a:pPr>
            <a:r>
              <a:rPr lang="ru-RU" sz="1200" b="1" kern="0" dirty="0" smtClean="0"/>
              <a:t>"ВРАЧ-СТОМАТОЛОГ"</a:t>
            </a:r>
            <a:endParaRPr lang="ru-RU" sz="1200" b="1" kern="0" dirty="0"/>
          </a:p>
        </p:txBody>
      </p:sp>
      <p:sp>
        <p:nvSpPr>
          <p:cNvPr id="9" name="Прямоугольная выноска 8"/>
          <p:cNvSpPr/>
          <p:nvPr/>
        </p:nvSpPr>
        <p:spPr bwMode="auto">
          <a:xfrm>
            <a:off x="4872038" y="3446463"/>
            <a:ext cx="1836737" cy="887412"/>
          </a:xfrm>
          <a:prstGeom prst="wedgeRectCallout">
            <a:avLst>
              <a:gd name="adj1" fmla="val 86901"/>
              <a:gd name="adj2" fmla="val 64168"/>
            </a:avLst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i="1" dirty="0">
                <a:solidFill>
                  <a:srgbClr val="000000"/>
                </a:solidFill>
              </a:rPr>
              <a:t>Необходимо дополнительное образование (ординатура)</a:t>
            </a:r>
          </a:p>
        </p:txBody>
      </p:sp>
      <p:sp>
        <p:nvSpPr>
          <p:cNvPr id="26732" name="Левая фигурная скобка 9"/>
          <p:cNvSpPr>
            <a:spLocks/>
          </p:cNvSpPr>
          <p:nvPr/>
        </p:nvSpPr>
        <p:spPr bwMode="auto">
          <a:xfrm>
            <a:off x="7350125" y="4097338"/>
            <a:ext cx="228600" cy="1001712"/>
          </a:xfrm>
          <a:prstGeom prst="leftBrace">
            <a:avLst>
              <a:gd name="adj1" fmla="val 8338"/>
              <a:gd name="adj2" fmla="val 50000"/>
            </a:avLst>
          </a:prstGeom>
          <a:solidFill>
            <a:schemeClr val="accent1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800" b="1" i="1" smtClean="0"/>
          </a:p>
        </p:txBody>
      </p:sp>
      <p:sp>
        <p:nvSpPr>
          <p:cNvPr id="26733" name="Line 67"/>
          <p:cNvSpPr>
            <a:spLocks noChangeShapeType="1"/>
          </p:cNvSpPr>
          <p:nvPr/>
        </p:nvSpPr>
        <p:spPr bwMode="auto">
          <a:xfrm flipH="1">
            <a:off x="7856538" y="4094163"/>
            <a:ext cx="188912" cy="1635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26734" name="Line 67"/>
          <p:cNvSpPr>
            <a:spLocks noChangeShapeType="1"/>
          </p:cNvSpPr>
          <p:nvPr/>
        </p:nvSpPr>
        <p:spPr bwMode="auto">
          <a:xfrm flipH="1">
            <a:off x="7834313" y="4435475"/>
            <a:ext cx="188912" cy="1635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26735" name="Line 67"/>
          <p:cNvSpPr>
            <a:spLocks noChangeShapeType="1"/>
          </p:cNvSpPr>
          <p:nvPr/>
        </p:nvSpPr>
        <p:spPr bwMode="auto">
          <a:xfrm flipH="1">
            <a:off x="7824788" y="4779963"/>
            <a:ext cx="190500" cy="1635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26736" name="Line 67"/>
          <p:cNvSpPr>
            <a:spLocks noChangeShapeType="1"/>
          </p:cNvSpPr>
          <p:nvPr/>
        </p:nvSpPr>
        <p:spPr bwMode="auto">
          <a:xfrm flipH="1">
            <a:off x="7856538" y="5043488"/>
            <a:ext cx="188912" cy="161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91372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85838" y="327025"/>
            <a:ext cx="7772400" cy="785813"/>
          </a:xfrm>
        </p:spPr>
        <p:txBody>
          <a:bodyPr/>
          <a:lstStyle/>
          <a:p>
            <a:pPr>
              <a:defRPr/>
            </a:pPr>
            <a:r>
              <a:rPr lang="ru-RU" sz="2400" dirty="0" smtClean="0"/>
              <a:t>Обратить внимание АНАЛОГИЧНО ПО ОСТАЛЬНЫМ ДОЛЖНОСТЯМ!!!</a:t>
            </a:r>
            <a:endParaRPr lang="ru-RU" sz="2400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530225" y="1331913"/>
          <a:ext cx="8297863" cy="4205287"/>
        </p:xfrm>
        <a:graphic>
          <a:graphicData uri="http://schemas.openxmlformats.org/drawingml/2006/table">
            <a:tbl>
              <a:tblPr/>
              <a:tblGrid>
                <a:gridCol w="1624013"/>
                <a:gridCol w="476250"/>
                <a:gridCol w="636587"/>
                <a:gridCol w="709613"/>
                <a:gridCol w="709612"/>
                <a:gridCol w="711200"/>
                <a:gridCol w="709613"/>
                <a:gridCol w="636587"/>
                <a:gridCol w="665163"/>
                <a:gridCol w="754062"/>
                <a:gridCol w="665163"/>
              </a:tblGrid>
              <a:tr h="365788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(специальности)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стр.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физи-ческих лиц основ-ных работ-ников на занятых долж-ностях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серти-фикат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специ-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алиста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гр.9)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свиде-тельство об аккреди-тации </a:t>
                      </a:r>
                      <a:b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гр. 9), </a:t>
                      </a:r>
                      <a:b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чел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Нахо-дятся в декрет-ном и долгос-рочном отпуске (из гр. 9), чел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7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подраз-делениях, оказыва-ющих меди-цинскую помощь в амбула-торных условиях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подраз-делениях, оказыва-ющих меди-цинскую помощь в стацио-нарных условиях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894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55920" marR="5592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2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педиатры – всего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48904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41916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5358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12087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5316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45447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3071 </a:t>
                      </a: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3197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3349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8553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из них:     педиатры участковые</a:t>
                      </a:r>
                    </a:p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(включая педиатров </a:t>
                      </a:r>
                    </a:p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участковых припис-</a:t>
                      </a:r>
                    </a:p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ных участков)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27593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27593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5233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2934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24376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3071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75">
                <a:tc>
                  <a:txBody>
                    <a:bodyPr/>
                    <a:lstStyle>
                      <a:lvl1pPr marL="85725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педиатры городские</a:t>
                      </a:r>
                    </a:p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(районные)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DCEDB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49263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728" name="Line 67"/>
          <p:cNvSpPr>
            <a:spLocks noChangeShapeType="1"/>
          </p:cNvSpPr>
          <p:nvPr/>
        </p:nvSpPr>
        <p:spPr bwMode="auto">
          <a:xfrm flipH="1">
            <a:off x="7945438" y="5373688"/>
            <a:ext cx="188912" cy="1635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27729" name="Line 67"/>
          <p:cNvSpPr>
            <a:spLocks noChangeShapeType="1"/>
          </p:cNvSpPr>
          <p:nvPr/>
        </p:nvSpPr>
        <p:spPr bwMode="auto">
          <a:xfrm flipH="1">
            <a:off x="7847013" y="4335463"/>
            <a:ext cx="190500" cy="161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13" name="AutoShape 17"/>
          <p:cNvSpPr txBox="1">
            <a:spLocks noChangeArrowheads="1"/>
          </p:cNvSpPr>
          <p:nvPr/>
        </p:nvSpPr>
        <p:spPr bwMode="auto">
          <a:xfrm>
            <a:off x="447675" y="5756275"/>
            <a:ext cx="8380413" cy="655638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4572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800">
                <a:solidFill>
                  <a:srgbClr val="000000"/>
                </a:solidFill>
                <a:latin typeface="+mn-lt"/>
              </a:defRPr>
            </a:lvl2pPr>
            <a:lvl3pPr marL="9144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600">
                <a:solidFill>
                  <a:srgbClr val="000000"/>
                </a:solidFill>
                <a:latin typeface="+mn-lt"/>
              </a:defRPr>
            </a:lvl3pPr>
            <a:lvl4pPr marL="13716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4pPr>
            <a:lvl5pPr marL="1828800" indent="0" algn="l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5pPr>
            <a:lvl6pPr marL="22860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6pPr>
            <a:lvl7pPr marL="27432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7pPr>
            <a:lvl8pPr marL="32004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8pPr>
            <a:lvl9pPr marL="36576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rgbClr val="000000"/>
                </a:solidFill>
                <a:latin typeface="+mn-lt"/>
              </a:defRPr>
            </a:lvl9pPr>
          </a:lstStyle>
          <a:p>
            <a:pPr>
              <a:lnSpc>
                <a:spcPct val="60000"/>
              </a:lnSpc>
              <a:defRPr/>
            </a:pPr>
            <a:endParaRPr lang="ru-RU" altLang="ru-RU" sz="1800" b="1" dirty="0" smtClean="0">
              <a:solidFill>
                <a:srgbClr val="C84700"/>
              </a:solidFill>
              <a:cs typeface="Times New Roman" panose="02020603050405020304" pitchFamily="18" charset="0"/>
            </a:endParaRPr>
          </a:p>
          <a:p>
            <a:pPr>
              <a:lnSpc>
                <a:spcPct val="60000"/>
              </a:lnSpc>
              <a:defRPr/>
            </a:pPr>
            <a:r>
              <a:rPr lang="ru-RU" altLang="ru-RU" sz="1800" b="1" dirty="0" smtClean="0">
                <a:solidFill>
                  <a:srgbClr val="C84700"/>
                </a:solidFill>
                <a:cs typeface="Times New Roman" panose="02020603050405020304" pitchFamily="18" charset="0"/>
              </a:rPr>
              <a:t>Аккредитация: «Врач-педиатр </a:t>
            </a:r>
            <a:r>
              <a:rPr lang="ru-RU" altLang="ru-RU" sz="1800" b="1" dirty="0">
                <a:solidFill>
                  <a:srgbClr val="C84700"/>
                </a:solidFill>
                <a:cs typeface="Times New Roman" panose="02020603050405020304" pitchFamily="18" charset="0"/>
              </a:rPr>
              <a:t>участковый» </a:t>
            </a:r>
            <a:r>
              <a:rPr lang="ru-RU" altLang="ru-RU" sz="1800" dirty="0">
                <a:cs typeface="Times New Roman" panose="02020603050405020304" pitchFamily="18" charset="0"/>
              </a:rPr>
              <a:t>(специальность «Педиатрия</a:t>
            </a:r>
            <a:r>
              <a:rPr lang="ru-RU" altLang="ru-RU" sz="1800" dirty="0" smtClean="0">
                <a:cs typeface="Times New Roman" panose="02020603050405020304" pitchFamily="18" charset="0"/>
              </a:rPr>
              <a:t>»)</a:t>
            </a:r>
            <a:r>
              <a:rPr lang="ru-RU" altLang="ru-RU" sz="1800" b="1" dirty="0" smtClean="0">
                <a:solidFill>
                  <a:srgbClr val="C84700"/>
                </a:solidFill>
                <a:cs typeface="Times New Roman" panose="02020603050405020304" pitchFamily="18" charset="0"/>
              </a:rPr>
              <a:t> </a:t>
            </a:r>
            <a:endParaRPr lang="ru-RU" altLang="ru-RU" sz="1800" b="1" dirty="0">
              <a:solidFill>
                <a:srgbClr val="C84700"/>
              </a:solidFill>
              <a:cs typeface="Times New Roman" panose="02020603050405020304" pitchFamily="18" charset="0"/>
            </a:endParaRPr>
          </a:p>
          <a:p>
            <a:pPr>
              <a:defRPr/>
            </a:pPr>
            <a:endParaRPr lang="ru-RU" sz="1800" b="1" kern="0" dirty="0"/>
          </a:p>
        </p:txBody>
      </p:sp>
    </p:spTree>
    <p:extLst>
      <p:ext uri="{BB962C8B-B14F-4D97-AF65-F5344CB8AC3E}">
        <p14:creationId xmlns:p14="http://schemas.microsoft.com/office/powerpoint/2010/main" val="215485633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Заголовок 1"/>
          <p:cNvSpPr>
            <a:spLocks noGrp="1"/>
          </p:cNvSpPr>
          <p:nvPr>
            <p:ph type="title" idx="4294967295"/>
          </p:nvPr>
        </p:nvSpPr>
        <p:spPr>
          <a:xfrm>
            <a:off x="1216025" y="290513"/>
            <a:ext cx="6684963" cy="1008062"/>
          </a:xfrm>
        </p:spPr>
        <p:txBody>
          <a:bodyPr/>
          <a:lstStyle/>
          <a:p>
            <a:pPr eaLnBrk="1" hangingPunct="1"/>
            <a:r>
              <a:rPr lang="ru-RU" altLang="ru-RU" sz="1800" smtClean="0">
                <a:solidFill>
                  <a:srgbClr val="953735"/>
                </a:solidFill>
              </a:rPr>
              <a:t>Формирование списка сотрудников, имеющих удостоверение об аккредитации</a:t>
            </a:r>
          </a:p>
        </p:txBody>
      </p:sp>
      <p:pic>
        <p:nvPicPr>
          <p:cNvPr id="28675" name="Объект 3"/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484313"/>
            <a:ext cx="8351837" cy="5040312"/>
          </a:xfrm>
          <a:solidFill>
            <a:srgbClr val="FF0000"/>
          </a:solidFill>
          <a:ln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3" name="Прямоугольная выноска 2"/>
          <p:cNvSpPr/>
          <p:nvPr/>
        </p:nvSpPr>
        <p:spPr>
          <a:xfrm>
            <a:off x="684213" y="5516563"/>
            <a:ext cx="1800225" cy="576262"/>
          </a:xfrm>
          <a:prstGeom prst="wedgeRect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>
                <a:solidFill>
                  <a:srgbClr val="EA8B00"/>
                </a:solidFill>
              </a:rPr>
              <a:t>Диапазон дат -  с 2016 года по  настоящее время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755650" y="6381750"/>
            <a:ext cx="1368425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5940425" y="1665288"/>
            <a:ext cx="2808288" cy="160178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ru-RU" sz="14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Ввести дату проведения аккредитации в диапазоне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ru-RU" sz="14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Статус работника –работающие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ru-RU" sz="14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Тип занятия должности – основная должность</a:t>
            </a: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ru-RU" sz="14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Поиск</a:t>
            </a:r>
          </a:p>
        </p:txBody>
      </p:sp>
      <p:sp>
        <p:nvSpPr>
          <p:cNvPr id="28679" name="TextBox 8"/>
          <p:cNvSpPr txBox="1">
            <a:spLocks noChangeArrowheads="1"/>
          </p:cNvSpPr>
          <p:nvPr/>
        </p:nvSpPr>
        <p:spPr bwMode="auto">
          <a:xfrm>
            <a:off x="2916238" y="6153150"/>
            <a:ext cx="287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1</a:t>
            </a:r>
          </a:p>
        </p:txBody>
      </p:sp>
      <p:sp>
        <p:nvSpPr>
          <p:cNvPr id="10" name="Стрелка вправо 9"/>
          <p:cNvSpPr/>
          <p:nvPr/>
        </p:nvSpPr>
        <p:spPr>
          <a:xfrm>
            <a:off x="6164263" y="4105275"/>
            <a:ext cx="360362" cy="7302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>
              <a:solidFill>
                <a:srgbClr val="EA8B00"/>
              </a:solidFill>
            </a:endParaRPr>
          </a:p>
        </p:txBody>
      </p:sp>
      <p:sp>
        <p:nvSpPr>
          <p:cNvPr id="11" name="Стрелка вправо 10"/>
          <p:cNvSpPr/>
          <p:nvPr/>
        </p:nvSpPr>
        <p:spPr>
          <a:xfrm>
            <a:off x="6164263" y="4302125"/>
            <a:ext cx="360362" cy="7143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>
              <a:solidFill>
                <a:srgbClr val="EA8B00"/>
              </a:solidFill>
            </a:endParaRP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4787900" y="4302125"/>
            <a:ext cx="7921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683" name="Рисунок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4437063"/>
            <a:ext cx="811213" cy="30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4" name="TextBox 14"/>
          <p:cNvSpPr txBox="1">
            <a:spLocks noChangeArrowheads="1"/>
          </p:cNvSpPr>
          <p:nvPr/>
        </p:nvSpPr>
        <p:spPr bwMode="auto">
          <a:xfrm>
            <a:off x="5884863" y="3943350"/>
            <a:ext cx="1444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2</a:t>
            </a:r>
          </a:p>
        </p:txBody>
      </p:sp>
      <p:sp>
        <p:nvSpPr>
          <p:cNvPr id="28685" name="TextBox 15"/>
          <p:cNvSpPr txBox="1">
            <a:spLocks noChangeArrowheads="1"/>
          </p:cNvSpPr>
          <p:nvPr/>
        </p:nvSpPr>
        <p:spPr bwMode="auto">
          <a:xfrm>
            <a:off x="5876925" y="4189413"/>
            <a:ext cx="347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583750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-108520" y="620688"/>
            <a:ext cx="8763000" cy="3657600"/>
          </a:xfrm>
        </p:spPr>
        <p:txBody>
          <a:bodyPr>
            <a:normAutofit/>
          </a:bodyPr>
          <a:lstStyle/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endParaRPr lang="ru-RU" sz="1800" b="1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1800" dirty="0" smtClean="0"/>
              <a:t>Форма федерального статистического наблюдения № 30 составляется всеми медицинскими организациями, входящими в </a:t>
            </a:r>
            <a:r>
              <a:rPr lang="ru-RU" sz="1800" b="1" dirty="0" smtClean="0">
                <a:solidFill>
                  <a:srgbClr val="C00000"/>
                </a:solidFill>
              </a:rPr>
              <a:t>номенклатуру медицинских организаций</a:t>
            </a:r>
            <a:r>
              <a:rPr lang="ru-RU" sz="1800" dirty="0" smtClean="0"/>
              <a:t> (приказ Минздрава России от 06.08.2013 № 529н, зарегистрирован в Министерстве юстиции Российской Федерации 13.09.2013 № 29950), т.е. заполняет ее юр. лицо и все входящие подразделения (РБ, УБ, амбулатории) с последующим формированием общего свода по организации в целом.</a:t>
            </a:r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1800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1800" dirty="0" smtClean="0"/>
              <a:t>Клиники ВУЗов и НИИ также заполняют форму</a:t>
            </a:r>
            <a:r>
              <a:rPr lang="en-US" sz="1800" dirty="0" smtClean="0"/>
              <a:t> (</a:t>
            </a:r>
            <a:r>
              <a:rPr lang="ru-RU" sz="1800" dirty="0" smtClean="0"/>
              <a:t>независимо от подчинения).</a:t>
            </a:r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1800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ru-RU" sz="1800" dirty="0" smtClean="0"/>
              <a:t>Например, </a:t>
            </a:r>
          </a:p>
        </p:txBody>
      </p:sp>
      <p:graphicFrame>
        <p:nvGraphicFramePr>
          <p:cNvPr id="222211" name="Group 3"/>
          <p:cNvGraphicFramePr>
            <a:graphicFrameLocks noGrp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3067440476"/>
              </p:ext>
            </p:extLst>
          </p:nvPr>
        </p:nvGraphicFramePr>
        <p:xfrm>
          <a:off x="2267744" y="3429000"/>
          <a:ext cx="4267200" cy="2041482"/>
        </p:xfrm>
        <a:graphic>
          <a:graphicData uri="http://schemas.openxmlformats.org/drawingml/2006/table">
            <a:tbl>
              <a:tblPr/>
              <a:tblGrid>
                <a:gridCol w="42672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73161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Свод по юридическому лицу (ЦРБ), включая структурные подразделения: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центральная районная больница 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районная больница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участковая больница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8657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амбулатория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34524" y="260648"/>
            <a:ext cx="5904656" cy="344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5760" lvl="0" indent="-283464">
              <a:lnSpc>
                <a:spcPct val="80000"/>
              </a:lnSpc>
              <a:spcBef>
                <a:spcPct val="20000"/>
              </a:spcBef>
              <a:defRPr/>
            </a:pPr>
            <a:r>
              <a:rPr lang="ru-RU" sz="20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При заполнении </a:t>
            </a:r>
            <a:r>
              <a:rPr lang="ru-RU" sz="20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ФФСН</a:t>
            </a:r>
            <a:r>
              <a:rPr lang="ru-RU" sz="20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 №30 следует иметь в виду: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5847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994" name="Group 98"/>
          <p:cNvGraphicFramePr>
            <a:graphicFrameLocks noGrp="1"/>
          </p:cNvGraphicFramePr>
          <p:nvPr/>
        </p:nvGraphicFramePr>
        <p:xfrm>
          <a:off x="415925" y="990600"/>
          <a:ext cx="8343900" cy="5792788"/>
        </p:xfrm>
        <a:graphic>
          <a:graphicData uri="http://schemas.openxmlformats.org/drawingml/2006/table">
            <a:tbl>
              <a:tblPr/>
              <a:tblGrid>
                <a:gridCol w="1579563"/>
                <a:gridCol w="433387"/>
                <a:gridCol w="454025"/>
                <a:gridCol w="654050"/>
                <a:gridCol w="650875"/>
                <a:gridCol w="582613"/>
                <a:gridCol w="650875"/>
                <a:gridCol w="581025"/>
                <a:gridCol w="1016000"/>
                <a:gridCol w="871537"/>
                <a:gridCol w="869950"/>
              </a:tblGrid>
              <a:tr h="1159008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3192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82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483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881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Медицинские лабораторные техники (фельдшеры-лаборанты)</a:t>
                      </a: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163</a:t>
                      </a: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9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Приказом Минздрава РФ  от 19.12.1994 №286  предусмотрено, что подготовка специалистов с квалификацией «Фельдшер-лаборант» до перехода на обучение «Медицинский лабораторный техник», которая началась с 1997 года.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В действовавших в настоящее время Номенклатурах предусмотрено двойное наименование должности. В штатное расписание включается (сохраняется) двойное наименование.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Должность «Фельдшер-лаборант»: не имеется оснований для включения в штатное расписание.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9748" name="Rectangle 2"/>
          <p:cNvSpPr>
            <a:spLocks noChangeArrowheads="1"/>
          </p:cNvSpPr>
          <p:nvPr/>
        </p:nvSpPr>
        <p:spPr bwMode="auto">
          <a:xfrm>
            <a:off x="1617663" y="228600"/>
            <a:ext cx="59388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1552309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441" name="Group 65"/>
          <p:cNvGraphicFramePr>
            <a:graphicFrameLocks noGrp="1"/>
          </p:cNvGraphicFramePr>
          <p:nvPr/>
        </p:nvGraphicFramePr>
        <p:xfrm>
          <a:off x="517525" y="1143000"/>
          <a:ext cx="8174038" cy="3657615"/>
        </p:xfrm>
        <a:graphic>
          <a:graphicData uri="http://schemas.openxmlformats.org/drawingml/2006/table">
            <a:tbl>
              <a:tblPr/>
              <a:tblGrid>
                <a:gridCol w="1350963">
                  <a:extLst>
                    <a:ext uri="{9D8B030D-6E8A-4147-A177-3AD203B41FA5}"/>
                  </a:extLst>
                </a:gridCol>
                <a:gridCol w="496887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641350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9913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995362">
                  <a:extLst>
                    <a:ext uri="{9D8B030D-6E8A-4147-A177-3AD203B41FA5}"/>
                  </a:extLst>
                </a:gridCol>
                <a:gridCol w="854075">
                  <a:extLst>
                    <a:ext uri="{9D8B030D-6E8A-4147-A177-3AD203B41FA5}"/>
                  </a:extLst>
                </a:gridCol>
                <a:gridCol w="852488">
                  <a:extLst>
                    <a:ext uri="{9D8B030D-6E8A-4147-A177-3AD203B41FA5}"/>
                  </a:extLst>
                </a:gridCol>
              </a:tblGrid>
              <a:tr h="1158359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5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2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6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94484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Лаборанты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(из стр.1 Врачи – всего)</a:t>
                      </a: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0780" name="Rectangle 108"/>
          <p:cNvSpPr>
            <a:spLocks noChangeArrowheads="1"/>
          </p:cNvSpPr>
          <p:nvPr/>
        </p:nvSpPr>
        <p:spPr bwMode="auto">
          <a:xfrm>
            <a:off x="434975" y="4911725"/>
            <a:ext cx="8418513" cy="181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В соответствии с ранее действовавшими приказами Минздрава СССР от 21.10.1974  №990 и от 13.07.1989 №418 лица, получившие высшее профессиональное (немедицинкое) образование, могли замещать в учреждениях здравоохранения должности </a:t>
            </a:r>
            <a:r>
              <a:rPr lang="ru-RU" altLang="ru-RU" sz="1800" b="1" smtClean="0">
                <a:solidFill>
                  <a:srgbClr val="C84700"/>
                </a:solidFill>
                <a:latin typeface="Times New Roman" pitchFamily="18" charset="0"/>
                <a:cs typeface="Arial" pitchFamily="34" charset="0"/>
              </a:rPr>
              <a:t>врачей-лаборантов.</a:t>
            </a:r>
          </a:p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Приказом Минздрава России от 25.12.1997 №380 к замещению должности </a:t>
            </a:r>
            <a:r>
              <a:rPr lang="ru-RU" altLang="ru-RU" sz="1800" b="1" smtClean="0">
                <a:solidFill>
                  <a:srgbClr val="C84700"/>
                </a:solidFill>
                <a:latin typeface="Times New Roman" pitchFamily="18" charset="0"/>
                <a:cs typeface="Arial" pitchFamily="34" charset="0"/>
              </a:rPr>
              <a:t>врача клинической лабораторной диагностики</a:t>
            </a: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 были допущены лица с высшим медицинским образованием и сертификатом по специальности «Клиническая лабораторная диагностика»</a:t>
            </a:r>
          </a:p>
        </p:txBody>
      </p:sp>
      <p:sp>
        <p:nvSpPr>
          <p:cNvPr id="30781" name="Rectangle 2"/>
          <p:cNvSpPr>
            <a:spLocks noChangeArrowheads="1"/>
          </p:cNvSpPr>
          <p:nvPr/>
        </p:nvSpPr>
        <p:spPr bwMode="auto">
          <a:xfrm>
            <a:off x="1600200" y="457200"/>
            <a:ext cx="59388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2832387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441" name="Group 65"/>
          <p:cNvGraphicFramePr>
            <a:graphicFrameLocks noGrp="1"/>
          </p:cNvGraphicFramePr>
          <p:nvPr/>
        </p:nvGraphicFramePr>
        <p:xfrm>
          <a:off x="517525" y="1143000"/>
          <a:ext cx="8174038" cy="3657615"/>
        </p:xfrm>
        <a:graphic>
          <a:graphicData uri="http://schemas.openxmlformats.org/drawingml/2006/table">
            <a:tbl>
              <a:tblPr/>
              <a:tblGrid>
                <a:gridCol w="1350963">
                  <a:extLst>
                    <a:ext uri="{9D8B030D-6E8A-4147-A177-3AD203B41FA5}"/>
                  </a:extLst>
                </a:gridCol>
                <a:gridCol w="496887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641350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9913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995362">
                  <a:extLst>
                    <a:ext uri="{9D8B030D-6E8A-4147-A177-3AD203B41FA5}"/>
                  </a:extLst>
                </a:gridCol>
                <a:gridCol w="854075">
                  <a:extLst>
                    <a:ext uri="{9D8B030D-6E8A-4147-A177-3AD203B41FA5}"/>
                  </a:extLst>
                </a:gridCol>
                <a:gridCol w="852488">
                  <a:extLst>
                    <a:ext uri="{9D8B030D-6E8A-4147-A177-3AD203B41FA5}"/>
                  </a:extLst>
                </a:gridCol>
              </a:tblGrid>
              <a:tr h="1158359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5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2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6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94484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Лаборанты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(из стр.1 Врачи – всего)</a:t>
                      </a: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4" marB="4570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1804" name="Rectangle 108"/>
          <p:cNvSpPr>
            <a:spLocks noChangeArrowheads="1"/>
          </p:cNvSpPr>
          <p:nvPr/>
        </p:nvSpPr>
        <p:spPr bwMode="auto">
          <a:xfrm>
            <a:off x="434975" y="4911725"/>
            <a:ext cx="8418513" cy="181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Руководителю медицинской организации было предоставлено ввести должность «Биолог».</a:t>
            </a:r>
          </a:p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Т.о. должность «</a:t>
            </a:r>
            <a:r>
              <a:rPr lang="ru-RU" altLang="ru-RU" sz="1800" b="1" smtClean="0">
                <a:solidFill>
                  <a:srgbClr val="C84700"/>
                </a:solidFill>
                <a:latin typeface="Times New Roman" pitchFamily="18" charset="0"/>
                <a:cs typeface="Arial" pitchFamily="34" charset="0"/>
              </a:rPr>
              <a:t>врач-лаборант</a:t>
            </a:r>
            <a:r>
              <a:rPr lang="ru-RU" altLang="ru-RU" sz="1800" smtClean="0">
                <a:latin typeface="Times New Roman" pitchFamily="18" charset="0"/>
                <a:cs typeface="Arial" pitchFamily="34" charset="0"/>
              </a:rPr>
              <a:t>» сохраняется для специалистов с высшим профессиональным (немедицинским) образованием, принятых на работу до 01.10.1999 года. Эти работники могут продолжать профессиональную деятельность в занимаемых должностях без сертификата специалиста.</a:t>
            </a:r>
          </a:p>
        </p:txBody>
      </p:sp>
      <p:sp>
        <p:nvSpPr>
          <p:cNvPr id="31805" name="Rectangle 2"/>
          <p:cNvSpPr>
            <a:spLocks noChangeArrowheads="1"/>
          </p:cNvSpPr>
          <p:nvPr/>
        </p:nvSpPr>
        <p:spPr bwMode="auto">
          <a:xfrm>
            <a:off x="1600200" y="457200"/>
            <a:ext cx="59388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3952793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441" name="Group 65"/>
          <p:cNvGraphicFramePr>
            <a:graphicFrameLocks noGrp="1"/>
          </p:cNvGraphicFramePr>
          <p:nvPr/>
        </p:nvGraphicFramePr>
        <p:xfrm>
          <a:off x="200025" y="1143000"/>
          <a:ext cx="8721725" cy="5456238"/>
        </p:xfrm>
        <a:graphic>
          <a:graphicData uri="http://schemas.openxmlformats.org/drawingml/2006/table">
            <a:tbl>
              <a:tblPr/>
              <a:tblGrid>
                <a:gridCol w="1828800"/>
                <a:gridCol w="479425"/>
                <a:gridCol w="669925"/>
                <a:gridCol w="595313"/>
                <a:gridCol w="746125"/>
                <a:gridCol w="665162"/>
                <a:gridCol w="746125"/>
                <a:gridCol w="663575"/>
                <a:gridCol w="1163638"/>
                <a:gridCol w="1163637"/>
              </a:tblGrid>
              <a:tr h="1159030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</a:t>
                      </a: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193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182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3179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516">
                <a:tc>
                  <a:txBody>
                    <a:bodyPr/>
                    <a:lstStyle>
                      <a:lvl1pPr marL="179388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1793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клинической лабораторной диагностики 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136,75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86,25 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39,00 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37 ,00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97,75 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49,25 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57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6814">
                <a:tc>
                  <a:txBody>
                    <a:bodyPr/>
                    <a:lstStyle>
                      <a:lvl1pPr marL="179388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1793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лаборанты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57,75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51,25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36,50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21,25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19,25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78031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ts val="105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Кроме того, число физических лиц специалистов с высшим немедицинским образованием, занимающих должности врачей, всего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5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5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ts val="105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из них: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ts val="105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врачей: лаборантов                 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5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855" name="Rectangle 2"/>
          <p:cNvSpPr>
            <a:spLocks noChangeArrowheads="1"/>
          </p:cNvSpPr>
          <p:nvPr/>
        </p:nvSpPr>
        <p:spPr bwMode="auto">
          <a:xfrm>
            <a:off x="1600200" y="457200"/>
            <a:ext cx="59388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sp>
        <p:nvSpPr>
          <p:cNvPr id="6" name="AutoShape 17"/>
          <p:cNvSpPr>
            <a:spLocks noChangeArrowheads="1"/>
          </p:cNvSpPr>
          <p:nvPr/>
        </p:nvSpPr>
        <p:spPr bwMode="auto">
          <a:xfrm>
            <a:off x="6969125" y="4081463"/>
            <a:ext cx="1617663" cy="346075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32857" name="Скругленная прямоугольная выноска 9"/>
          <p:cNvSpPr>
            <a:spLocks noChangeArrowheads="1"/>
          </p:cNvSpPr>
          <p:nvPr/>
        </p:nvSpPr>
        <p:spPr bwMode="auto">
          <a:xfrm>
            <a:off x="5207000" y="3222625"/>
            <a:ext cx="1739900" cy="635000"/>
          </a:xfrm>
          <a:prstGeom prst="wedgeRoundRectCallout">
            <a:avLst>
              <a:gd name="adj1" fmla="val 36912"/>
              <a:gd name="adj2" fmla="val 95833"/>
              <a:gd name="adj3" fmla="val 16667"/>
            </a:avLst>
          </a:prstGeom>
          <a:solidFill>
            <a:srgbClr val="464A72"/>
          </a:solidFill>
          <a:ln w="9525" algn="ctr">
            <a:solidFill>
              <a:srgbClr val="464A72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200" b="1" i="1" smtClean="0">
                <a:solidFill>
                  <a:srgbClr val="EA8B00"/>
                </a:solidFill>
              </a:rPr>
              <a:t>Высшее медицинское образование</a:t>
            </a:r>
          </a:p>
        </p:txBody>
      </p:sp>
      <p:sp>
        <p:nvSpPr>
          <p:cNvPr id="32858" name="AutoShape 47"/>
          <p:cNvSpPr>
            <a:spLocks noChangeArrowheads="1"/>
          </p:cNvSpPr>
          <p:nvPr/>
        </p:nvSpPr>
        <p:spPr bwMode="gray">
          <a:xfrm rot="2580466">
            <a:off x="6078538" y="4719638"/>
            <a:ext cx="1782762" cy="135572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3163 w 21600"/>
              <a:gd name="T19" fmla="*/ 3163 h 21600"/>
              <a:gd name="T20" fmla="*/ 18437 w 21600"/>
              <a:gd name="T21" fmla="*/ 18437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8094" y="10228"/>
                </a:moveTo>
                <a:cubicBezTo>
                  <a:pt x="17796" y="6420"/>
                  <a:pt x="14619" y="3483"/>
                  <a:pt x="10800" y="3483"/>
                </a:cubicBezTo>
                <a:cubicBezTo>
                  <a:pt x="10762" y="3482"/>
                  <a:pt x="10724" y="3483"/>
                  <a:pt x="10687" y="3483"/>
                </a:cubicBezTo>
                <a:lnTo>
                  <a:pt x="10633" y="1"/>
                </a:lnTo>
                <a:cubicBezTo>
                  <a:pt x="10689" y="0"/>
                  <a:pt x="10744" y="-1"/>
                  <a:pt x="10800" y="0"/>
                </a:cubicBezTo>
                <a:cubicBezTo>
                  <a:pt x="16437" y="0"/>
                  <a:pt x="21126" y="4335"/>
                  <a:pt x="21566" y="9955"/>
                </a:cubicBezTo>
                <a:lnTo>
                  <a:pt x="24258" y="9744"/>
                </a:lnTo>
                <a:lnTo>
                  <a:pt x="20179" y="14520"/>
                </a:lnTo>
                <a:lnTo>
                  <a:pt x="15402" y="10439"/>
                </a:lnTo>
                <a:lnTo>
                  <a:pt x="18094" y="10228"/>
                </a:lnTo>
                <a:close/>
              </a:path>
            </a:pathLst>
          </a:custGeom>
          <a:solidFill>
            <a:srgbClr val="FF6600"/>
          </a:solidFill>
          <a:ln w="9525">
            <a:round/>
            <a:headEnd/>
            <a:tailEnd/>
          </a:ln>
          <a:scene3d>
            <a:camera prst="legacyPerspectiveBottom">
              <a:rot lat="1500000" lon="20399984" rev="0"/>
            </a:camera>
            <a:lightRig rig="legacyHarsh1" dir="t"/>
          </a:scene3d>
          <a:sp3d extrusionH="227000" prstMaterial="legacyPlastic">
            <a:bevelT w="13500" h="13500" prst="angle"/>
            <a:bevelB w="13500" h="13500" prst="angle"/>
            <a:extrusionClr>
              <a:srgbClr val="FF6600"/>
            </a:extrusionClr>
          </a:sp3d>
        </p:spPr>
        <p:txBody>
          <a:bodyPr vert="eaVert" wrap="none" anchor="ctr">
            <a:flatTx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12" name="AutoShape 17"/>
          <p:cNvSpPr>
            <a:spLocks noChangeArrowheads="1"/>
          </p:cNvSpPr>
          <p:nvPr/>
        </p:nvSpPr>
        <p:spPr bwMode="auto">
          <a:xfrm>
            <a:off x="7772400" y="4649788"/>
            <a:ext cx="1122363" cy="409575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32860" name="Скругленная прямоугольная выноска 12"/>
          <p:cNvSpPr>
            <a:spLocks noChangeArrowheads="1"/>
          </p:cNvSpPr>
          <p:nvPr/>
        </p:nvSpPr>
        <p:spPr bwMode="auto">
          <a:xfrm>
            <a:off x="2795588" y="5170488"/>
            <a:ext cx="3917950" cy="635000"/>
          </a:xfrm>
          <a:prstGeom prst="wedgeRoundRectCallout">
            <a:avLst>
              <a:gd name="adj1" fmla="val -38676"/>
              <a:gd name="adj2" fmla="val -79606"/>
              <a:gd name="adj3" fmla="val 16667"/>
            </a:avLst>
          </a:prstGeom>
          <a:solidFill>
            <a:srgbClr val="464A7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200" b="1" i="1" smtClean="0">
                <a:solidFill>
                  <a:srgbClr val="EA8B00"/>
                </a:solidFill>
              </a:rPr>
              <a:t>Увеличение штатной численности и физлиц не должно быть. Вновь принятые специалисты  - на должность «Биолог»</a:t>
            </a:r>
          </a:p>
        </p:txBody>
      </p:sp>
      <p:sp>
        <p:nvSpPr>
          <p:cNvPr id="32861" name="Скругленная прямоугольная выноска 9"/>
          <p:cNvSpPr>
            <a:spLocks noChangeArrowheads="1"/>
          </p:cNvSpPr>
          <p:nvPr/>
        </p:nvSpPr>
        <p:spPr bwMode="auto">
          <a:xfrm>
            <a:off x="5189538" y="3222625"/>
            <a:ext cx="1739900" cy="635000"/>
          </a:xfrm>
          <a:prstGeom prst="wedgeRoundRectCallout">
            <a:avLst>
              <a:gd name="adj1" fmla="val 36912"/>
              <a:gd name="adj2" fmla="val 95833"/>
              <a:gd name="adj3" fmla="val 16667"/>
            </a:avLst>
          </a:prstGeom>
          <a:solidFill>
            <a:srgbClr val="464A72"/>
          </a:solidFill>
          <a:ln w="9525" algn="ctr">
            <a:solidFill>
              <a:srgbClr val="464A72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200" b="1" i="1" smtClean="0">
                <a:solidFill>
                  <a:srgbClr val="EA8B00"/>
                </a:solidFill>
              </a:rPr>
              <a:t>Высшее медицинское образование</a:t>
            </a:r>
          </a:p>
        </p:txBody>
      </p:sp>
    </p:spTree>
    <p:extLst>
      <p:ext uri="{BB962C8B-B14F-4D97-AF65-F5344CB8AC3E}">
        <p14:creationId xmlns:p14="http://schemas.microsoft.com/office/powerpoint/2010/main" val="1491403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441" name="Group 65"/>
          <p:cNvGraphicFramePr>
            <a:graphicFrameLocks noGrp="1"/>
          </p:cNvGraphicFramePr>
          <p:nvPr/>
        </p:nvGraphicFramePr>
        <p:xfrm>
          <a:off x="517525" y="1143000"/>
          <a:ext cx="8174038" cy="3292476"/>
        </p:xfrm>
        <a:graphic>
          <a:graphicData uri="http://schemas.openxmlformats.org/drawingml/2006/table">
            <a:tbl>
              <a:tblPr/>
              <a:tblGrid>
                <a:gridCol w="1350963">
                  <a:extLst>
                    <a:ext uri="{9D8B030D-6E8A-4147-A177-3AD203B41FA5}"/>
                  </a:extLst>
                </a:gridCol>
                <a:gridCol w="496887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641350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9913">
                  <a:extLst>
                    <a:ext uri="{9D8B030D-6E8A-4147-A177-3AD203B41FA5}"/>
                  </a:extLst>
                </a:gridCol>
                <a:gridCol w="638175">
                  <a:extLst>
                    <a:ext uri="{9D8B030D-6E8A-4147-A177-3AD203B41FA5}"/>
                  </a:extLst>
                </a:gridCol>
                <a:gridCol w="568325">
                  <a:extLst>
                    <a:ext uri="{9D8B030D-6E8A-4147-A177-3AD203B41FA5}"/>
                  </a:extLst>
                </a:gridCol>
                <a:gridCol w="995362">
                  <a:extLst>
                    <a:ext uri="{9D8B030D-6E8A-4147-A177-3AD203B41FA5}"/>
                  </a:extLst>
                </a:gridCol>
                <a:gridCol w="854075">
                  <a:extLst>
                    <a:ext uri="{9D8B030D-6E8A-4147-A177-3AD203B41FA5}"/>
                  </a:extLst>
                </a:gridCol>
                <a:gridCol w="852488">
                  <a:extLst>
                    <a:ext uri="{9D8B030D-6E8A-4147-A177-3AD203B41FA5}"/>
                  </a:extLst>
                </a:gridCol>
              </a:tblGrid>
              <a:tr h="1158590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65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4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8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7929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приемного отделения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3" marB="4571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3852" name="Rectangle 108"/>
          <p:cNvSpPr>
            <a:spLocks noChangeArrowheads="1"/>
          </p:cNvSpPr>
          <p:nvPr/>
        </p:nvSpPr>
        <p:spPr bwMode="auto">
          <a:xfrm>
            <a:off x="577850" y="4587875"/>
            <a:ext cx="8081963" cy="122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Показываем все должности врачей приемного отделения</a:t>
            </a:r>
          </a:p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endParaRPr lang="ru-RU" altLang="ru-RU" sz="1800" b="1" smtClean="0">
              <a:latin typeface="Times New Roman" pitchFamily="18" charset="0"/>
              <a:cs typeface="Arial" pitchFamily="34" charset="0"/>
            </a:endParaRPr>
          </a:p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Обратить внимание!</a:t>
            </a: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 Показываем должности «врач приемного отделения», независимо от специальности</a:t>
            </a:r>
          </a:p>
        </p:txBody>
      </p:sp>
      <p:sp>
        <p:nvSpPr>
          <p:cNvPr id="33853" name="Rectangle 2"/>
          <p:cNvSpPr>
            <a:spLocks noChangeArrowheads="1"/>
          </p:cNvSpPr>
          <p:nvPr/>
        </p:nvSpPr>
        <p:spPr bwMode="auto">
          <a:xfrm>
            <a:off x="1600200" y="457200"/>
            <a:ext cx="59388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2531834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5284" name="Group 68"/>
          <p:cNvGraphicFramePr>
            <a:graphicFrameLocks noGrp="1"/>
          </p:cNvGraphicFramePr>
          <p:nvPr/>
        </p:nvGraphicFramePr>
        <p:xfrm>
          <a:off x="355600" y="2074863"/>
          <a:ext cx="8402638" cy="3535363"/>
        </p:xfrm>
        <a:graphic>
          <a:graphicData uri="http://schemas.openxmlformats.org/drawingml/2006/table">
            <a:tbl>
              <a:tblPr/>
              <a:tblGrid>
                <a:gridCol w="1389063">
                  <a:extLst>
                    <a:ext uri="{9D8B030D-6E8A-4147-A177-3AD203B41FA5}"/>
                  </a:extLst>
                </a:gridCol>
                <a:gridCol w="511175">
                  <a:extLst>
                    <a:ext uri="{9D8B030D-6E8A-4147-A177-3AD203B41FA5}"/>
                  </a:extLst>
                </a:gridCol>
                <a:gridCol w="584200">
                  <a:extLst>
                    <a:ext uri="{9D8B030D-6E8A-4147-A177-3AD203B41FA5}"/>
                  </a:extLst>
                </a:gridCol>
                <a:gridCol w="658812">
                  <a:extLst>
                    <a:ext uri="{9D8B030D-6E8A-4147-A177-3AD203B41FA5}"/>
                  </a:extLst>
                </a:gridCol>
                <a:gridCol w="655638">
                  <a:extLst>
                    <a:ext uri="{9D8B030D-6E8A-4147-A177-3AD203B41FA5}"/>
                  </a:extLst>
                </a:gridCol>
                <a:gridCol w="585787">
                  <a:extLst>
                    <a:ext uri="{9D8B030D-6E8A-4147-A177-3AD203B41FA5}"/>
                  </a:extLst>
                </a:gridCol>
                <a:gridCol w="655638">
                  <a:extLst>
                    <a:ext uri="{9D8B030D-6E8A-4147-A177-3AD203B41FA5}"/>
                  </a:extLst>
                </a:gridCol>
                <a:gridCol w="584200">
                  <a:extLst>
                    <a:ext uri="{9D8B030D-6E8A-4147-A177-3AD203B41FA5}"/>
                  </a:extLst>
                </a:gridCol>
                <a:gridCol w="1023937">
                  <a:extLst>
                    <a:ext uri="{9D8B030D-6E8A-4147-A177-3AD203B41FA5}"/>
                  </a:extLst>
                </a:gridCol>
                <a:gridCol w="877888">
                  <a:extLst>
                    <a:ext uri="{9D8B030D-6E8A-4147-A177-3AD203B41FA5}"/>
                  </a:extLst>
                </a:gridCol>
                <a:gridCol w="876300">
                  <a:extLst>
                    <a:ext uri="{9D8B030D-6E8A-4147-A177-3AD203B41FA5}"/>
                  </a:extLst>
                </a:gridCol>
              </a:tblGrid>
              <a:tr h="115877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4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7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2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Психиатры участковые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4876" name="Rectangle 2"/>
          <p:cNvSpPr>
            <a:spLocks noChangeArrowheads="1"/>
          </p:cNvSpPr>
          <p:nvPr/>
        </p:nvSpPr>
        <p:spPr bwMode="auto">
          <a:xfrm>
            <a:off x="1719263" y="947738"/>
            <a:ext cx="65738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sp>
        <p:nvSpPr>
          <p:cNvPr id="34877" name="Line 67"/>
          <p:cNvSpPr>
            <a:spLocks noChangeShapeType="1"/>
          </p:cNvSpPr>
          <p:nvPr/>
        </p:nvSpPr>
        <p:spPr bwMode="auto">
          <a:xfrm flipH="1">
            <a:off x="6985000" y="5292725"/>
            <a:ext cx="414338" cy="36353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4878" name="AutoShape 47"/>
          <p:cNvSpPr>
            <a:spLocks noChangeArrowheads="1"/>
          </p:cNvSpPr>
          <p:nvPr/>
        </p:nvSpPr>
        <p:spPr bwMode="gray">
          <a:xfrm rot="-3324788">
            <a:off x="7524750" y="4837113"/>
            <a:ext cx="731838" cy="817562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3163 w 21600"/>
              <a:gd name="T19" fmla="*/ 3163 h 21600"/>
              <a:gd name="T20" fmla="*/ 18437 w 21600"/>
              <a:gd name="T21" fmla="*/ 18437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8094" y="10228"/>
                </a:moveTo>
                <a:cubicBezTo>
                  <a:pt x="17796" y="6420"/>
                  <a:pt x="14619" y="3483"/>
                  <a:pt x="10800" y="3483"/>
                </a:cubicBezTo>
                <a:cubicBezTo>
                  <a:pt x="10762" y="3482"/>
                  <a:pt x="10724" y="3483"/>
                  <a:pt x="10687" y="3483"/>
                </a:cubicBezTo>
                <a:lnTo>
                  <a:pt x="10633" y="1"/>
                </a:lnTo>
                <a:cubicBezTo>
                  <a:pt x="10689" y="0"/>
                  <a:pt x="10744" y="-1"/>
                  <a:pt x="10800" y="0"/>
                </a:cubicBezTo>
                <a:cubicBezTo>
                  <a:pt x="16437" y="0"/>
                  <a:pt x="21126" y="4335"/>
                  <a:pt x="21566" y="9955"/>
                </a:cubicBezTo>
                <a:lnTo>
                  <a:pt x="24258" y="9744"/>
                </a:lnTo>
                <a:lnTo>
                  <a:pt x="20179" y="14520"/>
                </a:lnTo>
                <a:lnTo>
                  <a:pt x="15402" y="10439"/>
                </a:lnTo>
                <a:lnTo>
                  <a:pt x="18094" y="10228"/>
                </a:lnTo>
                <a:close/>
              </a:path>
            </a:pathLst>
          </a:custGeom>
          <a:solidFill>
            <a:srgbClr val="FF6600"/>
          </a:solidFill>
          <a:ln w="9525">
            <a:round/>
            <a:headEnd/>
            <a:tailEnd/>
          </a:ln>
          <a:scene3d>
            <a:camera prst="legacyPerspectiveBottom">
              <a:rot lat="1500000" lon="20399984" rev="0"/>
            </a:camera>
            <a:lightRig rig="legacyHarsh1" dir="t"/>
          </a:scene3d>
          <a:sp3d extrusionH="227000" prstMaterial="legacyPlastic">
            <a:bevelT w="13500" h="13500" prst="angle"/>
            <a:bevelB w="13500" h="13500" prst="angle"/>
            <a:extrusionClr>
              <a:srgbClr val="FF6600"/>
            </a:extrusionClr>
          </a:sp3d>
        </p:spPr>
        <p:txBody>
          <a:bodyPr vert="eaVert" wrap="none" anchor="ctr">
            <a:flatTx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70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0465" name="Group 65"/>
          <p:cNvGraphicFramePr>
            <a:graphicFrameLocks noGrp="1"/>
          </p:cNvGraphicFramePr>
          <p:nvPr/>
        </p:nvGraphicFramePr>
        <p:xfrm>
          <a:off x="288925" y="1143000"/>
          <a:ext cx="8402638" cy="3535364"/>
        </p:xfrm>
        <a:graphic>
          <a:graphicData uri="http://schemas.openxmlformats.org/drawingml/2006/table">
            <a:tbl>
              <a:tblPr/>
              <a:tblGrid>
                <a:gridCol w="1389063">
                  <a:extLst>
                    <a:ext uri="{9D8B030D-6E8A-4147-A177-3AD203B41FA5}"/>
                  </a:extLst>
                </a:gridCol>
                <a:gridCol w="511175">
                  <a:extLst>
                    <a:ext uri="{9D8B030D-6E8A-4147-A177-3AD203B41FA5}"/>
                  </a:extLst>
                </a:gridCol>
                <a:gridCol w="584200">
                  <a:extLst>
                    <a:ext uri="{9D8B030D-6E8A-4147-A177-3AD203B41FA5}"/>
                  </a:extLst>
                </a:gridCol>
                <a:gridCol w="658812">
                  <a:extLst>
                    <a:ext uri="{9D8B030D-6E8A-4147-A177-3AD203B41FA5}"/>
                  </a:extLst>
                </a:gridCol>
                <a:gridCol w="655638">
                  <a:extLst>
                    <a:ext uri="{9D8B030D-6E8A-4147-A177-3AD203B41FA5}"/>
                  </a:extLst>
                </a:gridCol>
                <a:gridCol w="585787">
                  <a:extLst>
                    <a:ext uri="{9D8B030D-6E8A-4147-A177-3AD203B41FA5}"/>
                  </a:extLst>
                </a:gridCol>
                <a:gridCol w="655638">
                  <a:extLst>
                    <a:ext uri="{9D8B030D-6E8A-4147-A177-3AD203B41FA5}"/>
                  </a:extLst>
                </a:gridCol>
                <a:gridCol w="584200">
                  <a:extLst>
                    <a:ext uri="{9D8B030D-6E8A-4147-A177-3AD203B41FA5}"/>
                  </a:extLst>
                </a:gridCol>
                <a:gridCol w="1023937">
                  <a:extLst>
                    <a:ext uri="{9D8B030D-6E8A-4147-A177-3AD203B41FA5}"/>
                  </a:extLst>
                </a:gridCol>
                <a:gridCol w="877888">
                  <a:extLst>
                    <a:ext uri="{9D8B030D-6E8A-4147-A177-3AD203B41FA5}"/>
                  </a:extLst>
                </a:gridCol>
                <a:gridCol w="876300">
                  <a:extLst>
                    <a:ext uri="{9D8B030D-6E8A-4147-A177-3AD203B41FA5}"/>
                  </a:extLst>
                </a:gridCol>
              </a:tblGrid>
              <a:tr h="115877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4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7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2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скорой медицинской помощи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Х </a:t>
                      </a:r>
                    </a:p>
                  </a:txBody>
                  <a:tcPr marT="45690" marB="4569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5900" name="Rectangle 2"/>
          <p:cNvSpPr>
            <a:spLocks noChangeArrowheads="1"/>
          </p:cNvSpPr>
          <p:nvPr/>
        </p:nvSpPr>
        <p:spPr bwMode="auto">
          <a:xfrm>
            <a:off x="1600200" y="457200"/>
            <a:ext cx="53721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sp>
        <p:nvSpPr>
          <p:cNvPr id="35901" name="Rectangle 1538"/>
          <p:cNvSpPr>
            <a:spLocks noChangeArrowheads="1"/>
          </p:cNvSpPr>
          <p:nvPr/>
        </p:nvSpPr>
        <p:spPr bwMode="auto">
          <a:xfrm>
            <a:off x="290513" y="4841875"/>
            <a:ext cx="8369300" cy="13398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Врачи «скорой медицинской помощи», работающие в кабинетах неотложной помощи или в больницах скорой медицинской помощи указываются по графам «в амбулаторных условиях» или «в стационарных условиях» соответственно, при условии наличия должности «врач скорой медицинской помощи» в штатном расписании медицинской организации</a:t>
            </a:r>
          </a:p>
        </p:txBody>
      </p:sp>
      <p:sp>
        <p:nvSpPr>
          <p:cNvPr id="35902" name="Line 66"/>
          <p:cNvSpPr>
            <a:spLocks noChangeShapeType="1"/>
          </p:cNvSpPr>
          <p:nvPr/>
        </p:nvSpPr>
        <p:spPr bwMode="auto">
          <a:xfrm flipH="1">
            <a:off x="3556000" y="4360863"/>
            <a:ext cx="414338" cy="3635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5903" name="Line 67"/>
          <p:cNvSpPr>
            <a:spLocks noChangeShapeType="1"/>
          </p:cNvSpPr>
          <p:nvPr/>
        </p:nvSpPr>
        <p:spPr bwMode="auto">
          <a:xfrm flipH="1">
            <a:off x="4022725" y="4368800"/>
            <a:ext cx="414338" cy="36353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5904" name="Line 68"/>
          <p:cNvSpPr>
            <a:spLocks noChangeShapeType="1"/>
          </p:cNvSpPr>
          <p:nvPr/>
        </p:nvSpPr>
        <p:spPr bwMode="auto">
          <a:xfrm flipH="1">
            <a:off x="4564063" y="4368800"/>
            <a:ext cx="414337" cy="36353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5905" name="Line 69"/>
          <p:cNvSpPr>
            <a:spLocks noChangeShapeType="1"/>
          </p:cNvSpPr>
          <p:nvPr/>
        </p:nvSpPr>
        <p:spPr bwMode="auto">
          <a:xfrm flipH="1">
            <a:off x="5240338" y="4386263"/>
            <a:ext cx="414337" cy="3635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5906" name="Line 70"/>
          <p:cNvSpPr>
            <a:spLocks noChangeShapeType="1"/>
          </p:cNvSpPr>
          <p:nvPr/>
        </p:nvSpPr>
        <p:spPr bwMode="auto">
          <a:xfrm flipH="1">
            <a:off x="6850063" y="4386263"/>
            <a:ext cx="414337" cy="3635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35907" name="Line 71"/>
          <p:cNvSpPr>
            <a:spLocks noChangeShapeType="1"/>
          </p:cNvSpPr>
          <p:nvPr/>
        </p:nvSpPr>
        <p:spPr bwMode="auto">
          <a:xfrm flipH="1">
            <a:off x="7739063" y="4403725"/>
            <a:ext cx="414337" cy="36353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990000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225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1540" name="Group 116"/>
          <p:cNvGraphicFramePr>
            <a:graphicFrameLocks noGrp="1"/>
          </p:cNvGraphicFramePr>
          <p:nvPr/>
        </p:nvGraphicFramePr>
        <p:xfrm>
          <a:off x="354013" y="620713"/>
          <a:ext cx="8532812" cy="6094413"/>
        </p:xfrm>
        <a:graphic>
          <a:graphicData uri="http://schemas.openxmlformats.org/drawingml/2006/table">
            <a:tbl>
              <a:tblPr/>
              <a:tblGrid>
                <a:gridCol w="1563687">
                  <a:extLst>
                    <a:ext uri="{9D8B030D-6E8A-4147-A177-3AD203B41FA5}"/>
                  </a:extLst>
                </a:gridCol>
                <a:gridCol w="479425">
                  <a:extLst>
                    <a:ext uri="{9D8B030D-6E8A-4147-A177-3AD203B41FA5}"/>
                  </a:extLst>
                </a:gridCol>
                <a:gridCol w="590550">
                  <a:extLst>
                    <a:ext uri="{9D8B030D-6E8A-4147-A177-3AD203B41FA5}"/>
                  </a:extLst>
                </a:gridCol>
                <a:gridCol w="628650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611188">
                  <a:extLst>
                    <a:ext uri="{9D8B030D-6E8A-4147-A177-3AD203B41FA5}"/>
                  </a:extLst>
                </a:gridCol>
                <a:gridCol w="661987">
                  <a:extLst>
                    <a:ext uri="{9D8B030D-6E8A-4147-A177-3AD203B41FA5}"/>
                  </a:extLst>
                </a:gridCol>
                <a:gridCol w="596900">
                  <a:extLst>
                    <a:ext uri="{9D8B030D-6E8A-4147-A177-3AD203B41FA5}"/>
                  </a:extLst>
                </a:gridCol>
                <a:gridCol w="827088">
                  <a:extLst>
                    <a:ext uri="{9D8B030D-6E8A-4147-A177-3AD203B41FA5}"/>
                  </a:extLst>
                </a:gridCol>
                <a:gridCol w="949325">
                  <a:extLst>
                    <a:ext uri="{9D8B030D-6E8A-4147-A177-3AD203B41FA5}"/>
                  </a:extLst>
                </a:gridCol>
                <a:gridCol w="947737">
                  <a:extLst>
                    <a:ext uri="{9D8B030D-6E8A-4147-A177-3AD203B41FA5}"/>
                  </a:extLst>
                </a:gridCol>
              </a:tblGrid>
              <a:tr h="1228724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76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508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222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222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- всего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508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терапевты участковые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2287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участковые цеховых врачебных участков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492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амбулаторий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6515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подростковые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7371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6972" name="Rectangle 1538"/>
          <p:cNvSpPr>
            <a:spLocks noChangeArrowheads="1"/>
          </p:cNvSpPr>
          <p:nvPr/>
        </p:nvSpPr>
        <p:spPr bwMode="auto">
          <a:xfrm>
            <a:off x="2482850" y="3559175"/>
            <a:ext cx="6362700" cy="11112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96 может быть больше суммы строк с 97 по 100 за счет заведующих терапевтическим отделением и врачей-терапевтов (дневного стационара при поликлинике, консультативного кабинета, кабинета неотложной помощи …)</a:t>
            </a:r>
          </a:p>
        </p:txBody>
      </p:sp>
      <p:sp>
        <p:nvSpPr>
          <p:cNvPr id="36973" name="Rectangle 1538"/>
          <p:cNvSpPr>
            <a:spLocks noChangeArrowheads="1"/>
          </p:cNvSpPr>
          <p:nvPr/>
        </p:nvSpPr>
        <p:spPr bwMode="auto">
          <a:xfrm>
            <a:off x="2492375" y="4829175"/>
            <a:ext cx="6311900" cy="6794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участковые терапевты, работающих в амбулаториях, показываются по строке 97 и в 99 строку не входят</a:t>
            </a:r>
          </a:p>
        </p:txBody>
      </p:sp>
      <p:sp>
        <p:nvSpPr>
          <p:cNvPr id="36974" name="Rectangle 1538"/>
          <p:cNvSpPr>
            <a:spLocks noChangeArrowheads="1"/>
          </p:cNvSpPr>
          <p:nvPr/>
        </p:nvSpPr>
        <p:spPr bwMode="auto">
          <a:xfrm>
            <a:off x="2490788" y="5614988"/>
            <a:ext cx="6311900" cy="5365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строка 99 заполняется если в амбулатории есть должности терапевтов</a:t>
            </a:r>
          </a:p>
        </p:txBody>
      </p:sp>
    </p:spTree>
    <p:extLst>
      <p:ext uri="{BB962C8B-B14F-4D97-AF65-F5344CB8AC3E}">
        <p14:creationId xmlns:p14="http://schemas.microsoft.com/office/powerpoint/2010/main" val="2908171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1471" name="Group 111"/>
          <p:cNvGraphicFramePr>
            <a:graphicFrameLocks noGrp="1"/>
          </p:cNvGraphicFramePr>
          <p:nvPr/>
        </p:nvGraphicFramePr>
        <p:xfrm>
          <a:off x="260350" y="1423988"/>
          <a:ext cx="8532813" cy="3200401"/>
        </p:xfrm>
        <a:graphic>
          <a:graphicData uri="http://schemas.openxmlformats.org/drawingml/2006/table">
            <a:tbl>
              <a:tblPr/>
              <a:tblGrid>
                <a:gridCol w="1563688">
                  <a:extLst>
                    <a:ext uri="{9D8B030D-6E8A-4147-A177-3AD203B41FA5}"/>
                  </a:extLst>
                </a:gridCol>
                <a:gridCol w="479425">
                  <a:extLst>
                    <a:ext uri="{9D8B030D-6E8A-4147-A177-3AD203B41FA5}"/>
                  </a:extLst>
                </a:gridCol>
                <a:gridCol w="590550">
                  <a:extLst>
                    <a:ext uri="{9D8B030D-6E8A-4147-A177-3AD203B41FA5}"/>
                  </a:extLst>
                </a:gridCol>
                <a:gridCol w="628650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611187">
                  <a:extLst>
                    <a:ext uri="{9D8B030D-6E8A-4147-A177-3AD203B41FA5}"/>
                  </a:extLst>
                </a:gridCol>
                <a:gridCol w="661988">
                  <a:extLst>
                    <a:ext uri="{9D8B030D-6E8A-4147-A177-3AD203B41FA5}"/>
                  </a:extLst>
                </a:gridCol>
                <a:gridCol w="596900">
                  <a:extLst>
                    <a:ext uri="{9D8B030D-6E8A-4147-A177-3AD203B41FA5}"/>
                  </a:extLst>
                </a:gridCol>
                <a:gridCol w="827087">
                  <a:extLst>
                    <a:ext uri="{9D8B030D-6E8A-4147-A177-3AD203B41FA5}"/>
                  </a:extLst>
                </a:gridCol>
                <a:gridCol w="949325">
                  <a:extLst>
                    <a:ext uri="{9D8B030D-6E8A-4147-A177-3AD203B41FA5}"/>
                  </a:extLst>
                </a:gridCol>
                <a:gridCol w="947738">
                  <a:extLst>
                    <a:ext uri="{9D8B030D-6E8A-4147-A177-3AD203B41FA5}"/>
                  </a:extLst>
                </a:gridCol>
              </a:tblGrid>
              <a:tr h="1228724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762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508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222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222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Прочие врачи</a:t>
                      </a: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122</a:t>
                      </a: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7948" name="Rectangle 1538"/>
          <p:cNvSpPr>
            <a:spLocks noChangeArrowheads="1"/>
          </p:cNvSpPr>
          <p:nvPr/>
        </p:nvSpPr>
        <p:spPr bwMode="auto">
          <a:xfrm>
            <a:off x="1433513" y="4913313"/>
            <a:ext cx="6362700" cy="763587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Ошибка: включаются должности отсутствующие в Номенклатуре должностей </a:t>
            </a:r>
          </a:p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(произвольно наименованные)</a:t>
            </a:r>
          </a:p>
        </p:txBody>
      </p:sp>
      <p:sp>
        <p:nvSpPr>
          <p:cNvPr id="37949" name="Rectangle 2"/>
          <p:cNvSpPr>
            <a:spLocks noChangeArrowheads="1"/>
          </p:cNvSpPr>
          <p:nvPr/>
        </p:nvSpPr>
        <p:spPr bwMode="auto">
          <a:xfrm>
            <a:off x="1600200" y="457200"/>
            <a:ext cx="53721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</p:spTree>
    <p:extLst>
      <p:ext uri="{BB962C8B-B14F-4D97-AF65-F5344CB8AC3E}">
        <p14:creationId xmlns:p14="http://schemas.microsoft.com/office/powerpoint/2010/main" val="814752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2555" name="Group 107"/>
          <p:cNvGraphicFramePr>
            <a:graphicFrameLocks noGrp="1"/>
          </p:cNvGraphicFramePr>
          <p:nvPr/>
        </p:nvGraphicFramePr>
        <p:xfrm>
          <a:off x="252413" y="363538"/>
          <a:ext cx="8672512" cy="5843589"/>
        </p:xfrm>
        <a:graphic>
          <a:graphicData uri="http://schemas.openxmlformats.org/drawingml/2006/table">
            <a:tbl>
              <a:tblPr/>
              <a:tblGrid>
                <a:gridCol w="1462087">
                  <a:extLst>
                    <a:ext uri="{9D8B030D-6E8A-4147-A177-3AD203B41FA5}"/>
                  </a:extLst>
                </a:gridCol>
                <a:gridCol w="512763">
                  <a:extLst>
                    <a:ext uri="{9D8B030D-6E8A-4147-A177-3AD203B41FA5}"/>
                  </a:extLst>
                </a:gridCol>
                <a:gridCol w="439737">
                  <a:extLst>
                    <a:ext uri="{9D8B030D-6E8A-4147-A177-3AD203B41FA5}"/>
                  </a:extLst>
                </a:gridCol>
                <a:gridCol w="560388">
                  <a:extLst>
                    <a:ext uri="{9D8B030D-6E8A-4147-A177-3AD203B41FA5}"/>
                  </a:extLst>
                </a:gridCol>
                <a:gridCol w="604837">
                  <a:extLst>
                    <a:ext uri="{9D8B030D-6E8A-4147-A177-3AD203B41FA5}"/>
                  </a:extLst>
                </a:gridCol>
                <a:gridCol w="546100">
                  <a:extLst>
                    <a:ext uri="{9D8B030D-6E8A-4147-A177-3AD203B41FA5}"/>
                  </a:extLst>
                </a:gridCol>
                <a:gridCol w="588963">
                  <a:extLst>
                    <a:ext uri="{9D8B030D-6E8A-4147-A177-3AD203B41FA5}"/>
                  </a:extLst>
                </a:gridCol>
                <a:gridCol w="533400">
                  <a:extLst>
                    <a:ext uri="{9D8B030D-6E8A-4147-A177-3AD203B41FA5}"/>
                  </a:extLst>
                </a:gridCol>
                <a:gridCol w="1458912">
                  <a:extLst>
                    <a:ext uri="{9D8B030D-6E8A-4147-A177-3AD203B41FA5}"/>
                  </a:extLst>
                </a:gridCol>
                <a:gridCol w="922338">
                  <a:extLst>
                    <a:ext uri="{9D8B030D-6E8A-4147-A177-3AD203B41FA5}"/>
                  </a:extLst>
                </a:gridCol>
                <a:gridCol w="1042987">
                  <a:extLst>
                    <a:ext uri="{9D8B030D-6E8A-4147-A177-3AD203B41FA5}"/>
                  </a:extLst>
                </a:gridCol>
              </a:tblGrid>
              <a:tr h="884238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85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461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889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842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общего числа врачей (стр.1):                                                   врачи клинических  специальностей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826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работают на основной работе в организациях подчинения: федерального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85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субъектов Российской Федерации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85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два и более сертификатов специалиста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9008" name="AutoShape 627"/>
          <p:cNvSpPr>
            <a:spLocks noChangeArrowheads="1"/>
          </p:cNvSpPr>
          <p:nvPr/>
        </p:nvSpPr>
        <p:spPr bwMode="auto">
          <a:xfrm>
            <a:off x="2257425" y="4906963"/>
            <a:ext cx="6553200" cy="642937"/>
          </a:xfrm>
          <a:prstGeom prst="wedgeRoundRectCallout">
            <a:avLst>
              <a:gd name="adj1" fmla="val 7148"/>
              <a:gd name="adj2" fmla="val 116912"/>
              <a:gd name="adj3" fmla="val 16667"/>
            </a:avLst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Указываются сведения о числе физических лиц врачей, имеющих два и более сертификатов</a:t>
            </a:r>
          </a:p>
        </p:txBody>
      </p:sp>
      <p:sp>
        <p:nvSpPr>
          <p:cNvPr id="39009" name="Rectangle 628"/>
          <p:cNvSpPr>
            <a:spLocks noChangeArrowheads="1"/>
          </p:cNvSpPr>
          <p:nvPr/>
        </p:nvSpPr>
        <p:spPr bwMode="auto">
          <a:xfrm>
            <a:off x="2259013" y="3924300"/>
            <a:ext cx="6591300" cy="87312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Сумма строк 124 и 125 равна строке 1. По подчиненности (федеральные учреждения, подчинение субъекта РФ) медицинские организации распределяются по состоянию на конец отчетного года </a:t>
            </a:r>
          </a:p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endParaRPr lang="ru-RU" altLang="ru-RU" sz="1600" b="1" smtClean="0">
              <a:solidFill>
                <a:srgbClr val="EA8B00"/>
              </a:solidFill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39010" name="Rectangle 629"/>
          <p:cNvSpPr>
            <a:spLocks noChangeArrowheads="1"/>
          </p:cNvSpPr>
          <p:nvPr/>
        </p:nvSpPr>
        <p:spPr bwMode="auto">
          <a:xfrm>
            <a:off x="2279650" y="2921000"/>
            <a:ext cx="6607175" cy="736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Сведения в строке 123 не могут превышать значения, указанные в строке 1 (всего). Заполняется вся строка по графам 3-17</a:t>
            </a:r>
          </a:p>
        </p:txBody>
      </p:sp>
    </p:spTree>
    <p:extLst>
      <p:ext uri="{BB962C8B-B14F-4D97-AF65-F5344CB8AC3E}">
        <p14:creationId xmlns:p14="http://schemas.microsoft.com/office/powerpoint/2010/main" val="2708383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1989138"/>
            <a:ext cx="9144000" cy="4287837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900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5" name="Прямоугольник 11"/>
          <p:cNvSpPr>
            <a:spLocks noChangeArrowheads="1"/>
          </p:cNvSpPr>
          <p:nvPr/>
        </p:nvSpPr>
        <p:spPr bwMode="auto">
          <a:xfrm>
            <a:off x="0" y="1052736"/>
            <a:ext cx="9144000" cy="1090613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sz="3200" b="1" dirty="0">
              <a:solidFill>
                <a:srgbClr val="C00000"/>
              </a:solidFill>
            </a:endParaRPr>
          </a:p>
          <a:p>
            <a:pPr algn="ctr" defTabSz="957263"/>
            <a:r>
              <a:rPr lang="ru-RU" sz="2800" b="1" dirty="0" smtClean="0">
                <a:solidFill>
                  <a:srgbClr val="C00000"/>
                </a:solidFill>
              </a:rPr>
              <a:t>В отчет за 2019 год вносятся </a:t>
            </a:r>
            <a:r>
              <a:rPr lang="ru-RU" sz="2800" b="1" dirty="0">
                <a:solidFill>
                  <a:srgbClr val="C00000"/>
                </a:solidFill>
              </a:rPr>
              <a:t>изменения в следующие формы федерального статистического наблюдения:</a:t>
            </a:r>
          </a:p>
          <a:p>
            <a:pPr defTabSz="957263"/>
            <a:endParaRPr lang="en-US" sz="2800" b="1" dirty="0">
              <a:solidFill>
                <a:srgbClr val="C00000"/>
              </a:solidFill>
              <a:latin typeface="Calibri" pitchFamily="34" charset="0"/>
              <a:cs typeface="Arial" pitchFamily="34" charset="0"/>
            </a:endParaRP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flipH="1">
            <a:off x="684214" y="2401135"/>
            <a:ext cx="1586" cy="357020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617" name="Rectangle 8"/>
          <p:cNvSpPr>
            <a:spLocks noChangeArrowheads="1"/>
          </p:cNvSpPr>
          <p:nvPr/>
        </p:nvSpPr>
        <p:spPr bwMode="auto">
          <a:xfrm>
            <a:off x="827584" y="2401135"/>
            <a:ext cx="8316416" cy="35702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l"/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r>
              <a:rPr lang="ru-RU" b="1" dirty="0" smtClean="0">
                <a:solidFill>
                  <a:srgbClr val="FFFFFF"/>
                </a:solidFill>
              </a:rPr>
              <a:t>№ 12 «Сведения </a:t>
            </a:r>
            <a:r>
              <a:rPr lang="ru-RU" b="1" dirty="0" smtClean="0">
                <a:solidFill>
                  <a:schemeClr val="bg1"/>
                </a:solidFill>
              </a:rPr>
              <a:t>о числе заболеваний, зарегистрированных у пациентов, проживающих в районе обслуживания медицинской организации»</a:t>
            </a:r>
          </a:p>
          <a:p>
            <a:pPr algn="l"/>
            <a:endParaRPr lang="ru-RU" b="1" dirty="0" smtClean="0">
              <a:solidFill>
                <a:srgbClr val="FFFFFF"/>
              </a:solidFill>
            </a:endParaRPr>
          </a:p>
          <a:p>
            <a:pPr algn="l"/>
            <a:r>
              <a:rPr lang="ru-RU" b="1" dirty="0" smtClean="0">
                <a:solidFill>
                  <a:srgbClr val="FFFFFF"/>
                </a:solidFill>
              </a:rPr>
              <a:t>№ 14 «</a:t>
            </a:r>
            <a:r>
              <a:rPr lang="ru-RU" b="1" dirty="0" smtClean="0">
                <a:solidFill>
                  <a:schemeClr val="bg1"/>
                </a:solidFill>
              </a:rPr>
              <a:t>Сведения о деятельности стационара</a:t>
            </a:r>
            <a:r>
              <a:rPr lang="ru-RU" b="1" dirty="0" smtClean="0">
                <a:solidFill>
                  <a:srgbClr val="FFFFFF"/>
                </a:solidFill>
              </a:rPr>
              <a:t>»;</a:t>
            </a:r>
          </a:p>
          <a:p>
            <a:pPr algn="l"/>
            <a:endParaRPr lang="ru-RU" sz="1600" b="1" dirty="0" smtClean="0">
              <a:solidFill>
                <a:srgbClr val="FFFFFF"/>
              </a:solidFill>
            </a:endParaRPr>
          </a:p>
          <a:p>
            <a:pPr algn="l"/>
            <a:r>
              <a:rPr lang="ru-RU" b="1" dirty="0" smtClean="0">
                <a:solidFill>
                  <a:schemeClr val="bg1"/>
                </a:solidFill>
              </a:rPr>
              <a:t>№ 30 «Сведения о медицинской организации»;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r>
              <a:rPr lang="ru-RU" b="1" dirty="0" smtClean="0">
                <a:solidFill>
                  <a:schemeClr val="bg1"/>
                </a:solidFill>
              </a:rPr>
              <a:t>№ 47 «Сведения о сети и деятельности учреждений здравоохранения»;</a:t>
            </a:r>
          </a:p>
          <a:p>
            <a:pPr algn="l"/>
            <a:r>
              <a:rPr lang="ru-RU" dirty="0" smtClean="0">
                <a:solidFill>
                  <a:schemeClr val="bg1"/>
                </a:solidFill>
              </a:rPr>
              <a:t> </a:t>
            </a:r>
          </a:p>
          <a:p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0" name="Прямоугольник 13"/>
          <p:cNvSpPr txBox="1">
            <a:spLocks noChangeArrowheads="1"/>
          </p:cNvSpPr>
          <p:nvPr/>
        </p:nvSpPr>
        <p:spPr bwMode="auto">
          <a:xfrm>
            <a:off x="1" y="0"/>
            <a:ext cx="5868144" cy="7659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827584" y="3863074"/>
            <a:ext cx="7624464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l"/>
            <a:endParaRPr lang="ru-RU" b="1" dirty="0" smtClean="0"/>
          </a:p>
          <a:p>
            <a:endParaRPr lang="ru-RU" b="1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</a:t>
            </a:fld>
            <a:endParaRPr lang="ru-RU"/>
          </a:p>
        </p:txBody>
      </p:sp>
      <p:sp>
        <p:nvSpPr>
          <p:cNvPr id="9" name="object 4"/>
          <p:cNvSpPr txBox="1">
            <a:spLocks/>
          </p:cNvSpPr>
          <p:nvPr/>
        </p:nvSpPr>
        <p:spPr>
          <a:xfrm>
            <a:off x="221691" y="1592707"/>
            <a:ext cx="86963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>
              <a:spcBef>
                <a:spcPts val="100"/>
              </a:spcBef>
            </a:pPr>
            <a:r>
              <a:rPr lang="ru-RU" sz="1800" spc="-14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object 5"/>
          <p:cNvSpPr/>
          <p:nvPr/>
        </p:nvSpPr>
        <p:spPr>
          <a:xfrm>
            <a:off x="6715125" y="6215062"/>
            <a:ext cx="1428750" cy="142875"/>
          </a:xfrm>
          <a:custGeom>
            <a:avLst/>
            <a:gdLst/>
            <a:ahLst/>
            <a:cxnLst/>
            <a:rect l="l" t="t" r="r" b="b"/>
            <a:pathLst>
              <a:path w="1428750" h="142875">
                <a:moveTo>
                  <a:pt x="0" y="142875"/>
                </a:moveTo>
                <a:lnTo>
                  <a:pt x="1428750" y="142875"/>
                </a:lnTo>
                <a:lnTo>
                  <a:pt x="1428750" y="0"/>
                </a:lnTo>
                <a:lnTo>
                  <a:pt x="0" y="0"/>
                </a:lnTo>
                <a:lnTo>
                  <a:pt x="0" y="1428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6"/>
          <p:cNvSpPr/>
          <p:nvPr/>
        </p:nvSpPr>
        <p:spPr>
          <a:xfrm>
            <a:off x="684212" y="2565400"/>
            <a:ext cx="1905" cy="3225800"/>
          </a:xfrm>
          <a:custGeom>
            <a:avLst/>
            <a:gdLst/>
            <a:ahLst/>
            <a:cxnLst/>
            <a:rect l="l" t="t" r="r" b="b"/>
            <a:pathLst>
              <a:path w="1904" h="3225800">
                <a:moveTo>
                  <a:pt x="1587" y="0"/>
                </a:moveTo>
                <a:lnTo>
                  <a:pt x="0" y="3225800"/>
                </a:lnTo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7"/>
          <p:cNvSpPr txBox="1">
            <a:spLocks/>
          </p:cNvSpPr>
          <p:nvPr/>
        </p:nvSpPr>
        <p:spPr>
          <a:xfrm>
            <a:off x="843165" y="2401196"/>
            <a:ext cx="7335113" cy="2790508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txBody>
          <a:bodyPr vert="horz" wrap="square" lIns="0" tIns="12700" rIns="0" bIns="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604">
              <a:spcBef>
                <a:spcPts val="100"/>
              </a:spcBef>
            </a:pPr>
            <a:r>
              <a:rPr lang="ru-RU" sz="2000" b="1" spc="-12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№ </a:t>
            </a:r>
            <a:r>
              <a:rPr lang="ru-RU" sz="2000" b="1" spc="-9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ru-RU" sz="2000" b="1" spc="-14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«Сведения </a:t>
            </a:r>
            <a:r>
              <a:rPr lang="ru-RU" sz="2000" b="1" spc="-13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</a:t>
            </a:r>
            <a:r>
              <a:rPr lang="ru-RU" sz="2000" b="1" spc="-16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числе  </a:t>
            </a:r>
            <a:r>
              <a:rPr lang="ru-RU" sz="2000" b="1" spc="-13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заболеваний, </a:t>
            </a:r>
            <a:r>
              <a:rPr lang="ru-RU" sz="2000" b="1" spc="-14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зарегистрированных </a:t>
            </a:r>
            <a:r>
              <a:rPr lang="ru-RU" sz="2000" b="1" spc="-1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</a:t>
            </a:r>
            <a:r>
              <a:rPr lang="ru-RU" sz="2000" b="1" spc="9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spc="-12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пациентов, проживающих </a:t>
            </a:r>
            <a:r>
              <a:rPr lang="ru-RU" sz="2000" b="1" spc="-22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2000" b="1" spc="-114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районе </a:t>
            </a:r>
            <a:r>
              <a:rPr lang="ru-RU" sz="2000" b="1" spc="-14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обслуживания  </a:t>
            </a:r>
            <a:r>
              <a:rPr lang="ru-RU" sz="2000" b="1" spc="-1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медицинской  организации</a:t>
            </a:r>
            <a:r>
              <a:rPr lang="ru-RU" sz="2000" b="1" spc="-11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»;</a:t>
            </a:r>
          </a:p>
          <a:p>
            <a:pPr marL="1905">
              <a:spcBef>
                <a:spcPts val="35"/>
              </a:spcBef>
            </a:pPr>
            <a:endParaRPr lang="ru-RU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4604"/>
            <a:r>
              <a:rPr lang="ru-RU" sz="2000" b="1" spc="-12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№ </a:t>
            </a:r>
            <a:r>
              <a:rPr lang="ru-RU" sz="2000" b="1" spc="-9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ru-RU" sz="2000" b="1" spc="-14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«Сведения </a:t>
            </a:r>
            <a:r>
              <a:rPr lang="ru-RU" sz="2000" b="1" spc="-13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</a:t>
            </a:r>
            <a:r>
              <a:rPr lang="ru-RU" sz="2000" b="1" spc="-15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злокачественных</a:t>
            </a:r>
            <a:r>
              <a:rPr lang="ru-RU" sz="2000" b="1" spc="-2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spc="-13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новообразованиях»;</a:t>
            </a:r>
          </a:p>
          <a:p>
            <a:pPr marL="1905">
              <a:spcBef>
                <a:spcPts val="20"/>
              </a:spcBef>
            </a:pPr>
            <a:endParaRPr lang="ru-RU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905">
              <a:spcBef>
                <a:spcPts val="20"/>
              </a:spcBef>
            </a:pPr>
            <a:endParaRPr lang="ru-RU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4604">
              <a:spcBef>
                <a:spcPts val="5"/>
              </a:spcBef>
            </a:pPr>
            <a:r>
              <a:rPr lang="ru-RU" sz="2000" b="1" spc="-12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№ </a:t>
            </a:r>
            <a:r>
              <a:rPr lang="ru-RU" sz="2000" b="1" spc="-9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 </a:t>
            </a:r>
            <a:r>
              <a:rPr lang="ru-RU" sz="2000" b="1" spc="-14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«Сведения </a:t>
            </a:r>
            <a:r>
              <a:rPr lang="ru-RU" sz="2000" b="1" spc="-13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</a:t>
            </a:r>
            <a:r>
              <a:rPr lang="ru-RU" sz="2000" b="1" spc="-114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медицинской</a:t>
            </a:r>
            <a:r>
              <a:rPr lang="ru-RU" sz="2000" b="1" spc="-15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spc="-11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организации».</a:t>
            </a:r>
          </a:p>
          <a:p>
            <a:pPr marL="0" indent="0">
              <a:spcBef>
                <a:spcPts val="20"/>
              </a:spcBef>
              <a:buNone/>
            </a:pPr>
            <a:endParaRPr lang="ru-RU" sz="165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object 10"/>
          <p:cNvSpPr txBox="1"/>
          <p:nvPr/>
        </p:nvSpPr>
        <p:spPr>
          <a:xfrm>
            <a:off x="6727952" y="6357088"/>
            <a:ext cx="1496060" cy="267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985"/>
              </a:lnSpc>
            </a:pPr>
            <a:r>
              <a:rPr sz="1700" spc="-5" dirty="0">
                <a:solidFill>
                  <a:srgbClr val="7E7E7E"/>
                </a:solidFill>
                <a:latin typeface="Arial"/>
                <a:cs typeface="Arial"/>
              </a:rPr>
              <a:t>РОССИЯ</a:t>
            </a:r>
            <a:r>
              <a:rPr sz="1700" spc="-105" dirty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700" dirty="0">
                <a:solidFill>
                  <a:srgbClr val="7E7E7E"/>
                </a:solidFill>
                <a:latin typeface="Arial"/>
                <a:cs typeface="Arial"/>
              </a:rPr>
              <a:t>2019</a:t>
            </a:r>
            <a:endParaRPr sz="17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8714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5"/>
          <p:cNvSpPr>
            <a:spLocks noGrp="1" noChangeArrowheads="1"/>
          </p:cNvSpPr>
          <p:nvPr>
            <p:ph idx="4294967295"/>
          </p:nvPr>
        </p:nvSpPr>
        <p:spPr>
          <a:xfrm>
            <a:off x="614363" y="906463"/>
            <a:ext cx="8305800" cy="5502275"/>
          </a:xfrm>
        </p:spPr>
        <p:txBody>
          <a:bodyPr lIns="0" rIns="0"/>
          <a:lstStyle/>
          <a:p>
            <a:pPr marL="90488" indent="-90488">
              <a:lnSpc>
                <a:spcPct val="70000"/>
              </a:lnSpc>
            </a:pPr>
            <a:r>
              <a:rPr lang="ru-RU" altLang="ru-RU" sz="2800" b="1" smtClean="0">
                <a:solidFill>
                  <a:schemeClr val="tx2"/>
                </a:solidFill>
                <a:latin typeface="Times New Roman" pitchFamily="18" charset="0"/>
              </a:rPr>
              <a:t>к врачам клинических специальностей относятся (строка 123): </a:t>
            </a:r>
          </a:p>
          <a:p>
            <a:pPr marL="90488" indent="-90488">
              <a:lnSpc>
                <a:spcPct val="70000"/>
              </a:lnSpc>
              <a:buFontTx/>
              <a:buNone/>
            </a:pPr>
            <a:r>
              <a:rPr lang="ru-RU" altLang="ru-RU" sz="2400" smtClean="0">
                <a:solidFill>
                  <a:schemeClr val="tx2"/>
                </a:solidFill>
                <a:latin typeface="Times New Roman" pitchFamily="18" charset="0"/>
              </a:rPr>
              <a:t>терапевты, пульмонологи, кардиологи, детские кардиологи, ревматологи, гастроэнтерологи, нефрологи, диабетологи, эндокринологи, эндокринологи детские, аллергологи- иммунологи, гематологи, профпатологи, онкологи, онкологи детские, хирурги, хирурги детские, нейрохирурги, хирурги пластические, сердечно-сосудистые хирурги, торакальные хирурги, травматологи-ортопеды, урологи, урологи-андрологи детские, колопроктологи, челюстно-лицевые хирурги, акушеры-гинекологи, педиатры, неонатологи, офтальмологи, оториноларингологи, фтизиатры, неврологи, психиатры, психиатры детские, психиатры подростковые, гериатры, психиатры-наркологи, дерматовенерологи, врачи скорой медицинской помощи, инфекционисты, врачи общей практики (семейные), врачи по рентгенэндоваскулярной диагностике и лечению, </a:t>
            </a:r>
            <a:r>
              <a:rPr lang="ru-RU" altLang="ru-RU" sz="2400" b="1" smtClean="0">
                <a:solidFill>
                  <a:schemeClr val="tx2"/>
                </a:solidFill>
                <a:latin typeface="Times New Roman" pitchFamily="18" charset="0"/>
              </a:rPr>
              <a:t>врачи здравпунктов, врачи приемного отделения, по медицинской реабилитации, </a:t>
            </a:r>
            <a:r>
              <a:rPr lang="ru-RU" altLang="ru-RU" sz="2400" smtClean="0">
                <a:solidFill>
                  <a:schemeClr val="tx2"/>
                </a:solidFill>
                <a:latin typeface="Times New Roman" pitchFamily="18" charset="0"/>
              </a:rPr>
              <a:t> </a:t>
            </a:r>
            <a:r>
              <a:rPr lang="ru-RU" altLang="ru-RU" sz="2400" b="1" smtClean="0">
                <a:solidFill>
                  <a:schemeClr val="tx2"/>
                </a:solidFill>
                <a:latin typeface="Times New Roman" pitchFamily="18" charset="0"/>
              </a:rPr>
              <a:t>врачи токсикологи </a:t>
            </a:r>
            <a:endParaRPr lang="ru-RU" altLang="ru-RU" sz="2400" smtClean="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39939" name="Rectangle 629"/>
          <p:cNvSpPr>
            <a:spLocks noChangeArrowheads="1"/>
          </p:cNvSpPr>
          <p:nvPr/>
        </p:nvSpPr>
        <p:spPr bwMode="auto">
          <a:xfrm>
            <a:off x="1463675" y="6051550"/>
            <a:ext cx="6607175" cy="5778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 целью единого подхода использовать всем субъектам РФ данный перечень </a:t>
            </a:r>
          </a:p>
        </p:txBody>
      </p:sp>
    </p:spTree>
    <p:extLst>
      <p:ext uri="{BB962C8B-B14F-4D97-AF65-F5344CB8AC3E}">
        <p14:creationId xmlns:p14="http://schemas.microsoft.com/office/powerpoint/2010/main" val="3772360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Line 3"/>
          <p:cNvSpPr>
            <a:spLocks noChangeShapeType="1"/>
          </p:cNvSpPr>
          <p:nvPr/>
        </p:nvSpPr>
        <p:spPr bwMode="auto">
          <a:xfrm>
            <a:off x="3933825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graphicFrame>
        <p:nvGraphicFramePr>
          <p:cNvPr id="26672" name="Group 48"/>
          <p:cNvGraphicFramePr>
            <a:graphicFrameLocks noGrp="1"/>
          </p:cNvGraphicFramePr>
          <p:nvPr/>
        </p:nvGraphicFramePr>
        <p:xfrm>
          <a:off x="347663" y="2122488"/>
          <a:ext cx="8450262" cy="2920999"/>
        </p:xfrm>
        <a:graphic>
          <a:graphicData uri="http://schemas.openxmlformats.org/drawingml/2006/table">
            <a:tbl>
              <a:tblPr/>
              <a:tblGrid>
                <a:gridCol w="2682875"/>
                <a:gridCol w="527050"/>
                <a:gridCol w="731837"/>
                <a:gridCol w="709613"/>
                <a:gridCol w="788987"/>
                <a:gridCol w="1001713"/>
                <a:gridCol w="1085850"/>
                <a:gridCol w="922337"/>
              </a:tblGrid>
              <a:tr h="731925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свидетельство об аккредитации (из гр.9)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Находятся в декретном и долгосрочном отпуске (из гр.9)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</a:tr>
              <a:tr h="10669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0572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15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два и более сертификатов специалиста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126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C1401D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003" name="Rectangle 538"/>
          <p:cNvSpPr>
            <a:spLocks noChangeArrowheads="1"/>
          </p:cNvSpPr>
          <p:nvPr/>
        </p:nvSpPr>
        <p:spPr bwMode="auto">
          <a:xfrm>
            <a:off x="258763" y="5651500"/>
            <a:ext cx="8499475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400" b="1" smtClean="0">
              <a:cs typeface="Arial" pitchFamily="34" charset="0"/>
            </a:endParaRPr>
          </a:p>
        </p:txBody>
      </p:sp>
      <p:sp>
        <p:nvSpPr>
          <p:cNvPr id="41004" name="Rectangle 2"/>
          <p:cNvSpPr>
            <a:spLocks noChangeArrowheads="1"/>
          </p:cNvSpPr>
          <p:nvPr/>
        </p:nvSpPr>
        <p:spPr bwMode="auto">
          <a:xfrm>
            <a:off x="1376363" y="746125"/>
            <a:ext cx="65913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Таблица 1100. Должности и физические лица медицинской организации</a:t>
            </a:r>
          </a:p>
        </p:txBody>
      </p:sp>
      <p:sp>
        <p:nvSpPr>
          <p:cNvPr id="490513" name="AutoShape 17"/>
          <p:cNvSpPr>
            <a:spLocks noChangeArrowheads="1"/>
          </p:cNvSpPr>
          <p:nvPr/>
        </p:nvSpPr>
        <p:spPr bwMode="auto">
          <a:xfrm>
            <a:off x="6802438" y="4413250"/>
            <a:ext cx="1927225" cy="396875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41006" name="Text Box 541"/>
          <p:cNvSpPr txBox="1">
            <a:spLocks noChangeArrowheads="1"/>
          </p:cNvSpPr>
          <p:nvPr/>
        </p:nvSpPr>
        <p:spPr bwMode="auto">
          <a:xfrm>
            <a:off x="5086350" y="4997450"/>
            <a:ext cx="3757613" cy="825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Строка 126 по графе 16 по логике должна быть равна 0.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Графа 17 – заполняется.</a:t>
            </a:r>
          </a:p>
        </p:txBody>
      </p:sp>
    </p:spTree>
    <p:extLst>
      <p:ext uri="{BB962C8B-B14F-4D97-AF65-F5344CB8AC3E}">
        <p14:creationId xmlns:p14="http://schemas.microsoft.com/office/powerpoint/2010/main" val="2682116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4696" name="Group 200"/>
          <p:cNvGraphicFramePr>
            <a:graphicFrameLocks noGrp="1"/>
          </p:cNvGraphicFramePr>
          <p:nvPr/>
        </p:nvGraphicFramePr>
        <p:xfrm>
          <a:off x="257175" y="454025"/>
          <a:ext cx="8734425" cy="6181724"/>
        </p:xfrm>
        <a:graphic>
          <a:graphicData uri="http://schemas.openxmlformats.org/drawingml/2006/table">
            <a:tbl>
              <a:tblPr/>
              <a:tblGrid>
                <a:gridCol w="2235200">
                  <a:extLst>
                    <a:ext uri="{9D8B030D-6E8A-4147-A177-3AD203B41FA5}"/>
                  </a:extLst>
                </a:gridCol>
                <a:gridCol w="449263">
                  <a:extLst>
                    <a:ext uri="{9D8B030D-6E8A-4147-A177-3AD203B41FA5}"/>
                  </a:extLst>
                </a:gridCol>
                <a:gridCol w="485775">
                  <a:extLst>
                    <a:ext uri="{9D8B030D-6E8A-4147-A177-3AD203B41FA5}"/>
                  </a:extLst>
                </a:gridCol>
                <a:gridCol w="519112">
                  <a:extLst>
                    <a:ext uri="{9D8B030D-6E8A-4147-A177-3AD203B41FA5}"/>
                  </a:extLst>
                </a:gridCol>
                <a:gridCol w="679450">
                  <a:extLst>
                    <a:ext uri="{9D8B030D-6E8A-4147-A177-3AD203B41FA5}"/>
                  </a:extLst>
                </a:gridCol>
                <a:gridCol w="523875">
                  <a:extLst>
                    <a:ext uri="{9D8B030D-6E8A-4147-A177-3AD203B41FA5}"/>
                  </a:extLst>
                </a:gridCol>
                <a:gridCol w="679450">
                  <a:extLst>
                    <a:ext uri="{9D8B030D-6E8A-4147-A177-3AD203B41FA5}"/>
                  </a:extLst>
                </a:gridCol>
                <a:gridCol w="601663">
                  <a:extLst>
                    <a:ext uri="{9D8B030D-6E8A-4147-A177-3AD203B41FA5}"/>
                  </a:extLst>
                </a:gridCol>
                <a:gridCol w="828675">
                  <a:extLst>
                    <a:ext uri="{9D8B030D-6E8A-4147-A177-3AD203B41FA5}"/>
                  </a:extLst>
                </a:gridCol>
                <a:gridCol w="828675">
                  <a:extLst>
                    <a:ext uri="{9D8B030D-6E8A-4147-A177-3AD203B41FA5}"/>
                  </a:extLst>
                </a:gridCol>
                <a:gridCol w="903287">
                  <a:extLst>
                    <a:ext uri="{9D8B030D-6E8A-4147-A177-3AD203B41FA5}"/>
                  </a:extLst>
                </a:gridCol>
              </a:tblGrid>
              <a:tr h="822958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4007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7142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31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7617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Специалисты с высшим немедицинским образованием 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всего: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специалисты: биологи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7935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инструкторы-методисты по  лечебной физкультуре 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936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логопеды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55F54">
                        <a:alpha val="49803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55F54">
                        <a:alpha val="49803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физики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психологи медицинские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судебные эксперты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химики-эксперты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0471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зоолог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эксперт-физик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136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эмбриолог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137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094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энтомолог</a:t>
                      </a:r>
                    </a:p>
                  </a:txBody>
                  <a:tcPr marT="45719" marB="4571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</a:t>
                      </a: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9" marB="4571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2176" name="Rectangle 915"/>
          <p:cNvSpPr>
            <a:spLocks noChangeArrowheads="1"/>
          </p:cNvSpPr>
          <p:nvPr/>
        </p:nvSpPr>
        <p:spPr bwMode="auto">
          <a:xfrm>
            <a:off x="3040063" y="2647950"/>
            <a:ext cx="5745162" cy="8382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строку 127 не включаются сведения о специалистах с высшим немедицинским образованием, занимающих врачебные должности</a:t>
            </a:r>
          </a:p>
        </p:txBody>
      </p:sp>
      <p:sp>
        <p:nvSpPr>
          <p:cNvPr id="42177" name="Rectangle 917"/>
          <p:cNvSpPr>
            <a:spLocks noChangeArrowheads="1"/>
          </p:cNvSpPr>
          <p:nvPr/>
        </p:nvSpPr>
        <p:spPr bwMode="auto">
          <a:xfrm>
            <a:off x="3040063" y="3586163"/>
            <a:ext cx="5703887" cy="4000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127 равна сумме строк с 128 по 138</a:t>
            </a:r>
          </a:p>
        </p:txBody>
      </p:sp>
      <p:sp>
        <p:nvSpPr>
          <p:cNvPr id="42178" name="Rectangle 915"/>
          <p:cNvSpPr>
            <a:spLocks noChangeArrowheads="1"/>
          </p:cNvSpPr>
          <p:nvPr/>
        </p:nvSpPr>
        <p:spPr bwMode="auto">
          <a:xfrm>
            <a:off x="3040063" y="4087813"/>
            <a:ext cx="5703887" cy="1535112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FF0000"/>
                </a:solidFill>
                <a:latin typeface="Times New Roman" pitchFamily="18" charset="0"/>
                <a:cs typeface="Arial" pitchFamily="34" charset="0"/>
              </a:rPr>
              <a:t>Обратите внимание </a:t>
            </a: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на заполнение 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граф 15 «Имеют сертификат» Сертификат указывается при наличии </a:t>
            </a:r>
            <a:r>
              <a:rPr lang="ru-RU" altLang="ru-RU" sz="1600" b="1" u="sng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документа установленного образца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и 16 «Имеют свидетельство об аккредитации» должна быть равна 0.</a:t>
            </a:r>
          </a:p>
        </p:txBody>
      </p:sp>
      <p:sp>
        <p:nvSpPr>
          <p:cNvPr id="42179" name="Rectangle 915"/>
          <p:cNvSpPr>
            <a:spLocks noChangeArrowheads="1"/>
          </p:cNvSpPr>
          <p:nvPr/>
        </p:nvSpPr>
        <p:spPr bwMode="auto">
          <a:xfrm>
            <a:off x="3060700" y="5757863"/>
            <a:ext cx="5703888" cy="741362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FF0000"/>
                </a:solidFill>
                <a:latin typeface="Times New Roman" pitchFamily="18" charset="0"/>
                <a:cs typeface="Arial" pitchFamily="34" charset="0"/>
              </a:rPr>
              <a:t>Обратите внимание на достоверность субьектам у кого графы с на заполнение  по  пустые!!!!</a:t>
            </a:r>
          </a:p>
        </p:txBody>
      </p:sp>
    </p:spTree>
    <p:extLst>
      <p:ext uri="{BB962C8B-B14F-4D97-AF65-F5344CB8AC3E}">
        <p14:creationId xmlns:p14="http://schemas.microsoft.com/office/powerpoint/2010/main" val="4172273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5622" name="Group 102"/>
          <p:cNvGraphicFramePr>
            <a:graphicFrameLocks noGrp="1"/>
          </p:cNvGraphicFramePr>
          <p:nvPr/>
        </p:nvGraphicFramePr>
        <p:xfrm>
          <a:off x="352425" y="809625"/>
          <a:ext cx="8561388" cy="5546727"/>
        </p:xfrm>
        <a:graphic>
          <a:graphicData uri="http://schemas.openxmlformats.org/drawingml/2006/table">
            <a:tbl>
              <a:tblPr/>
              <a:tblGrid>
                <a:gridCol w="1641475">
                  <a:extLst>
                    <a:ext uri="{9D8B030D-6E8A-4147-A177-3AD203B41FA5}"/>
                  </a:extLst>
                </a:gridCol>
                <a:gridCol w="515938">
                  <a:extLst>
                    <a:ext uri="{9D8B030D-6E8A-4147-A177-3AD203B41FA5}"/>
                  </a:extLst>
                </a:gridCol>
                <a:gridCol w="671512">
                  <a:extLst>
                    <a:ext uri="{9D8B030D-6E8A-4147-A177-3AD203B41FA5}"/>
                  </a:extLst>
                </a:gridCol>
                <a:gridCol w="744538">
                  <a:extLst>
                    <a:ext uri="{9D8B030D-6E8A-4147-A177-3AD203B41FA5}"/>
                  </a:extLst>
                </a:gridCol>
                <a:gridCol w="595312">
                  <a:extLst>
                    <a:ext uri="{9D8B030D-6E8A-4147-A177-3AD203B41FA5}"/>
                  </a:extLst>
                </a:gridCol>
                <a:gridCol w="669925">
                  <a:extLst>
                    <a:ext uri="{9D8B030D-6E8A-4147-A177-3AD203B41FA5}"/>
                  </a:extLst>
                </a:gridCol>
                <a:gridCol w="596900">
                  <a:extLst>
                    <a:ext uri="{9D8B030D-6E8A-4147-A177-3AD203B41FA5}"/>
                  </a:extLst>
                </a:gridCol>
                <a:gridCol w="669925">
                  <a:extLst>
                    <a:ext uri="{9D8B030D-6E8A-4147-A177-3AD203B41FA5}"/>
                  </a:extLst>
                </a:gridCol>
                <a:gridCol w="817563">
                  <a:extLst>
                    <a:ext uri="{9D8B030D-6E8A-4147-A177-3AD203B41FA5}"/>
                  </a:extLst>
                </a:gridCol>
                <a:gridCol w="819150">
                  <a:extLst>
                    <a:ext uri="{9D8B030D-6E8A-4147-A177-3AD203B41FA5}"/>
                  </a:extLst>
                </a:gridCol>
                <a:gridCol w="819150">
                  <a:extLst>
                    <a:ext uri="{9D8B030D-6E8A-4147-A177-3AD203B41FA5}"/>
                  </a:extLst>
                </a:gridCol>
              </a:tblGrid>
              <a:tr h="115887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318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Провизоры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extLst>
                  <a:ext uri="{0D108BD9-81ED-4DB2-BD59-A6C34878D82A}"/>
                </a:extLst>
              </a:tr>
              <a:tr h="5175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в том числе  по специальностям: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8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управление и экономика фармации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5175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фармацевтическая технология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8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фармацевтическая химия и фармакогнозия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5" marB="4569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3106" name="Rectangle 713"/>
          <p:cNvSpPr>
            <a:spLocks noChangeArrowheads="1"/>
          </p:cNvSpPr>
          <p:nvPr/>
        </p:nvSpPr>
        <p:spPr bwMode="auto">
          <a:xfrm>
            <a:off x="2565400" y="3702050"/>
            <a:ext cx="3643313" cy="117792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139 может быть больше суммы строк с 140 по 142 по графе 9, 12-17. Разницу пояснить.</a:t>
            </a:r>
          </a:p>
        </p:txBody>
      </p:sp>
      <p:sp>
        <p:nvSpPr>
          <p:cNvPr id="43107" name="Rectangle 713"/>
          <p:cNvSpPr>
            <a:spLocks noChangeArrowheads="1"/>
          </p:cNvSpPr>
          <p:nvPr/>
        </p:nvSpPr>
        <p:spPr bwMode="auto">
          <a:xfrm>
            <a:off x="5003800" y="4997450"/>
            <a:ext cx="3643313" cy="1322388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139  графа 16 </a:t>
            </a:r>
            <a:r>
              <a:rPr lang="ru-RU" altLang="ru-RU" sz="1600" b="1" smtClean="0">
                <a:solidFill>
                  <a:srgbClr val="FFFFFF"/>
                </a:solidFill>
                <a:latin typeface="Times New Roman" pitchFamily="18" charset="0"/>
                <a:cs typeface="Arial" pitchFamily="34" charset="0"/>
              </a:rPr>
              <a:t>(аккредитация)</a:t>
            </a: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 сведения указываются только по итоговой строке, т.к специальность </a:t>
            </a:r>
            <a:r>
              <a:rPr lang="ru-RU" altLang="ru-RU" sz="1600" b="1" smtClean="0">
                <a:solidFill>
                  <a:srgbClr val="FF0000"/>
                </a:solidFill>
                <a:latin typeface="Times New Roman" pitchFamily="18" charset="0"/>
                <a:cs typeface="Arial" pitchFamily="34" charset="0"/>
              </a:rPr>
              <a:t>«Фармация»</a:t>
            </a:r>
          </a:p>
        </p:txBody>
      </p:sp>
    </p:spTree>
    <p:extLst>
      <p:ext uri="{BB962C8B-B14F-4D97-AF65-F5344CB8AC3E}">
        <p14:creationId xmlns:p14="http://schemas.microsoft.com/office/powerpoint/2010/main" val="2331215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6662" name="Group 118"/>
          <p:cNvGraphicFramePr>
            <a:graphicFrameLocks noGrp="1"/>
          </p:cNvGraphicFramePr>
          <p:nvPr/>
        </p:nvGraphicFramePr>
        <p:xfrm>
          <a:off x="361950" y="263525"/>
          <a:ext cx="8501063" cy="5895977"/>
        </p:xfrm>
        <a:graphic>
          <a:graphicData uri="http://schemas.openxmlformats.org/drawingml/2006/table">
            <a:tbl>
              <a:tblPr/>
              <a:tblGrid>
                <a:gridCol w="1831975">
                  <a:extLst>
                    <a:ext uri="{9D8B030D-6E8A-4147-A177-3AD203B41FA5}"/>
                  </a:extLst>
                </a:gridCol>
                <a:gridCol w="439738">
                  <a:extLst>
                    <a:ext uri="{9D8B030D-6E8A-4147-A177-3AD203B41FA5}"/>
                  </a:extLst>
                </a:gridCol>
                <a:gridCol w="587375">
                  <a:extLst>
                    <a:ext uri="{9D8B030D-6E8A-4147-A177-3AD203B41FA5}"/>
                  </a:extLst>
                </a:gridCol>
                <a:gridCol w="731837">
                  <a:extLst>
                    <a:ext uri="{9D8B030D-6E8A-4147-A177-3AD203B41FA5}"/>
                  </a:extLst>
                </a:gridCol>
                <a:gridCol w="585788">
                  <a:extLst>
                    <a:ext uri="{9D8B030D-6E8A-4147-A177-3AD203B41FA5}"/>
                  </a:extLst>
                </a:gridCol>
                <a:gridCol w="512762">
                  <a:extLst>
                    <a:ext uri="{9D8B030D-6E8A-4147-A177-3AD203B41FA5}"/>
                  </a:extLst>
                </a:gridCol>
                <a:gridCol w="733425">
                  <a:extLst>
                    <a:ext uri="{9D8B030D-6E8A-4147-A177-3AD203B41FA5}"/>
                  </a:extLst>
                </a:gridCol>
                <a:gridCol w="660400">
                  <a:extLst>
                    <a:ext uri="{9D8B030D-6E8A-4147-A177-3AD203B41FA5}"/>
                  </a:extLst>
                </a:gridCol>
                <a:gridCol w="731838">
                  <a:extLst>
                    <a:ext uri="{9D8B030D-6E8A-4147-A177-3AD203B41FA5}"/>
                  </a:extLst>
                </a:gridCol>
                <a:gridCol w="879475">
                  <a:extLst>
                    <a:ext uri="{9D8B030D-6E8A-4147-A177-3AD203B41FA5}"/>
                  </a:extLst>
                </a:gridCol>
                <a:gridCol w="806450">
                  <a:extLst>
                    <a:ext uri="{9D8B030D-6E8A-4147-A177-3AD203B41FA5}"/>
                  </a:extLst>
                </a:gridCol>
              </a:tblGrid>
              <a:tr h="822970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4009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333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9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1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медперсонал 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всего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9445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из них: в организациях, расположенных в сельской местности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297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работают на основной работе в организациях подчинения: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федерального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1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субъектов Российской Федерации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9215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организаторы сестринского дела 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стр. 143)</a:t>
                      </a: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C1401D"/>
                        </a:solidFill>
                        <a:effectLst/>
                        <a:latin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Заполняется вся строка</a:t>
                      </a:r>
                    </a:p>
                  </a:txBody>
                  <a:tcPr marT="45725" marB="4572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4138" name="Rectangle 694"/>
          <p:cNvSpPr>
            <a:spLocks noChangeArrowheads="1"/>
          </p:cNvSpPr>
          <p:nvPr/>
        </p:nvSpPr>
        <p:spPr bwMode="auto">
          <a:xfrm>
            <a:off x="2827338" y="3944938"/>
            <a:ext cx="5848350" cy="3048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Сумма строк 145 и 146 равна строке 143</a:t>
            </a:r>
          </a:p>
        </p:txBody>
      </p:sp>
      <p:sp>
        <p:nvSpPr>
          <p:cNvPr id="44139" name="Rectangle 719"/>
          <p:cNvSpPr>
            <a:spLocks noChangeArrowheads="1"/>
          </p:cNvSpPr>
          <p:nvPr/>
        </p:nvSpPr>
        <p:spPr bwMode="auto">
          <a:xfrm>
            <a:off x="2870200" y="4333875"/>
            <a:ext cx="5899150" cy="105092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Показываются специалисты с высшим или средним медицинским образованием, имеющие данную специальность, не зависимо от должности, которую они занимают в среднем медицинском персонале</a:t>
            </a:r>
          </a:p>
        </p:txBody>
      </p:sp>
      <p:sp>
        <p:nvSpPr>
          <p:cNvPr id="44140" name="Line 720"/>
          <p:cNvSpPr>
            <a:spLocks noChangeShapeType="1"/>
          </p:cNvSpPr>
          <p:nvPr/>
        </p:nvSpPr>
        <p:spPr bwMode="auto">
          <a:xfrm flipV="1">
            <a:off x="2513013" y="5249863"/>
            <a:ext cx="560387" cy="877887"/>
          </a:xfrm>
          <a:prstGeom prst="line">
            <a:avLst/>
          </a:prstGeom>
          <a:noFill/>
          <a:ln w="730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44141" name="Rectangle 721"/>
          <p:cNvSpPr>
            <a:spLocks noChangeArrowheads="1"/>
          </p:cNvSpPr>
          <p:nvPr/>
        </p:nvSpPr>
        <p:spPr bwMode="auto">
          <a:xfrm>
            <a:off x="2803525" y="2652713"/>
            <a:ext cx="5908675" cy="10668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Медицинских сестер с высшим медицинским образованием, занимающих должности </a:t>
            </a:r>
            <a:r>
              <a:rPr lang="ru-RU" altLang="ru-RU" sz="20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врачей-методистов или врачей-статистиков</a:t>
            </a:r>
            <a:r>
              <a:rPr lang="ru-RU" altLang="ru-RU" sz="2000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строку 143 не включать</a:t>
            </a:r>
          </a:p>
        </p:txBody>
      </p:sp>
    </p:spTree>
    <p:extLst>
      <p:ext uri="{BB962C8B-B14F-4D97-AF65-F5344CB8AC3E}">
        <p14:creationId xmlns:p14="http://schemas.microsoft.com/office/powerpoint/2010/main" val="3519266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8719" name="Group 127"/>
          <p:cNvGraphicFramePr>
            <a:graphicFrameLocks noGrp="1"/>
          </p:cNvGraphicFramePr>
          <p:nvPr/>
        </p:nvGraphicFramePr>
        <p:xfrm>
          <a:off x="284163" y="777875"/>
          <a:ext cx="8499475" cy="5799140"/>
        </p:xfrm>
        <a:graphic>
          <a:graphicData uri="http://schemas.openxmlformats.org/drawingml/2006/table">
            <a:tbl>
              <a:tblPr/>
              <a:tblGrid>
                <a:gridCol w="1597025">
                  <a:extLst>
                    <a:ext uri="{9D8B030D-6E8A-4147-A177-3AD203B41FA5}"/>
                  </a:extLst>
                </a:gridCol>
                <a:gridCol w="477837">
                  <a:extLst>
                    <a:ext uri="{9D8B030D-6E8A-4147-A177-3AD203B41FA5}"/>
                  </a:extLst>
                </a:gridCol>
                <a:gridCol w="758825">
                  <a:extLst>
                    <a:ext uri="{9D8B030D-6E8A-4147-A177-3AD203B41FA5}"/>
                  </a:extLst>
                </a:gridCol>
                <a:gridCol w="727075">
                  <a:extLst>
                    <a:ext uri="{9D8B030D-6E8A-4147-A177-3AD203B41FA5}"/>
                  </a:extLst>
                </a:gridCol>
                <a:gridCol w="581025">
                  <a:extLst>
                    <a:ext uri="{9D8B030D-6E8A-4147-A177-3AD203B41FA5}"/>
                  </a:extLst>
                </a:gridCol>
                <a:gridCol w="652463">
                  <a:extLst>
                    <a:ext uri="{9D8B030D-6E8A-4147-A177-3AD203B41FA5}"/>
                  </a:extLst>
                </a:gridCol>
                <a:gridCol w="581025">
                  <a:extLst>
                    <a:ext uri="{9D8B030D-6E8A-4147-A177-3AD203B41FA5}"/>
                  </a:extLst>
                </a:gridCol>
                <a:gridCol w="654050">
                  <a:extLst>
                    <a:ext uri="{9D8B030D-6E8A-4147-A177-3AD203B41FA5}"/>
                  </a:extLst>
                </a:gridCol>
                <a:gridCol w="873125">
                  <a:extLst>
                    <a:ext uri="{9D8B030D-6E8A-4147-A177-3AD203B41FA5}"/>
                  </a:extLst>
                </a:gridCol>
                <a:gridCol w="796925">
                  <a:extLst>
                    <a:ext uri="{9D8B030D-6E8A-4147-A177-3AD203B41FA5}"/>
                  </a:extLst>
                </a:gridCol>
                <a:gridCol w="800100">
                  <a:extLst>
                    <a:ext uri="{9D8B030D-6E8A-4147-A177-3AD203B41FA5}"/>
                  </a:extLst>
                </a:gridCol>
              </a:tblGrid>
              <a:tr h="108267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873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921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936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858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общего числа среднего медперсонала 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(стр. 143):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7371"/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7371"/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36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акушерки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73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921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гигиенисты стоматологические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36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заведующие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заведующие фельдшерско-акушерским пунктом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36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..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527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Arial" panose="020B0604020202020204" pitchFamily="34" charset="0"/>
                        </a:rPr>
                        <a:t>помощники  врачей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5178" name="Rectangle 719"/>
          <p:cNvSpPr>
            <a:spLocks noChangeArrowheads="1"/>
          </p:cNvSpPr>
          <p:nvPr/>
        </p:nvSpPr>
        <p:spPr bwMode="auto">
          <a:xfrm>
            <a:off x="2527300" y="2859088"/>
            <a:ext cx="6189663" cy="18288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u="sng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строке 150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 указывать следующие должности: заведующий молочной кухней; заведующий здравпунктом–фельдшер (медицинская сестра);заведующий ФАП– фельдшер (акушер, медицинская сестра); заведующий кабинетом медпрофилактики– фельдшер (медицинская сестра); заведующий отделом, отделением, лабораторией, кабинетом зубопротезирования</a:t>
            </a:r>
          </a:p>
        </p:txBody>
      </p:sp>
      <p:sp>
        <p:nvSpPr>
          <p:cNvPr id="45179" name="Rectangle 804"/>
          <p:cNvSpPr>
            <a:spLocks noChangeArrowheads="1"/>
          </p:cNvSpPr>
          <p:nvPr/>
        </p:nvSpPr>
        <p:spPr bwMode="auto">
          <a:xfrm>
            <a:off x="2493963" y="4781550"/>
            <a:ext cx="6273800" cy="175895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u="sng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строке 202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 указывать должности помощников: врача-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эпидемиолога, врача-паразитолога, врача по гигиене детей и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подростков, врача по гигиене питания, врача по гигиене труда,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врача по гигиеническому воспитанию, врача по коммунальной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гигиене, врача по общей гигиене, врача по радиационной гигиене, помощник энтомолога</a:t>
            </a:r>
          </a:p>
        </p:txBody>
      </p:sp>
    </p:spTree>
    <p:extLst>
      <p:ext uri="{BB962C8B-B14F-4D97-AF65-F5344CB8AC3E}">
        <p14:creationId xmlns:p14="http://schemas.microsoft.com/office/powerpoint/2010/main" val="881960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79" name="Group 163"/>
          <p:cNvGraphicFramePr>
            <a:graphicFrameLocks noGrp="1"/>
          </p:cNvGraphicFramePr>
          <p:nvPr/>
        </p:nvGraphicFramePr>
        <p:xfrm>
          <a:off x="261938" y="636588"/>
          <a:ext cx="8609012" cy="6007100"/>
        </p:xfrm>
        <a:graphic>
          <a:graphicData uri="http://schemas.openxmlformats.org/drawingml/2006/table">
            <a:tbl>
              <a:tblPr/>
              <a:tblGrid>
                <a:gridCol w="1758950">
                  <a:extLst>
                    <a:ext uri="{9D8B030D-6E8A-4147-A177-3AD203B41FA5}"/>
                  </a:extLst>
                </a:gridCol>
                <a:gridCol w="412750">
                  <a:extLst>
                    <a:ext uri="{9D8B030D-6E8A-4147-A177-3AD203B41FA5}"/>
                  </a:extLst>
                </a:gridCol>
                <a:gridCol w="636587">
                  <a:extLst>
                    <a:ext uri="{9D8B030D-6E8A-4147-A177-3AD203B41FA5}"/>
                  </a:extLst>
                </a:gridCol>
                <a:gridCol w="617538">
                  <a:extLst>
                    <a:ext uri="{9D8B030D-6E8A-4147-A177-3AD203B41FA5}"/>
                  </a:extLst>
                </a:gridCol>
                <a:gridCol w="808037">
                  <a:extLst>
                    <a:ext uri="{9D8B030D-6E8A-4147-A177-3AD203B41FA5}"/>
                  </a:extLst>
                </a:gridCol>
                <a:gridCol w="728663">
                  <a:extLst>
                    <a:ext uri="{9D8B030D-6E8A-4147-A177-3AD203B41FA5}"/>
                  </a:extLst>
                </a:gridCol>
                <a:gridCol w="657225">
                  <a:extLst>
                    <a:ext uri="{9D8B030D-6E8A-4147-A177-3AD203B41FA5}"/>
                  </a:extLst>
                </a:gridCol>
                <a:gridCol w="581025">
                  <a:extLst>
                    <a:ext uri="{9D8B030D-6E8A-4147-A177-3AD203B41FA5}"/>
                  </a:extLst>
                </a:gridCol>
                <a:gridCol w="804862">
                  <a:extLst>
                    <a:ext uri="{9D8B030D-6E8A-4147-A177-3AD203B41FA5}"/>
                  </a:extLst>
                </a:gridCol>
                <a:gridCol w="801688">
                  <a:extLst>
                    <a:ext uri="{9D8B030D-6E8A-4147-A177-3AD203B41FA5}"/>
                  </a:extLst>
                </a:gridCol>
                <a:gridCol w="801687">
                  <a:extLst>
                    <a:ext uri="{9D8B030D-6E8A-4147-A177-3AD203B41FA5}"/>
                  </a:extLst>
                </a:gridCol>
              </a:tblGrid>
              <a:tr h="1005950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5723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33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578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лаборанты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159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3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лабораторное дело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160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578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гистология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3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лабораторная диагностика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162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433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304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лабораторные техники (фельдшеры-лаборанты)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3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лабораторное дело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578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гистология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165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858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лабораторная диагностика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166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2486025" y="2754313"/>
            <a:ext cx="6369050" cy="3540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400" b="1" 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i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Строка 159 больше или равна сумме строк с 160 по 162 по графам 9, 12-17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2994025" y="3341688"/>
            <a:ext cx="5005388" cy="6588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Строка 163 больше или равна сумме строк с 164 по 166 по графам 9, 12-17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2994025" y="4119563"/>
            <a:ext cx="5005388" cy="7159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Строка 198 (медицинские технологи) больше или равна сумме строк с 199 по 201 по графам 9, 12-17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2994025" y="5075238"/>
            <a:ext cx="5005388" cy="7556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Разница может быть за счет специальностей «Бактериология», «Судебно-медицинская экспертиза»</a:t>
            </a:r>
          </a:p>
        </p:txBody>
      </p:sp>
    </p:spTree>
    <p:extLst>
      <p:ext uri="{BB962C8B-B14F-4D97-AF65-F5344CB8AC3E}">
        <p14:creationId xmlns:p14="http://schemas.microsoft.com/office/powerpoint/2010/main" val="1114036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306" name="Group 42"/>
          <p:cNvGraphicFramePr>
            <a:graphicFrameLocks noGrp="1"/>
          </p:cNvGraphicFramePr>
          <p:nvPr>
            <p:ph idx="1"/>
          </p:nvPr>
        </p:nvGraphicFramePr>
        <p:xfrm>
          <a:off x="477838" y="1146175"/>
          <a:ext cx="8229600" cy="4635500"/>
        </p:xfrm>
        <a:graphic>
          <a:graphicData uri="http://schemas.openxmlformats.org/drawingml/2006/table">
            <a:tbl>
              <a:tblPr/>
              <a:tblGrid>
                <a:gridCol w="2813050"/>
                <a:gridCol w="715963"/>
                <a:gridCol w="4700587"/>
              </a:tblGrid>
              <a:tr h="80803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лаборанты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159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D2F1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Бактериология,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Гистология, Лабораторное дело, Лабораторная диагностика, </a:t>
                      </a: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D2F1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Судебно-медицинская экспертиза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rgbClr val="FD2F19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308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в том числе: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лабораторное дело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160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гистология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161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308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лабораторная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диагностика 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162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0803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медицинские лабораторные техники (фельдшеры-лаборанты)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163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D2F1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Бактериология,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Гистология, Лабораторное дело, Лабораторная диагностика,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D2F1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Судебно-медицинская экспертиза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D2F19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308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в том числе: 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лабораторное дело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164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гистология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162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308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лабораторная 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34290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диагностика  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163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9263" algn="l"/>
                        </a:tabLst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7144" name="Rectangle 1538"/>
          <p:cNvSpPr>
            <a:spLocks noChangeArrowheads="1"/>
          </p:cNvSpPr>
          <p:nvPr/>
        </p:nvSpPr>
        <p:spPr bwMode="auto">
          <a:xfrm>
            <a:off x="4025900" y="2427288"/>
            <a:ext cx="4683125" cy="763587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Разница =159-160-161-162: бактериология, судебно-медицинская экспертиза </a:t>
            </a:r>
          </a:p>
        </p:txBody>
      </p:sp>
      <p:sp>
        <p:nvSpPr>
          <p:cNvPr id="47145" name="Rectangle 1538"/>
          <p:cNvSpPr>
            <a:spLocks noChangeArrowheads="1"/>
          </p:cNvSpPr>
          <p:nvPr/>
        </p:nvSpPr>
        <p:spPr bwMode="auto">
          <a:xfrm>
            <a:off x="4021138" y="4575175"/>
            <a:ext cx="4684712" cy="763588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lnSpc>
                <a:spcPct val="80000"/>
              </a:lnSpc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Разница =163-164-165-166: бактериология, судебно-медицинская экспертиза </a:t>
            </a:r>
          </a:p>
        </p:txBody>
      </p:sp>
    </p:spTree>
    <p:extLst>
      <p:ext uri="{BB962C8B-B14F-4D97-AF65-F5344CB8AC3E}">
        <p14:creationId xmlns:p14="http://schemas.microsoft.com/office/powerpoint/2010/main" val="61357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0738" name="Group 402"/>
          <p:cNvGraphicFramePr>
            <a:graphicFrameLocks noGrp="1"/>
          </p:cNvGraphicFramePr>
          <p:nvPr/>
        </p:nvGraphicFramePr>
        <p:xfrm>
          <a:off x="455613" y="468313"/>
          <a:ext cx="8442325" cy="5753099"/>
        </p:xfrm>
        <a:graphic>
          <a:graphicData uri="http://schemas.openxmlformats.org/drawingml/2006/table">
            <a:tbl>
              <a:tblPr/>
              <a:tblGrid>
                <a:gridCol w="1576387">
                  <a:extLst>
                    <a:ext uri="{9D8B030D-6E8A-4147-A177-3AD203B41FA5}"/>
                  </a:extLst>
                </a:gridCol>
                <a:gridCol w="465138">
                  <a:extLst>
                    <a:ext uri="{9D8B030D-6E8A-4147-A177-3AD203B41FA5}"/>
                  </a:extLst>
                </a:gridCol>
                <a:gridCol w="627062">
                  <a:extLst>
                    <a:ext uri="{9D8B030D-6E8A-4147-A177-3AD203B41FA5}"/>
                  </a:extLst>
                </a:gridCol>
                <a:gridCol w="722313">
                  <a:extLst>
                    <a:ext uri="{9D8B030D-6E8A-4147-A177-3AD203B41FA5}"/>
                  </a:extLst>
                </a:gridCol>
                <a:gridCol w="720725">
                  <a:extLst>
                    <a:ext uri="{9D8B030D-6E8A-4147-A177-3AD203B41FA5}"/>
                  </a:extLst>
                </a:gridCol>
                <a:gridCol w="565150">
                  <a:extLst>
                    <a:ext uri="{9D8B030D-6E8A-4147-A177-3AD203B41FA5}"/>
                  </a:extLst>
                </a:gridCol>
                <a:gridCol w="592137">
                  <a:extLst>
                    <a:ext uri="{9D8B030D-6E8A-4147-A177-3AD203B41FA5}"/>
                  </a:extLst>
                </a:gridCol>
                <a:gridCol w="501650">
                  <a:extLst>
                    <a:ext uri="{9D8B030D-6E8A-4147-A177-3AD203B41FA5}"/>
                  </a:extLst>
                </a:gridCol>
                <a:gridCol w="819150">
                  <a:extLst>
                    <a:ext uri="{9D8B030D-6E8A-4147-A177-3AD203B41FA5}"/>
                  </a:extLst>
                </a:gridCol>
                <a:gridCol w="827088">
                  <a:extLst>
                    <a:ext uri="{9D8B030D-6E8A-4147-A177-3AD203B41FA5}"/>
                  </a:extLst>
                </a:gridCol>
                <a:gridCol w="1025525">
                  <a:extLst>
                    <a:ext uri="{9D8B030D-6E8A-4147-A177-3AD203B41FA5}"/>
                  </a:extLst>
                </a:gridCol>
              </a:tblGrid>
              <a:tr h="1005837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</a:t>
                      </a: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свидетельство об аккредитации (из гр.9)</a:t>
                      </a: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Находятся в декретном и долгосрочном отпуске (из гр.9)</a:t>
                      </a: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extLst>
                  <a:ext uri="{0D108BD9-81ED-4DB2-BD59-A6C34878D82A}"/>
                </a:extLst>
              </a:tr>
              <a:tr h="146306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30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57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лаборанты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159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18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лабораторное дело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160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857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гистология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0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лабораторная диагностика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162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81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Разница (ошибка)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8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лабораторные техники (фельдшеры-лаборанты)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 gridSpan="9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Аналогичный контроль</a:t>
                      </a:r>
                    </a:p>
                  </a:txBody>
                  <a:tcPr marT="45711" marB="457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90513" name="AutoShape 17"/>
          <p:cNvSpPr>
            <a:spLocks noChangeArrowheads="1"/>
          </p:cNvSpPr>
          <p:nvPr/>
        </p:nvSpPr>
        <p:spPr bwMode="auto">
          <a:xfrm>
            <a:off x="2482850" y="4819650"/>
            <a:ext cx="1376363" cy="396875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72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0738" name="Group 402"/>
          <p:cNvGraphicFramePr>
            <a:graphicFrameLocks noGrp="1"/>
          </p:cNvGraphicFramePr>
          <p:nvPr/>
        </p:nvGraphicFramePr>
        <p:xfrm>
          <a:off x="455613" y="468313"/>
          <a:ext cx="8442325" cy="5394554"/>
        </p:xfrm>
        <a:graphic>
          <a:graphicData uri="http://schemas.openxmlformats.org/drawingml/2006/table">
            <a:tbl>
              <a:tblPr/>
              <a:tblGrid>
                <a:gridCol w="1576387">
                  <a:extLst>
                    <a:ext uri="{9D8B030D-6E8A-4147-A177-3AD203B41FA5}"/>
                  </a:extLst>
                </a:gridCol>
                <a:gridCol w="465138">
                  <a:extLst>
                    <a:ext uri="{9D8B030D-6E8A-4147-A177-3AD203B41FA5}"/>
                  </a:extLst>
                </a:gridCol>
                <a:gridCol w="627062">
                  <a:extLst>
                    <a:ext uri="{9D8B030D-6E8A-4147-A177-3AD203B41FA5}"/>
                  </a:extLst>
                </a:gridCol>
                <a:gridCol w="722313">
                  <a:extLst>
                    <a:ext uri="{9D8B030D-6E8A-4147-A177-3AD203B41FA5}"/>
                  </a:extLst>
                </a:gridCol>
                <a:gridCol w="720725">
                  <a:extLst>
                    <a:ext uri="{9D8B030D-6E8A-4147-A177-3AD203B41FA5}"/>
                  </a:extLst>
                </a:gridCol>
                <a:gridCol w="565150">
                  <a:extLst>
                    <a:ext uri="{9D8B030D-6E8A-4147-A177-3AD203B41FA5}"/>
                  </a:extLst>
                </a:gridCol>
                <a:gridCol w="592137">
                  <a:extLst>
                    <a:ext uri="{9D8B030D-6E8A-4147-A177-3AD203B41FA5}"/>
                  </a:extLst>
                </a:gridCol>
                <a:gridCol w="501650">
                  <a:extLst>
                    <a:ext uri="{9D8B030D-6E8A-4147-A177-3AD203B41FA5}"/>
                  </a:extLst>
                </a:gridCol>
                <a:gridCol w="819150">
                  <a:extLst>
                    <a:ext uri="{9D8B030D-6E8A-4147-A177-3AD203B41FA5}"/>
                  </a:extLst>
                </a:gridCol>
                <a:gridCol w="827088">
                  <a:extLst>
                    <a:ext uri="{9D8B030D-6E8A-4147-A177-3AD203B41FA5}"/>
                  </a:extLst>
                </a:gridCol>
                <a:gridCol w="1025525">
                  <a:extLst>
                    <a:ext uri="{9D8B030D-6E8A-4147-A177-3AD203B41FA5}"/>
                  </a:extLst>
                </a:gridCol>
              </a:tblGrid>
              <a:tr h="1005738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</a:t>
                      </a: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квалификационную категорию (из гр.9)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Имеют сертификат специалиста (из гр.9)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Разница между гр.9 и гр. 15</a:t>
                      </a: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extLst>
                  <a:ext uri="{0D108BD9-81ED-4DB2-BD59-A6C34878D82A}"/>
                </a:extLst>
              </a:tr>
              <a:tr h="14629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высшую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первую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вторую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25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6568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лаборанты</a:t>
                      </a:r>
                    </a:p>
                  </a:txBody>
                  <a:tcPr marT="45691" marB="4569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159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1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</a:p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лабораторное дело</a:t>
                      </a:r>
                    </a:p>
                  </a:txBody>
                  <a:tcPr marT="45691" marB="4569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6568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гистология</a:t>
                      </a:r>
                    </a:p>
                  </a:txBody>
                  <a:tcPr marT="45691" marB="4569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1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лабораторная диагностика</a:t>
                      </a:r>
                    </a:p>
                  </a:txBody>
                  <a:tcPr marT="45691" marB="4569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162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7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лабораторные техники (фельдшеры-лаборанты)</a:t>
                      </a:r>
                    </a:p>
                  </a:txBody>
                  <a:tcPr marT="45691" marB="4569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DD4A9"/>
                    </a:solidFill>
                  </a:tcPr>
                </a:tc>
                <a:tc gridSpan="9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Аналогичный контроль по строкам 45-47,67-68,69-70, 71-72, 73-74, 96-100, 109-110, 127-138, 139-142, 150-151, 152-153, 163-166, 198-201, 202-206, 208-211</a:t>
                      </a:r>
                    </a:p>
                  </a:txBody>
                  <a:tcPr marT="45691" marB="4569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90513" name="AutoShape 17"/>
          <p:cNvSpPr>
            <a:spLocks noChangeArrowheads="1"/>
          </p:cNvSpPr>
          <p:nvPr/>
        </p:nvSpPr>
        <p:spPr bwMode="auto">
          <a:xfrm>
            <a:off x="7154863" y="3195638"/>
            <a:ext cx="557212" cy="812800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49248" name="Стрелка влево 1"/>
          <p:cNvSpPr>
            <a:spLocks noChangeArrowheads="1"/>
          </p:cNvSpPr>
          <p:nvPr/>
        </p:nvSpPr>
        <p:spPr bwMode="auto">
          <a:xfrm>
            <a:off x="7712075" y="3017838"/>
            <a:ext cx="1390650" cy="1598612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latin typeface="Times New Roman" pitchFamily="18" charset="0"/>
                <a:cs typeface="Times New Roman" pitchFamily="18" charset="0"/>
              </a:rPr>
              <a:t>Ошибка!</a:t>
            </a:r>
            <a:r>
              <a:rPr lang="ru-RU" altLang="ru-RU" sz="1200" b="1" smtClean="0">
                <a:latin typeface="Times New Roman" pitchFamily="18" charset="0"/>
                <a:cs typeface="Times New Roman" pitchFamily="18" charset="0"/>
              </a:rPr>
              <a:t> Стр.160 </a:t>
            </a:r>
            <a:r>
              <a:rPr lang="en-US" altLang="ru-RU" sz="1200" b="1" smtClean="0">
                <a:latin typeface="Times New Roman" pitchFamily="18" charset="0"/>
                <a:cs typeface="Times New Roman" pitchFamily="18" charset="0"/>
              </a:rPr>
              <a:t>&lt; </a:t>
            </a:r>
            <a:r>
              <a:rPr lang="ru-RU" altLang="ru-RU" sz="1200" b="1" smtClean="0">
                <a:latin typeface="Times New Roman" pitchFamily="18" charset="0"/>
                <a:cs typeface="Times New Roman" pitchFamily="18" charset="0"/>
              </a:rPr>
              <a:t>или = стр.159</a:t>
            </a:r>
          </a:p>
        </p:txBody>
      </p:sp>
    </p:spTree>
    <p:extLst>
      <p:ext uri="{BB962C8B-B14F-4D97-AF65-F5344CB8AC3E}">
        <p14:creationId xmlns:p14="http://schemas.microsoft.com/office/powerpoint/2010/main" val="3753487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1700213"/>
            <a:ext cx="9144000" cy="4214812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sz="2800" b="1" u="sng" dirty="0"/>
          </a:p>
          <a:p>
            <a:pPr algn="ctr" defTabSz="957263"/>
            <a:r>
              <a:rPr lang="ru-RU" sz="3200" b="1" dirty="0">
                <a:solidFill>
                  <a:srgbClr val="4C584E"/>
                </a:solidFill>
              </a:rPr>
              <a:t>ФОРМА ФЕДЕРАЛЬНОГО  </a:t>
            </a:r>
            <a:endParaRPr lang="ru-RU" sz="3200" b="1" dirty="0" smtClean="0">
              <a:solidFill>
                <a:srgbClr val="4C584E"/>
              </a:solidFill>
            </a:endParaRPr>
          </a:p>
          <a:p>
            <a:pPr algn="ctr" defTabSz="957263"/>
            <a:r>
              <a:rPr lang="ru-RU" sz="3200" b="1" dirty="0" smtClean="0">
                <a:solidFill>
                  <a:srgbClr val="4C584E"/>
                </a:solidFill>
              </a:rPr>
              <a:t>СТАТИСТИЧЕСКОГО </a:t>
            </a:r>
            <a:r>
              <a:rPr lang="ru-RU" sz="3200" b="1" dirty="0">
                <a:solidFill>
                  <a:srgbClr val="4C584E"/>
                </a:solidFill>
              </a:rPr>
              <a:t>НАБЛЮДЕНИЯ № 30</a:t>
            </a:r>
          </a:p>
          <a:p>
            <a:pPr algn="ctr" defTabSz="957263"/>
            <a:endParaRPr lang="ru-RU" sz="3200" b="1" dirty="0">
              <a:solidFill>
                <a:srgbClr val="4C584E"/>
              </a:solidFill>
            </a:endParaRPr>
          </a:p>
          <a:p>
            <a:pPr algn="ctr" defTabSz="957263"/>
            <a:r>
              <a:rPr lang="ru-RU" sz="3200" b="1" dirty="0">
                <a:solidFill>
                  <a:srgbClr val="4C584E"/>
                </a:solidFill>
              </a:rPr>
              <a:t>«СВЕДЕНИЯ </a:t>
            </a:r>
            <a:r>
              <a:rPr lang="en-US" sz="3200" b="1" dirty="0">
                <a:solidFill>
                  <a:srgbClr val="4C584E"/>
                </a:solidFill>
              </a:rPr>
              <a:t>О</a:t>
            </a:r>
            <a:r>
              <a:rPr lang="ru-RU" sz="3200" b="1" dirty="0">
                <a:solidFill>
                  <a:srgbClr val="4C584E"/>
                </a:solidFill>
              </a:rPr>
              <a:t> МЕДИЦИНСКОЙ ОРГАНИЗАЦИИ»</a:t>
            </a:r>
          </a:p>
          <a:p>
            <a:pPr algn="ctr" defTabSz="957263"/>
            <a:endParaRPr lang="en-US" sz="2400" b="1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336904" name="Rectangle 8"/>
          <p:cNvSpPr>
            <a:spLocks noChangeArrowheads="1"/>
          </p:cNvSpPr>
          <p:nvPr/>
        </p:nvSpPr>
        <p:spPr bwMode="auto">
          <a:xfrm>
            <a:off x="827088" y="3757603"/>
            <a:ext cx="777716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ru-RU" sz="3200" b="1">
              <a:solidFill>
                <a:schemeClr val="bg1"/>
              </a:solidFill>
            </a:endParaRPr>
          </a:p>
          <a:p>
            <a:endParaRPr lang="ru-RU" sz="2400" b="1">
              <a:solidFill>
                <a:schemeClr val="bg1"/>
              </a:solidFill>
            </a:endParaRPr>
          </a:p>
        </p:txBody>
      </p:sp>
      <p:sp>
        <p:nvSpPr>
          <p:cNvPr id="16" name="Прямоугольник 13"/>
          <p:cNvSpPr txBox="1">
            <a:spLocks noChangeArrowheads="1"/>
          </p:cNvSpPr>
          <p:nvPr/>
        </p:nvSpPr>
        <p:spPr bwMode="auto">
          <a:xfrm>
            <a:off x="384969" y="1601534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ru-RU" sz="2000" b="1" dirty="0">
                <a:solidFill>
                  <a:srgbClr val="C00000"/>
                </a:solidFill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8697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1540" name="Group 116"/>
          <p:cNvGraphicFramePr>
            <a:graphicFrameLocks noGrp="1"/>
          </p:cNvGraphicFramePr>
          <p:nvPr/>
        </p:nvGraphicFramePr>
        <p:xfrm>
          <a:off x="354013" y="620713"/>
          <a:ext cx="8532812" cy="6102351"/>
        </p:xfrm>
        <a:graphic>
          <a:graphicData uri="http://schemas.openxmlformats.org/drawingml/2006/table">
            <a:tbl>
              <a:tblPr/>
              <a:tblGrid>
                <a:gridCol w="1563687">
                  <a:extLst>
                    <a:ext uri="{9D8B030D-6E8A-4147-A177-3AD203B41FA5}"/>
                  </a:extLst>
                </a:gridCol>
                <a:gridCol w="479425">
                  <a:extLst>
                    <a:ext uri="{9D8B030D-6E8A-4147-A177-3AD203B41FA5}"/>
                  </a:extLst>
                </a:gridCol>
                <a:gridCol w="590550">
                  <a:extLst>
                    <a:ext uri="{9D8B030D-6E8A-4147-A177-3AD203B41FA5}"/>
                  </a:extLst>
                </a:gridCol>
                <a:gridCol w="628650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611188">
                  <a:extLst>
                    <a:ext uri="{9D8B030D-6E8A-4147-A177-3AD203B41FA5}"/>
                  </a:extLst>
                </a:gridCol>
                <a:gridCol w="661987">
                  <a:extLst>
                    <a:ext uri="{9D8B030D-6E8A-4147-A177-3AD203B41FA5}"/>
                  </a:extLst>
                </a:gridCol>
                <a:gridCol w="596900">
                  <a:extLst>
                    <a:ext uri="{9D8B030D-6E8A-4147-A177-3AD203B41FA5}"/>
                  </a:extLst>
                </a:gridCol>
                <a:gridCol w="827088">
                  <a:extLst>
                    <a:ext uri="{9D8B030D-6E8A-4147-A177-3AD203B41FA5}"/>
                  </a:extLst>
                </a:gridCol>
                <a:gridCol w="949325">
                  <a:extLst>
                    <a:ext uri="{9D8B030D-6E8A-4147-A177-3AD203B41FA5}"/>
                  </a:extLst>
                </a:gridCol>
                <a:gridCol w="947737">
                  <a:extLst>
                    <a:ext uri="{9D8B030D-6E8A-4147-A177-3AD203B41FA5}"/>
                  </a:extLst>
                </a:gridCol>
              </a:tblGrid>
              <a:tr h="1228746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77630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5087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3009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2226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- всего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20 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20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15 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5 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20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14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5087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терапевты участковые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15 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15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14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22874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участковые цеховых врачебных участков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49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амбулаторий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6516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терапевты подростковые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7371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1" marB="4572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 bwMode="auto">
          <a:xfrm>
            <a:off x="4092575" y="4811713"/>
            <a:ext cx="2876550" cy="568325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b="1" dirty="0">
                <a:solidFill>
                  <a:srgbClr val="000000"/>
                </a:solidFill>
              </a:rPr>
              <a:t>Гр.9 = гр. (10+11)</a:t>
            </a:r>
          </a:p>
        </p:txBody>
      </p:sp>
      <p:sp>
        <p:nvSpPr>
          <p:cNvPr id="50285" name="Стрелка влево 5"/>
          <p:cNvSpPr>
            <a:spLocks noChangeArrowheads="1"/>
          </p:cNvSpPr>
          <p:nvPr/>
        </p:nvSpPr>
        <p:spPr bwMode="auto">
          <a:xfrm>
            <a:off x="7750175" y="3697288"/>
            <a:ext cx="1393825" cy="849312"/>
          </a:xfrm>
          <a:prstGeom prst="leftArrow">
            <a:avLst>
              <a:gd name="adj1" fmla="val 50000"/>
              <a:gd name="adj2" fmla="val 49963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Times New Roman" pitchFamily="18" charset="0"/>
              </a:rPr>
              <a:t>Ошибка!</a:t>
            </a:r>
          </a:p>
        </p:txBody>
      </p:sp>
      <p:sp>
        <p:nvSpPr>
          <p:cNvPr id="490513" name="AutoShape 17"/>
          <p:cNvSpPr>
            <a:spLocks noChangeArrowheads="1"/>
          </p:cNvSpPr>
          <p:nvPr/>
        </p:nvSpPr>
        <p:spPr bwMode="auto">
          <a:xfrm>
            <a:off x="2576513" y="3940175"/>
            <a:ext cx="2182812" cy="506413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6" name="AutoShape 17"/>
          <p:cNvSpPr>
            <a:spLocks noChangeArrowheads="1"/>
          </p:cNvSpPr>
          <p:nvPr/>
        </p:nvSpPr>
        <p:spPr bwMode="auto">
          <a:xfrm>
            <a:off x="6134100" y="3868738"/>
            <a:ext cx="1616075" cy="508000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folHlink"/>
            </a:solidFill>
            <a:round/>
            <a:headEnd/>
            <a:tailEnd/>
          </a:ln>
          <a:effectLst>
            <a:prstShdw prst="shdw17" dist="17961" dir="2700000">
              <a:schemeClr val="folHlink">
                <a:gamma/>
                <a:shade val="60000"/>
                <a:invGamma/>
                <a:alpha val="50000"/>
              </a:schemeClr>
            </a:prstShdw>
          </a:effectLst>
        </p:spPr>
        <p:txBody>
          <a:bodyPr wrap="none" anchor="ctr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50288" name="Стрелка влево 5"/>
          <p:cNvSpPr>
            <a:spLocks noChangeArrowheads="1"/>
          </p:cNvSpPr>
          <p:nvPr/>
        </p:nvSpPr>
        <p:spPr bwMode="auto">
          <a:xfrm>
            <a:off x="7750175" y="3698875"/>
            <a:ext cx="1393825" cy="849313"/>
          </a:xfrm>
          <a:prstGeom prst="leftArrow">
            <a:avLst>
              <a:gd name="adj1" fmla="val 50000"/>
              <a:gd name="adj2" fmla="val 49963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Times New Roman" pitchFamily="18" charset="0"/>
              </a:rPr>
              <a:t>Ошибка!</a:t>
            </a:r>
          </a:p>
        </p:txBody>
      </p:sp>
      <p:sp>
        <p:nvSpPr>
          <p:cNvPr id="50289" name="Стрелка влево 5"/>
          <p:cNvSpPr>
            <a:spLocks noChangeArrowheads="1"/>
          </p:cNvSpPr>
          <p:nvPr/>
        </p:nvSpPr>
        <p:spPr bwMode="auto">
          <a:xfrm>
            <a:off x="7750175" y="3697288"/>
            <a:ext cx="1393825" cy="849312"/>
          </a:xfrm>
          <a:prstGeom prst="leftArrow">
            <a:avLst>
              <a:gd name="adj1" fmla="val 50000"/>
              <a:gd name="adj2" fmla="val 49963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Times New Roman" pitchFamily="18" charset="0"/>
              </a:rPr>
              <a:t>Ошибка!</a:t>
            </a:r>
          </a:p>
        </p:txBody>
      </p:sp>
    </p:spTree>
    <p:extLst>
      <p:ext uri="{BB962C8B-B14F-4D97-AF65-F5344CB8AC3E}">
        <p14:creationId xmlns:p14="http://schemas.microsoft.com/office/powerpoint/2010/main" val="2343585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778" name="Group 138"/>
          <p:cNvGraphicFramePr>
            <a:graphicFrameLocks noGrp="1"/>
          </p:cNvGraphicFramePr>
          <p:nvPr/>
        </p:nvGraphicFramePr>
        <p:xfrm>
          <a:off x="269875" y="323850"/>
          <a:ext cx="8601075" cy="6242051"/>
        </p:xfrm>
        <a:graphic>
          <a:graphicData uri="http://schemas.openxmlformats.org/drawingml/2006/table">
            <a:tbl>
              <a:tblPr/>
              <a:tblGrid>
                <a:gridCol w="1757363"/>
                <a:gridCol w="414337"/>
                <a:gridCol w="633413"/>
                <a:gridCol w="617537"/>
                <a:gridCol w="806450"/>
                <a:gridCol w="728663"/>
                <a:gridCol w="655637"/>
                <a:gridCol w="582613"/>
                <a:gridCol w="803275"/>
                <a:gridCol w="801687"/>
                <a:gridCol w="800100"/>
              </a:tblGrid>
              <a:tr h="1006475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72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52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сестры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175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сестринское дело с высшим медицинским образованием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99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99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бакалавры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99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99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445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управление сестрин ской деятельностью с высшим медицинским образованием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99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99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18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специальности: организация сестринского дела    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сестринское дело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сестринское дело в педиатрии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1332" name="Rectangle 859"/>
          <p:cNvSpPr>
            <a:spLocks noChangeArrowheads="1"/>
          </p:cNvSpPr>
          <p:nvPr/>
        </p:nvSpPr>
        <p:spPr bwMode="auto">
          <a:xfrm>
            <a:off x="2490788" y="4408488"/>
            <a:ext cx="6345237" cy="9144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167 должна быть больше суммы строк с 168 по 170. То есть специалисты с высшим медицинским образованием</a:t>
            </a:r>
          </a:p>
        </p:txBody>
      </p:sp>
      <p:sp>
        <p:nvSpPr>
          <p:cNvPr id="51333" name="Rectangle 862"/>
          <p:cNvSpPr>
            <a:spLocks noChangeArrowheads="1"/>
          </p:cNvSpPr>
          <p:nvPr/>
        </p:nvSpPr>
        <p:spPr bwMode="auto">
          <a:xfrm>
            <a:off x="2474913" y="2462213"/>
            <a:ext cx="6370637" cy="11430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строках 168-173 указываются физические лица с высшим и средним медицинским образованием независимо от того, какую фактически должность они занимают в категории среднего медперсонала</a:t>
            </a:r>
          </a:p>
        </p:txBody>
      </p:sp>
      <p:sp>
        <p:nvSpPr>
          <p:cNvPr id="51334" name="Rectangle 863"/>
          <p:cNvSpPr>
            <a:spLocks noChangeArrowheads="1"/>
          </p:cNvSpPr>
          <p:nvPr/>
        </p:nvSpPr>
        <p:spPr bwMode="auto">
          <a:xfrm>
            <a:off x="2482850" y="5414963"/>
            <a:ext cx="6337300" cy="9144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167 должна быть больше суммы строк с 171 по 173. То есть специалисты со средним медицинским образованием</a:t>
            </a:r>
          </a:p>
        </p:txBody>
      </p:sp>
      <p:sp>
        <p:nvSpPr>
          <p:cNvPr id="51335" name="Rectangle 880"/>
          <p:cNvSpPr>
            <a:spLocks noChangeArrowheads="1"/>
          </p:cNvSpPr>
          <p:nvPr/>
        </p:nvSpPr>
        <p:spPr bwMode="auto">
          <a:xfrm>
            <a:off x="2490788" y="3705225"/>
            <a:ext cx="6345237" cy="609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167 может быть больше или равна сумме строк с 168 по 173</a:t>
            </a:r>
          </a:p>
        </p:txBody>
      </p:sp>
      <p:sp>
        <p:nvSpPr>
          <p:cNvPr id="37001" name="AutoShape 137"/>
          <p:cNvSpPr>
            <a:spLocks/>
          </p:cNvSpPr>
          <p:nvPr/>
        </p:nvSpPr>
        <p:spPr bwMode="auto">
          <a:xfrm>
            <a:off x="1897063" y="3055938"/>
            <a:ext cx="88900" cy="1838325"/>
          </a:xfrm>
          <a:prstGeom prst="leftBrace">
            <a:avLst>
              <a:gd name="adj1" fmla="val 172321"/>
              <a:gd name="adj2" fmla="val 50000"/>
            </a:avLst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37002" name="AutoShape 138"/>
          <p:cNvSpPr>
            <a:spLocks/>
          </p:cNvSpPr>
          <p:nvPr/>
        </p:nvSpPr>
        <p:spPr bwMode="auto">
          <a:xfrm>
            <a:off x="1854200" y="3336925"/>
            <a:ext cx="88900" cy="1455738"/>
          </a:xfrm>
          <a:prstGeom prst="leftBrace">
            <a:avLst>
              <a:gd name="adj1" fmla="val 136458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chemeClr val="tx1">
                <a:gamma/>
                <a:shade val="60000"/>
                <a:invGamma/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  <p:sp>
        <p:nvSpPr>
          <p:cNvPr id="37003" name="AutoShape 139"/>
          <p:cNvSpPr>
            <a:spLocks/>
          </p:cNvSpPr>
          <p:nvPr/>
        </p:nvSpPr>
        <p:spPr bwMode="auto">
          <a:xfrm>
            <a:off x="1811338" y="5056188"/>
            <a:ext cx="88900" cy="1455737"/>
          </a:xfrm>
          <a:prstGeom prst="leftBrace">
            <a:avLst>
              <a:gd name="adj1" fmla="val 136458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>
            <a:prstShdw prst="shdw17" dist="17961" dir="2700000">
              <a:schemeClr val="tx1">
                <a:gamma/>
                <a:shade val="60000"/>
                <a:invGamma/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ru-RU" sz="2400" b="1" i="1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448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778" name="Group 138"/>
          <p:cNvGraphicFramePr>
            <a:graphicFrameLocks noGrp="1"/>
          </p:cNvGraphicFramePr>
          <p:nvPr/>
        </p:nvGraphicFramePr>
        <p:xfrm>
          <a:off x="269875" y="323850"/>
          <a:ext cx="8601075" cy="6242051"/>
        </p:xfrm>
        <a:graphic>
          <a:graphicData uri="http://schemas.openxmlformats.org/drawingml/2006/table">
            <a:tbl>
              <a:tblPr/>
              <a:tblGrid>
                <a:gridCol w="1757363"/>
                <a:gridCol w="414337"/>
                <a:gridCol w="633413"/>
                <a:gridCol w="617537"/>
                <a:gridCol w="806450"/>
                <a:gridCol w="728663"/>
                <a:gridCol w="655637"/>
                <a:gridCol w="582613"/>
                <a:gridCol w="803275"/>
                <a:gridCol w="801687"/>
                <a:gridCol w="800100"/>
              </a:tblGrid>
              <a:tr h="1006475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72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52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сестры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175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сестринское дело с высшим медицинским образованием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бакалавры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445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управление сестрин ской деятельностью с высшим медицинским образованием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18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специальности: организация сестринского дела    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сестринское дело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сестринское дело в педиатрии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2356" name="Rectangle 862"/>
          <p:cNvSpPr>
            <a:spLocks noChangeArrowheads="1"/>
          </p:cNvSpPr>
          <p:nvPr/>
        </p:nvSpPr>
        <p:spPr bwMode="auto">
          <a:xfrm>
            <a:off x="2559050" y="1198563"/>
            <a:ext cx="6370638" cy="1550987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FFFFFF"/>
                </a:solidFill>
                <a:latin typeface="Times New Roman" pitchFamily="18" charset="0"/>
              </a:rPr>
              <a:t>Высшее образование - специалитет по специальности "Сестринское дело»</a:t>
            </a:r>
          </a:p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Например: К профессиональной деятельности в качестве медицинской сестры врача общей практики допускаются лица, получившие высшее медицинское образование по специальности "Сестринское дело" и сертификат по специальности "Общая практика".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400" b="1" smtClean="0">
              <a:solidFill>
                <a:srgbClr val="FFFFFF"/>
              </a:solidFill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52357" name="Rectangle 863"/>
          <p:cNvSpPr>
            <a:spLocks noChangeArrowheads="1"/>
          </p:cNvSpPr>
          <p:nvPr/>
        </p:nvSpPr>
        <p:spPr bwMode="auto">
          <a:xfrm>
            <a:off x="2584450" y="4221163"/>
            <a:ext cx="6337300" cy="2400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Высшее образование - специалитет по специальности "Сестринское дело« и подготовка в интернатуре </a:t>
            </a:r>
            <a:r>
              <a:rPr lang="ru-RU" altLang="ru-RU" sz="1400" b="1" smtClean="0">
                <a:solidFill>
                  <a:srgbClr val="FFFFFF"/>
                </a:solidFill>
                <a:latin typeface="Times New Roman" pitchFamily="18" charset="0"/>
              </a:rPr>
              <a:t>по специальности "Управление сестринской деятельностью»</a:t>
            </a:r>
          </a:p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FFFFFF"/>
                </a:solidFill>
                <a:latin typeface="Times New Roman" pitchFamily="18" charset="0"/>
              </a:rPr>
              <a:t>Должности:</a:t>
            </a: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 Заместитель руководителя МО; главная медицинская сестра (главная акушерка, главный фельдшер); директор больницы (дома) сестринского ухода, хосписа; заведующий (начальник) структурного подразделения (отдела, отделения, лаборатории, кабинета, отряда и другое) медицинской организации - врач-статистик; заведующий (начальник) структурного подразделения (отдела, отделения, лаборатории, кабинета, отряда и другое) медицинской организации - врач-методист; врач-статистик; врач-методист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	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400" b="1" smtClean="0">
              <a:solidFill>
                <a:srgbClr val="FFFFFF"/>
              </a:solidFill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52358" name="Rectangle 880"/>
          <p:cNvSpPr>
            <a:spLocks noChangeArrowheads="1"/>
          </p:cNvSpPr>
          <p:nvPr/>
        </p:nvSpPr>
        <p:spPr bwMode="auto">
          <a:xfrm>
            <a:off x="2574925" y="2901950"/>
            <a:ext cx="6251575" cy="1244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FFFFFF"/>
                </a:solidFill>
                <a:latin typeface="Times New Roman" pitchFamily="18" charset="0"/>
              </a:rPr>
              <a:t>Высшее образование - бакалавриат</a:t>
            </a: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 по направлению подготовки "Сестринское дело</a:t>
            </a:r>
          </a:p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FFFFFF"/>
                </a:solidFill>
                <a:latin typeface="Times New Roman" pitchFamily="18" charset="0"/>
              </a:rPr>
              <a:t>Должности:</a:t>
            </a:r>
            <a:r>
              <a:rPr lang="ru-RU" altLang="ru-RU" sz="1400" smtClean="0">
                <a:solidFill>
                  <a:srgbClr val="FFFFFF"/>
                </a:solidFill>
                <a:latin typeface="Times New Roman" pitchFamily="18" charset="0"/>
              </a:rPr>
              <a:t> «Медицинская сестра общей практики, медицинская сестра по паллиативной помощи, медицинская сестра по профилактике, медицинская сестра по реабилитации</a:t>
            </a:r>
          </a:p>
          <a:p>
            <a:pPr algn="just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400" smtClean="0">
              <a:latin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400" b="1" smtClean="0">
              <a:solidFill>
                <a:srgbClr val="EA8B00"/>
              </a:solidFill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52359" name="Line 720"/>
          <p:cNvSpPr>
            <a:spLocks noChangeShapeType="1"/>
          </p:cNvSpPr>
          <p:nvPr/>
        </p:nvSpPr>
        <p:spPr bwMode="auto">
          <a:xfrm flipV="1">
            <a:off x="2216150" y="2362200"/>
            <a:ext cx="560388" cy="877888"/>
          </a:xfrm>
          <a:prstGeom prst="line">
            <a:avLst/>
          </a:prstGeom>
          <a:noFill/>
          <a:ln w="730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52360" name="Line 720"/>
          <p:cNvSpPr>
            <a:spLocks noChangeShapeType="1"/>
          </p:cNvSpPr>
          <p:nvPr/>
        </p:nvSpPr>
        <p:spPr bwMode="auto">
          <a:xfrm>
            <a:off x="2376488" y="3908425"/>
            <a:ext cx="425450" cy="3175"/>
          </a:xfrm>
          <a:prstGeom prst="line">
            <a:avLst/>
          </a:prstGeom>
          <a:noFill/>
          <a:ln w="730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  <p:sp>
        <p:nvSpPr>
          <p:cNvPr id="52361" name="Line 720"/>
          <p:cNvSpPr>
            <a:spLocks noChangeShapeType="1"/>
          </p:cNvSpPr>
          <p:nvPr/>
        </p:nvSpPr>
        <p:spPr bwMode="auto">
          <a:xfrm>
            <a:off x="2132013" y="4391025"/>
            <a:ext cx="654050" cy="333375"/>
          </a:xfrm>
          <a:prstGeom prst="line">
            <a:avLst/>
          </a:prstGeom>
          <a:noFill/>
          <a:ln w="730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2400" b="1" i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42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1801" name="Group 137"/>
          <p:cNvGraphicFramePr>
            <a:graphicFrameLocks noGrp="1"/>
          </p:cNvGraphicFramePr>
          <p:nvPr/>
        </p:nvGraphicFramePr>
        <p:xfrm>
          <a:off x="292100" y="193675"/>
          <a:ext cx="8629650" cy="6216653"/>
        </p:xfrm>
        <a:graphic>
          <a:graphicData uri="http://schemas.openxmlformats.org/drawingml/2006/table">
            <a:tbl>
              <a:tblPr/>
              <a:tblGrid>
                <a:gridCol w="1643063">
                  <a:extLst>
                    <a:ext uri="{9D8B030D-6E8A-4147-A177-3AD203B41FA5}"/>
                  </a:extLst>
                </a:gridCol>
                <a:gridCol w="531812">
                  <a:extLst>
                    <a:ext uri="{9D8B030D-6E8A-4147-A177-3AD203B41FA5}"/>
                  </a:extLst>
                </a:gridCol>
                <a:gridCol w="538163">
                  <a:extLst>
                    <a:ext uri="{9D8B030D-6E8A-4147-A177-3AD203B41FA5}"/>
                  </a:extLst>
                </a:gridCol>
                <a:gridCol w="633412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615950">
                  <a:extLst>
                    <a:ext uri="{9D8B030D-6E8A-4147-A177-3AD203B41FA5}"/>
                  </a:extLst>
                </a:gridCol>
                <a:gridCol w="661988">
                  <a:extLst>
                    <a:ext uri="{9D8B030D-6E8A-4147-A177-3AD203B41FA5}"/>
                  </a:extLst>
                </a:gridCol>
                <a:gridCol w="601662">
                  <a:extLst>
                    <a:ext uri="{9D8B030D-6E8A-4147-A177-3AD203B41FA5}"/>
                  </a:extLst>
                </a:gridCol>
                <a:gridCol w="723900">
                  <a:extLst>
                    <a:ext uri="{9D8B030D-6E8A-4147-A177-3AD203B41FA5}"/>
                  </a:extLst>
                </a:gridCol>
                <a:gridCol w="992188">
                  <a:extLst>
                    <a:ext uri="{9D8B030D-6E8A-4147-A177-3AD203B41FA5}"/>
                  </a:extLst>
                </a:gridCol>
                <a:gridCol w="1011237">
                  <a:extLst>
                    <a:ext uri="{9D8B030D-6E8A-4147-A177-3AD203B41FA5}"/>
                  </a:extLst>
                </a:gridCol>
              </a:tblGrid>
              <a:tr h="944562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физичес-ких лиц основных работ-ников на занятых должно-стях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5720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амбула-торных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стацио-нарных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842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сестры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из строки 167: анестезисты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8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врачей общей практики  (семейных врачей)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диетические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8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медико-социальной помощи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80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…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 функциональ ной диагностике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3380" name="Rectangle 885"/>
          <p:cNvSpPr>
            <a:spLocks noChangeArrowheads="1"/>
          </p:cNvSpPr>
          <p:nvPr/>
        </p:nvSpPr>
        <p:spPr bwMode="auto">
          <a:xfrm>
            <a:off x="2516188" y="2886075"/>
            <a:ext cx="6321425" cy="3810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167 может быть больше суммы строк с 174 по 193</a:t>
            </a:r>
          </a:p>
        </p:txBody>
      </p:sp>
      <p:sp>
        <p:nvSpPr>
          <p:cNvPr id="53381" name="Rectangle 885"/>
          <p:cNvSpPr>
            <a:spLocks noChangeArrowheads="1"/>
          </p:cNvSpPr>
          <p:nvPr/>
        </p:nvSpPr>
        <p:spPr bwMode="auto">
          <a:xfrm>
            <a:off x="2490788" y="3455988"/>
            <a:ext cx="6264275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Главная медсестра включается только в строку 167</a:t>
            </a:r>
          </a:p>
        </p:txBody>
      </p:sp>
    </p:spTree>
    <p:extLst>
      <p:ext uri="{BB962C8B-B14F-4D97-AF65-F5344CB8AC3E}">
        <p14:creationId xmlns:p14="http://schemas.microsoft.com/office/powerpoint/2010/main" val="1712554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803" name="Group 115"/>
          <p:cNvGraphicFramePr>
            <a:graphicFrameLocks noGrp="1"/>
          </p:cNvGraphicFramePr>
          <p:nvPr/>
        </p:nvGraphicFramePr>
        <p:xfrm>
          <a:off x="219075" y="217488"/>
          <a:ext cx="8691563" cy="6145214"/>
        </p:xfrm>
        <a:graphic>
          <a:graphicData uri="http://schemas.openxmlformats.org/drawingml/2006/table">
            <a:tbl>
              <a:tblPr/>
              <a:tblGrid>
                <a:gridCol w="1798638">
                  <a:extLst>
                    <a:ext uri="{9D8B030D-6E8A-4147-A177-3AD203B41FA5}"/>
                  </a:extLst>
                </a:gridCol>
                <a:gridCol w="523875">
                  <a:extLst>
                    <a:ext uri="{9D8B030D-6E8A-4147-A177-3AD203B41FA5}"/>
                  </a:extLst>
                </a:gridCol>
                <a:gridCol w="598487">
                  <a:extLst>
                    <a:ext uri="{9D8B030D-6E8A-4147-A177-3AD203B41FA5}"/>
                  </a:extLst>
                </a:gridCol>
                <a:gridCol w="674688">
                  <a:extLst>
                    <a:ext uri="{9D8B030D-6E8A-4147-A177-3AD203B41FA5}"/>
                  </a:extLst>
                </a:gridCol>
                <a:gridCol w="598487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600075">
                  <a:extLst>
                    <a:ext uri="{9D8B030D-6E8A-4147-A177-3AD203B41FA5}"/>
                  </a:extLst>
                </a:gridCol>
                <a:gridCol w="600075">
                  <a:extLst>
                    <a:ext uri="{9D8B030D-6E8A-4147-A177-3AD203B41FA5}"/>
                  </a:extLst>
                </a:gridCol>
                <a:gridCol w="898525">
                  <a:extLst>
                    <a:ext uri="{9D8B030D-6E8A-4147-A177-3AD203B41FA5}"/>
                  </a:extLst>
                </a:gridCol>
                <a:gridCol w="822325">
                  <a:extLst>
                    <a:ext uri="{9D8B030D-6E8A-4147-A177-3AD203B41FA5}"/>
                  </a:extLst>
                </a:gridCol>
                <a:gridCol w="900113">
                  <a:extLst>
                    <a:ext uri="{9D8B030D-6E8A-4147-A177-3AD203B41FA5}"/>
                  </a:extLst>
                </a:gridCol>
              </a:tblGrid>
              <a:tr h="1158938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401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0802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81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81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Фармацевты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88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работают на основной работе в организациях подчинения: федерального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339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субъектов РФ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5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аптечных организациях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37167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8" marB="45718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4380" name="Rectangle 1245"/>
          <p:cNvSpPr>
            <a:spLocks noChangeArrowheads="1"/>
          </p:cNvSpPr>
          <p:nvPr/>
        </p:nvSpPr>
        <p:spPr bwMode="auto">
          <a:xfrm>
            <a:off x="2613025" y="2876550"/>
            <a:ext cx="6192838" cy="4572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213 должна быть равна сумме строк 214 и 215</a:t>
            </a:r>
          </a:p>
        </p:txBody>
      </p:sp>
      <p:sp>
        <p:nvSpPr>
          <p:cNvPr id="54381" name="Rectangle 1249"/>
          <p:cNvSpPr>
            <a:spLocks noChangeArrowheads="1"/>
          </p:cNvSpPr>
          <p:nvPr/>
        </p:nvSpPr>
        <p:spPr bwMode="auto">
          <a:xfrm>
            <a:off x="2581275" y="3617913"/>
            <a:ext cx="6259513" cy="9144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По строке 216 указываются сведения в случае, если такие организации есть в подчинении субъекта или в подчинении Минздрава России</a:t>
            </a:r>
          </a:p>
        </p:txBody>
      </p:sp>
      <p:sp>
        <p:nvSpPr>
          <p:cNvPr id="54382" name="Rectangle 1252"/>
          <p:cNvSpPr>
            <a:spLocks noChangeArrowheads="1"/>
          </p:cNvSpPr>
          <p:nvPr/>
        </p:nvSpPr>
        <p:spPr bwMode="auto">
          <a:xfrm>
            <a:off x="446088" y="5267325"/>
            <a:ext cx="8361362" cy="769938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ВНИМАНИЕ! </a:t>
            </a: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Удалена строка «Инструкторы по лечебной физкультуре (без среднего медицинского образования)» (ранее строка 213, ф.№30 за 2017 год)</a:t>
            </a:r>
            <a:endParaRPr lang="ru-RU" altLang="ru-RU" sz="1800" b="1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383" name="Text Box 1253"/>
          <p:cNvSpPr txBox="1">
            <a:spLocks noChangeArrowheads="1"/>
          </p:cNvSpPr>
          <p:nvPr/>
        </p:nvSpPr>
        <p:spPr bwMode="auto">
          <a:xfrm>
            <a:off x="7886700" y="180975"/>
            <a:ext cx="1131888" cy="400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Внимание! </a:t>
            </a:r>
          </a:p>
        </p:txBody>
      </p:sp>
    </p:spTree>
    <p:extLst>
      <p:ext uri="{BB962C8B-B14F-4D97-AF65-F5344CB8AC3E}">
        <p14:creationId xmlns:p14="http://schemas.microsoft.com/office/powerpoint/2010/main" val="2267020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5849" name="Group 89"/>
          <p:cNvGraphicFramePr>
            <a:graphicFrameLocks noGrp="1"/>
          </p:cNvGraphicFramePr>
          <p:nvPr/>
        </p:nvGraphicFramePr>
        <p:xfrm>
          <a:off x="258763" y="273050"/>
          <a:ext cx="8602662" cy="4038602"/>
        </p:xfrm>
        <a:graphic>
          <a:graphicData uri="http://schemas.openxmlformats.org/drawingml/2006/table">
            <a:tbl>
              <a:tblPr/>
              <a:tblGrid>
                <a:gridCol w="1636712">
                  <a:extLst>
                    <a:ext uri="{9D8B030D-6E8A-4147-A177-3AD203B41FA5}"/>
                  </a:extLst>
                </a:gridCol>
                <a:gridCol w="425450">
                  <a:extLst>
                    <a:ext uri="{9D8B030D-6E8A-4147-A177-3AD203B41FA5}"/>
                  </a:extLst>
                </a:gridCol>
                <a:gridCol w="642938">
                  <a:extLst>
                    <a:ext uri="{9D8B030D-6E8A-4147-A177-3AD203B41FA5}"/>
                  </a:extLst>
                </a:gridCol>
                <a:gridCol w="630237">
                  <a:extLst>
                    <a:ext uri="{9D8B030D-6E8A-4147-A177-3AD203B41FA5}"/>
                  </a:extLst>
                </a:gridCol>
                <a:gridCol w="674688">
                  <a:extLst>
                    <a:ext uri="{9D8B030D-6E8A-4147-A177-3AD203B41FA5}"/>
                  </a:extLst>
                </a:gridCol>
                <a:gridCol w="612775">
                  <a:extLst>
                    <a:ext uri="{9D8B030D-6E8A-4147-A177-3AD203B41FA5}"/>
                  </a:extLst>
                </a:gridCol>
                <a:gridCol w="658812">
                  <a:extLst>
                    <a:ext uri="{9D8B030D-6E8A-4147-A177-3AD203B41FA5}"/>
                  </a:extLst>
                </a:gridCol>
                <a:gridCol w="600075">
                  <a:extLst>
                    <a:ext uri="{9D8B030D-6E8A-4147-A177-3AD203B41FA5}"/>
                  </a:extLst>
                </a:gridCol>
                <a:gridCol w="722313">
                  <a:extLst>
                    <a:ext uri="{9D8B030D-6E8A-4147-A177-3AD203B41FA5}"/>
                  </a:extLst>
                </a:gridCol>
                <a:gridCol w="990600">
                  <a:extLst>
                    <a:ext uri="{9D8B030D-6E8A-4147-A177-3AD203B41FA5}"/>
                  </a:extLst>
                </a:gridCol>
                <a:gridCol w="1008062">
                  <a:extLst>
                    <a:ext uri="{9D8B030D-6E8A-4147-A177-3AD203B41FA5}"/>
                  </a:extLst>
                </a:gridCol>
              </a:tblGrid>
              <a:tr h="823913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5603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397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63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911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Младший медперсонал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94615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младшие медицинские сестры по уходу за больным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7465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санитары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5380" name="Rectangle 550"/>
          <p:cNvSpPr>
            <a:spLocks noChangeArrowheads="1"/>
          </p:cNvSpPr>
          <p:nvPr/>
        </p:nvSpPr>
        <p:spPr bwMode="auto">
          <a:xfrm>
            <a:off x="2438400" y="2522538"/>
            <a:ext cx="6237288" cy="9175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Строка 217 может быть больше суммы строк 218, 219 за счет санитар-водителей, сестры-хозяйки, фасовщика</a:t>
            </a:r>
          </a:p>
        </p:txBody>
      </p:sp>
      <p:sp>
        <p:nvSpPr>
          <p:cNvPr id="55381" name="Rectangle 552"/>
          <p:cNvSpPr>
            <a:spLocks noChangeArrowheads="1"/>
          </p:cNvSpPr>
          <p:nvPr/>
        </p:nvSpPr>
        <p:spPr bwMode="auto">
          <a:xfrm>
            <a:off x="327025" y="4311650"/>
            <a:ext cx="8575675" cy="1262063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На должность младшей медицинской сестры по  уходу  за  больными назначается лицо, имеющее: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среднее (полное) общее образование и дополнительную подготовку на курсах младших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       медицинских  сестер по уходу за больными без предъявления требований к стажу работы;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- Среднее профессиональное образование по специальностям "Сестринское дело", "Лечебное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дело", "Акушерское дело" – образовательные программы подготовки квалифицированных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3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рабочих (служащих) по должности "Младшая медицинская сестра по уходу за больными"</a:t>
            </a:r>
          </a:p>
        </p:txBody>
      </p:sp>
      <p:sp>
        <p:nvSpPr>
          <p:cNvPr id="55382" name="Rectangle 553"/>
          <p:cNvSpPr>
            <a:spLocks noChangeArrowheads="1"/>
          </p:cNvSpPr>
          <p:nvPr/>
        </p:nvSpPr>
        <p:spPr bwMode="auto">
          <a:xfrm>
            <a:off x="292100" y="5673725"/>
            <a:ext cx="8610600" cy="94932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Санитар — младший медицинский работник, выполняющий вспомогательные функции в медицинской практике. Работа санитаром не требует медицинского образования.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Среднее общее образование и профессиональное обучение по должности "Санитар"</a:t>
            </a:r>
          </a:p>
        </p:txBody>
      </p:sp>
    </p:spTree>
    <p:extLst>
      <p:ext uri="{BB962C8B-B14F-4D97-AF65-F5344CB8AC3E}">
        <p14:creationId xmlns:p14="http://schemas.microsoft.com/office/powerpoint/2010/main" val="223918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6885" name="Group 101"/>
          <p:cNvGraphicFramePr>
            <a:graphicFrameLocks noGrp="1"/>
          </p:cNvGraphicFramePr>
          <p:nvPr/>
        </p:nvGraphicFramePr>
        <p:xfrm>
          <a:off x="314325" y="336550"/>
          <a:ext cx="8459788" cy="4552952"/>
        </p:xfrm>
        <a:graphic>
          <a:graphicData uri="http://schemas.openxmlformats.org/drawingml/2006/table">
            <a:tbl>
              <a:tblPr/>
              <a:tblGrid>
                <a:gridCol w="1609725">
                  <a:extLst>
                    <a:ext uri="{9D8B030D-6E8A-4147-A177-3AD203B41FA5}"/>
                  </a:extLst>
                </a:gridCol>
                <a:gridCol w="417513">
                  <a:extLst>
                    <a:ext uri="{9D8B030D-6E8A-4147-A177-3AD203B41FA5}"/>
                  </a:extLst>
                </a:gridCol>
                <a:gridCol w="631825">
                  <a:extLst>
                    <a:ext uri="{9D8B030D-6E8A-4147-A177-3AD203B41FA5}"/>
                  </a:extLst>
                </a:gridCol>
                <a:gridCol w="619125">
                  <a:extLst>
                    <a:ext uri="{9D8B030D-6E8A-4147-A177-3AD203B41FA5}"/>
                  </a:extLst>
                </a:gridCol>
                <a:gridCol w="666750">
                  <a:extLst>
                    <a:ext uri="{9D8B030D-6E8A-4147-A177-3AD203B41FA5}"/>
                  </a:extLst>
                </a:gridCol>
                <a:gridCol w="600075">
                  <a:extLst>
                    <a:ext uri="{9D8B030D-6E8A-4147-A177-3AD203B41FA5}"/>
                  </a:extLst>
                </a:gridCol>
                <a:gridCol w="650875">
                  <a:extLst>
                    <a:ext uri="{9D8B030D-6E8A-4147-A177-3AD203B41FA5}"/>
                  </a:extLst>
                </a:gridCol>
                <a:gridCol w="588962">
                  <a:extLst>
                    <a:ext uri="{9D8B030D-6E8A-4147-A177-3AD203B41FA5}"/>
                  </a:extLst>
                </a:gridCol>
                <a:gridCol w="711200">
                  <a:extLst>
                    <a:ext uri="{9D8B030D-6E8A-4147-A177-3AD203B41FA5}"/>
                  </a:extLst>
                </a:gridCol>
                <a:gridCol w="974725">
                  <a:extLst>
                    <a:ext uri="{9D8B030D-6E8A-4147-A177-3AD203B41FA5}"/>
                  </a:extLst>
                </a:gridCol>
                <a:gridCol w="989013">
                  <a:extLst>
                    <a:ext uri="{9D8B030D-6E8A-4147-A177-3AD203B41FA5}"/>
                  </a:extLst>
                </a:gridCol>
              </a:tblGrid>
              <a:tr h="822952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5253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904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59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7141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Прочий персонал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7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 социальные работники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73171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водители скорой медицинской помощи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7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ИТ-специалисты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6416" name="Rectangle 601"/>
          <p:cNvSpPr>
            <a:spLocks noChangeArrowheads="1"/>
          </p:cNvSpPr>
          <p:nvPr/>
        </p:nvSpPr>
        <p:spPr bwMode="auto">
          <a:xfrm>
            <a:off x="2427288" y="2787650"/>
            <a:ext cx="6289675" cy="1430338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 строку 220 включаются: </a:t>
            </a: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экономисты, программисты, инженеры, юристы, операторы, бухгалтеры, завхозы, работники кухонь, истопники, шоферы и другие категории работников, не относящиеся к медицинскому персоналу</a:t>
            </a:r>
          </a:p>
        </p:txBody>
      </p:sp>
      <p:sp>
        <p:nvSpPr>
          <p:cNvPr id="56417" name="AutoShape 602"/>
          <p:cNvSpPr>
            <a:spLocks noChangeArrowheads="1"/>
          </p:cNvSpPr>
          <p:nvPr/>
        </p:nvSpPr>
        <p:spPr bwMode="auto">
          <a:xfrm>
            <a:off x="2617788" y="4398963"/>
            <a:ext cx="6115050" cy="1044575"/>
          </a:xfrm>
          <a:prstGeom prst="wedgeRoundRectCallout">
            <a:avLst>
              <a:gd name="adj1" fmla="val -56231"/>
              <a:gd name="adj2" fmla="val -17324"/>
              <a:gd name="adj3" fmla="val 16667"/>
            </a:avLst>
          </a:prstGeom>
          <a:solidFill>
            <a:schemeClr val="folHlink">
              <a:alpha val="45882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в строку 223 включаются: программист, инженер-программист, администратор компьютерных сетей, специалист по информационным системам и т.д.</a:t>
            </a:r>
          </a:p>
        </p:txBody>
      </p:sp>
      <p:sp>
        <p:nvSpPr>
          <p:cNvPr id="56418" name="Прямоугольник 1"/>
          <p:cNvSpPr>
            <a:spLocks noChangeArrowheads="1"/>
          </p:cNvSpPr>
          <p:nvPr/>
        </p:nvSpPr>
        <p:spPr bwMode="auto">
          <a:xfrm>
            <a:off x="276225" y="5705475"/>
            <a:ext cx="87010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ru-RU" altLang="ru-RU" sz="2000" b="1" smtClean="0">
                <a:solidFill>
                  <a:srgbClr val="FF0000"/>
                </a:solidFill>
                <a:latin typeface="Times New Roman" pitchFamily="18" charset="0"/>
                <a:cs typeface="Arial" pitchFamily="34" charset="0"/>
              </a:rPr>
              <a:t>Наличие сертификата и категории по прочему персоналу (строка 220) указывается только для педагогических работников</a:t>
            </a:r>
          </a:p>
        </p:txBody>
      </p:sp>
    </p:spTree>
    <p:extLst>
      <p:ext uri="{BB962C8B-B14F-4D97-AF65-F5344CB8AC3E}">
        <p14:creationId xmlns:p14="http://schemas.microsoft.com/office/powerpoint/2010/main" val="1324892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7969" name="Group 161"/>
          <p:cNvGraphicFramePr>
            <a:graphicFrameLocks noGrp="1"/>
          </p:cNvGraphicFramePr>
          <p:nvPr/>
        </p:nvGraphicFramePr>
        <p:xfrm>
          <a:off x="344488" y="979488"/>
          <a:ext cx="8570912" cy="4714890"/>
        </p:xfrm>
        <a:graphic>
          <a:graphicData uri="http://schemas.openxmlformats.org/drawingml/2006/table">
            <a:tbl>
              <a:tblPr/>
              <a:tblGrid>
                <a:gridCol w="2333625">
                  <a:extLst>
                    <a:ext uri="{9D8B030D-6E8A-4147-A177-3AD203B41FA5}"/>
                  </a:extLst>
                </a:gridCol>
                <a:gridCol w="500062">
                  <a:extLst>
                    <a:ext uri="{9D8B030D-6E8A-4147-A177-3AD203B41FA5}"/>
                  </a:extLst>
                </a:gridCol>
                <a:gridCol w="527050">
                  <a:extLst>
                    <a:ext uri="{9D8B030D-6E8A-4147-A177-3AD203B41FA5}"/>
                  </a:extLst>
                </a:gridCol>
                <a:gridCol w="587375">
                  <a:extLst>
                    <a:ext uri="{9D8B030D-6E8A-4147-A177-3AD203B41FA5}"/>
                  </a:extLst>
                </a:gridCol>
                <a:gridCol w="615950">
                  <a:extLst>
                    <a:ext uri="{9D8B030D-6E8A-4147-A177-3AD203B41FA5}"/>
                  </a:extLst>
                </a:gridCol>
                <a:gridCol w="581025">
                  <a:extLst>
                    <a:ext uri="{9D8B030D-6E8A-4147-A177-3AD203B41FA5}"/>
                  </a:extLst>
                </a:gridCol>
                <a:gridCol w="681038">
                  <a:extLst>
                    <a:ext uri="{9D8B030D-6E8A-4147-A177-3AD203B41FA5}"/>
                  </a:extLst>
                </a:gridCol>
                <a:gridCol w="652462">
                  <a:extLst>
                    <a:ext uri="{9D8B030D-6E8A-4147-A177-3AD203B41FA5}"/>
                  </a:extLst>
                </a:gridCol>
                <a:gridCol w="676275">
                  <a:extLst>
                    <a:ext uri="{9D8B030D-6E8A-4147-A177-3AD203B41FA5}"/>
                  </a:extLst>
                </a:gridCol>
                <a:gridCol w="733425">
                  <a:extLst>
                    <a:ext uri="{9D8B030D-6E8A-4147-A177-3AD203B41FA5}"/>
                  </a:extLst>
                </a:gridCol>
                <a:gridCol w="682625">
                  <a:extLst>
                    <a:ext uri="{9D8B030D-6E8A-4147-A177-3AD203B41FA5}"/>
                  </a:extLst>
                </a:gridCol>
              </a:tblGrid>
              <a:tr h="1005842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основных работников на занятых должностях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64008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6400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43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003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должностей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84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Кроме того, число физических лиц специалистов с высшим немедицинским образованием, занимающих должности врачей, всего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43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врачей:  лаборантов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003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 лечебной физкультуре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43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статистиков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3" marB="4572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7452" name="Rectangle 694"/>
          <p:cNvSpPr>
            <a:spLocks noChangeArrowheads="1"/>
          </p:cNvSpPr>
          <p:nvPr/>
        </p:nvSpPr>
        <p:spPr bwMode="auto">
          <a:xfrm>
            <a:off x="374650" y="5673725"/>
            <a:ext cx="8523288" cy="9652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Строки с 225 по 232 заполняются по графам 9, 10, 11.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Строки с 225 по 232 по графам с 3 по 8, с 12 по 15 не заполнять</a:t>
            </a:r>
          </a:p>
        </p:txBody>
      </p:sp>
    </p:spTree>
    <p:extLst>
      <p:ext uri="{BB962C8B-B14F-4D97-AF65-F5344CB8AC3E}">
        <p14:creationId xmlns:p14="http://schemas.microsoft.com/office/powerpoint/2010/main" val="35045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7266" name="Group 2"/>
          <p:cNvGraphicFramePr>
            <a:graphicFrameLocks noGrp="1"/>
          </p:cNvGraphicFramePr>
          <p:nvPr/>
        </p:nvGraphicFramePr>
        <p:xfrm>
          <a:off x="230188" y="288925"/>
          <a:ext cx="8697912" cy="5459417"/>
        </p:xfrm>
        <a:graphic>
          <a:graphicData uri="http://schemas.openxmlformats.org/drawingml/2006/table">
            <a:tbl>
              <a:tblPr/>
              <a:tblGrid>
                <a:gridCol w="1655762">
                  <a:extLst>
                    <a:ext uri="{9D8B030D-6E8A-4147-A177-3AD203B41FA5}"/>
                  </a:extLst>
                </a:gridCol>
                <a:gridCol w="538163">
                  <a:extLst>
                    <a:ext uri="{9D8B030D-6E8A-4147-A177-3AD203B41FA5}"/>
                  </a:extLst>
                </a:gridCol>
                <a:gridCol w="542925">
                  <a:extLst>
                    <a:ext uri="{9D8B030D-6E8A-4147-A177-3AD203B41FA5}"/>
                  </a:extLst>
                </a:gridCol>
                <a:gridCol w="635000">
                  <a:extLst>
                    <a:ext uri="{9D8B030D-6E8A-4147-A177-3AD203B41FA5}"/>
                  </a:extLst>
                </a:gridCol>
                <a:gridCol w="682625">
                  <a:extLst>
                    <a:ext uri="{9D8B030D-6E8A-4147-A177-3AD203B41FA5}"/>
                  </a:extLst>
                </a:gridCol>
                <a:gridCol w="620712">
                  <a:extLst>
                    <a:ext uri="{9D8B030D-6E8A-4147-A177-3AD203B41FA5}"/>
                  </a:extLst>
                </a:gridCol>
                <a:gridCol w="668338">
                  <a:extLst>
                    <a:ext uri="{9D8B030D-6E8A-4147-A177-3AD203B41FA5}"/>
                  </a:extLst>
                </a:gridCol>
                <a:gridCol w="603250">
                  <a:extLst>
                    <a:ext uri="{9D8B030D-6E8A-4147-A177-3AD203B41FA5}"/>
                  </a:extLst>
                </a:gridCol>
                <a:gridCol w="731837">
                  <a:extLst>
                    <a:ext uri="{9D8B030D-6E8A-4147-A177-3AD203B41FA5}"/>
                  </a:extLst>
                </a:gridCol>
                <a:gridCol w="1000125">
                  <a:extLst>
                    <a:ext uri="{9D8B030D-6E8A-4147-A177-3AD203B41FA5}"/>
                  </a:extLst>
                </a:gridCol>
                <a:gridCol w="1019175">
                  <a:extLst>
                    <a:ext uri="{9D8B030D-6E8A-4147-A177-3AD203B41FA5}"/>
                  </a:extLst>
                </a:gridCol>
              </a:tblGrid>
              <a:tr h="944555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физичес-ких лиц основных работ-ников на занятых должно-стях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5720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амбула-торных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стацио-нарных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8424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304798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37160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Кроме того, </a:t>
                      </a: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без медицинского образования занимающих должности среднего персонала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FF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из них: медицинских регистраторов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2228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медицинских регистраторов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0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инструкторов по лечебной физкультуре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58464" name="Rectangle 885"/>
          <p:cNvSpPr>
            <a:spLocks noChangeArrowheads="1"/>
          </p:cNvSpPr>
          <p:nvPr/>
        </p:nvSpPr>
        <p:spPr bwMode="auto">
          <a:xfrm>
            <a:off x="2533650" y="2932113"/>
            <a:ext cx="6224588" cy="1244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В 9,10,11 графах показывают </a:t>
            </a:r>
            <a:r>
              <a:rPr lang="ru-RU" altLang="ru-RU" sz="1400" b="1" i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физические лица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 без медицинского образования и занимающие должности </a:t>
            </a:r>
            <a:r>
              <a:rPr lang="ru-RU" altLang="ru-RU" sz="14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медицинских регистраторов, медицинских дезинфекторов, инструкторов по лечебной физкультуре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ru-RU" altLang="ru-RU" sz="1400" b="1" i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Должности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 занимаемые ими показываются в графах 3-8 соответствующих строк 196, 194, 157.</a:t>
            </a:r>
          </a:p>
        </p:txBody>
      </p:sp>
      <p:sp>
        <p:nvSpPr>
          <p:cNvPr id="58465" name="Text Box 868"/>
          <p:cNvSpPr txBox="1">
            <a:spLocks noChangeArrowheads="1"/>
          </p:cNvSpPr>
          <p:nvPr/>
        </p:nvSpPr>
        <p:spPr bwMode="auto">
          <a:xfrm>
            <a:off x="7446963" y="195263"/>
            <a:ext cx="1604962" cy="396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solidFill>
                  <a:srgbClr val="FF0000"/>
                </a:solidFill>
                <a:latin typeface="Times New Roman" pitchFamily="18" charset="0"/>
                <a:cs typeface="Arial" pitchFamily="34" charset="0"/>
              </a:rPr>
              <a:t>Внимание! </a:t>
            </a:r>
          </a:p>
        </p:txBody>
      </p:sp>
      <p:sp>
        <p:nvSpPr>
          <p:cNvPr id="58466" name="Rectangle 885"/>
          <p:cNvSpPr>
            <a:spLocks noChangeArrowheads="1"/>
          </p:cNvSpPr>
          <p:nvPr/>
        </p:nvSpPr>
        <p:spPr bwMode="auto">
          <a:xfrm>
            <a:off x="2559050" y="4465638"/>
            <a:ext cx="6224588" cy="1244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В строку 229 показывают </a:t>
            </a:r>
            <a:r>
              <a:rPr lang="ru-RU" altLang="ru-RU" sz="1400" b="1" i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физические лица</a:t>
            </a:r>
            <a:r>
              <a:rPr lang="ru-RU" altLang="ru-RU" sz="1400" b="1" smtClean="0">
                <a:solidFill>
                  <a:srgbClr val="EA8B00"/>
                </a:solidFill>
                <a:latin typeface="Times New Roman" pitchFamily="18" charset="0"/>
                <a:cs typeface="Times New Roman" pitchFamily="18" charset="0"/>
              </a:rPr>
              <a:t> без медицинского образования (в том числе студентов медицинских Вузов, имеющих допуск к должности среднего медперсонала, медицинские сестры «Красный Крест»)</a:t>
            </a:r>
          </a:p>
        </p:txBody>
      </p:sp>
    </p:spTree>
    <p:extLst>
      <p:ext uri="{BB962C8B-B14F-4D97-AF65-F5344CB8AC3E}">
        <p14:creationId xmlns:p14="http://schemas.microsoft.com/office/powerpoint/2010/main" val="401499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>
          <a:xfrm>
            <a:off x="1100138" y="476250"/>
            <a:ext cx="7908925" cy="990600"/>
          </a:xfrm>
        </p:spPr>
        <p:txBody>
          <a:bodyPr/>
          <a:lstStyle/>
          <a:p>
            <a:r>
              <a:rPr lang="ru-RU" altLang="ru-RU" sz="3200" smtClean="0"/>
              <a:t>Несколько слов о трудоустройстве студентов.</a:t>
            </a:r>
          </a:p>
        </p:txBody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4797425"/>
          </a:xfrm>
        </p:spPr>
        <p:txBody>
          <a:bodyPr/>
          <a:lstStyle/>
          <a:p>
            <a:pPr>
              <a:lnSpc>
                <a:spcPct val="80000"/>
              </a:lnSpc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Приказом Минздрава РФ от 27.06.2016 N 419н утвержден </a:t>
            </a:r>
            <a:r>
              <a:rPr lang="ru-RU" altLang="ru-RU" sz="1800" smtClean="0">
                <a:latin typeface="Times New Roman" pitchFamily="18" charset="0"/>
                <a:hlinkClick r:id="rId2"/>
              </a:rPr>
              <a:t>Порядок</a:t>
            </a:r>
            <a:r>
              <a:rPr lang="ru-RU" altLang="ru-RU" sz="1800" smtClean="0">
                <a:latin typeface="Times New Roman" pitchFamily="18" charset="0"/>
              </a:rPr>
              <a:t> допуска лиц к осуществлению медицинской (фармацевтической) деятельности на должностях среднего медицинского (фармацевтического) персонала, в соответствии с которым лица, </a:t>
            </a:r>
            <a:r>
              <a:rPr lang="ru-RU" altLang="ru-RU" sz="1800" b="1" smtClean="0">
                <a:latin typeface="Times New Roman" pitchFamily="18" charset="0"/>
              </a:rPr>
              <a:t>не завершившие освоение образовательных программ высшего медицинского (фармацевтического) образования, могут быть приняты на работу на указанные должности при наличии: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- справки об обучении или о периоде обучения, подтверждающей освоение образовательной программы в необходимом объеме и по специальности;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- положительного результата сдачи экзамена по допуску к осуществлению медицинской (фармацевтической) деятельности (проводится в образовательном учреждении).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ru-RU" altLang="ru-RU" sz="1800" smtClean="0">
                <a:latin typeface="Times New Roman" pitchFamily="18" charset="0"/>
              </a:rPr>
              <a:t>Например, лица с незаконченным высшим образованием, освоившие образовательную программу высшего медицинского образования по специальностям "Лечебное дело", "Педиатрия", "Медико-профилактическое дело", "Стоматология" в объеме трех курсов и более или по направлению подготовки "Сестринское дело" в объеме двух курсов и более либо имеющие диплом специалиста (диплом бакалавра) по специальности "Лечебное дело", "Педиатрия", "Медико-профилактическое дело", "Сестринское дело" или "Стоматология", </a:t>
            </a:r>
            <a:r>
              <a:rPr lang="ru-RU" altLang="ru-RU" sz="1800" b="1" smtClean="0">
                <a:latin typeface="Times New Roman" pitchFamily="18" charset="0"/>
              </a:rPr>
              <a:t>могут быть приняты на работу в качестве медицинской сестры (медбрата), в том числе палатной, перевязочной, процедурной, по приему вызовов скорой медицинской помощи, приемного отделения, участковой.</a:t>
            </a:r>
          </a:p>
          <a:p>
            <a:pPr>
              <a:lnSpc>
                <a:spcPct val="80000"/>
              </a:lnSpc>
              <a:buFontTx/>
              <a:buNone/>
            </a:pPr>
            <a:endParaRPr lang="ru-RU" altLang="ru-RU" sz="1800" b="1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0272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ru-RU" sz="2400" b="1" dirty="0" smtClean="0"/>
              <a:t>Таблица 1000</a:t>
            </a:r>
            <a:endParaRPr lang="ru-RU" sz="2400" b="1" dirty="0"/>
          </a:p>
        </p:txBody>
      </p:sp>
      <p:graphicFrame>
        <p:nvGraphicFramePr>
          <p:cNvPr id="5" name="Объект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58106892"/>
              </p:ext>
            </p:extLst>
          </p:nvPr>
        </p:nvGraphicFramePr>
        <p:xfrm>
          <a:off x="467544" y="1340768"/>
          <a:ext cx="8229600" cy="3907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20480"/>
                <a:gridCol w="1165920"/>
                <a:gridCol w="2743200"/>
              </a:tblGrid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Наименование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№ строки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Отметка (нет – 0, да – 1)</a:t>
                      </a:r>
                      <a:endParaRPr lang="ru-RU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b="1" dirty="0" smtClean="0"/>
                        <a:t>Подчиненность: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субъекту Российской Федерации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dirty="0" smtClean="0"/>
                    </a:p>
                    <a:p>
                      <a:pPr algn="ctr"/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федеральная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775672">
                <a:tc>
                  <a:txBody>
                    <a:bodyPr/>
                    <a:lstStyle/>
                    <a:p>
                      <a:r>
                        <a:rPr lang="ru-RU" dirty="0" smtClean="0"/>
                        <a:t>В т.ч. медицинская организация, расположенная в сельской местности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dirty="0" smtClean="0"/>
                    </a:p>
                    <a:p>
                      <a:pPr algn="ctr"/>
                      <a:r>
                        <a:rPr lang="ru-RU" dirty="0" smtClean="0"/>
                        <a:t>4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1008112">
                <a:tc gridSpan="3">
                  <a:txBody>
                    <a:bodyPr/>
                    <a:lstStyle/>
                    <a:p>
                      <a:r>
                        <a:rPr lang="ru-RU" b="1" dirty="0" smtClean="0">
                          <a:solidFill>
                            <a:srgbClr val="FF0000"/>
                          </a:solidFill>
                        </a:rPr>
                        <a:t>Заполняют только юридические</a:t>
                      </a:r>
                      <a:r>
                        <a:rPr lang="ru-RU" b="1" baseline="0" dirty="0" smtClean="0">
                          <a:solidFill>
                            <a:srgbClr val="FF0000"/>
                          </a:solidFill>
                        </a:rPr>
                        <a:t> лица!</a:t>
                      </a:r>
                      <a:endParaRPr lang="ru-RU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</a:t>
            </a:fld>
            <a:endParaRPr lang="ru-RU"/>
          </a:p>
        </p:txBody>
      </p:sp>
      <p:sp>
        <p:nvSpPr>
          <p:cNvPr id="6" name="Прямоугольник 5"/>
          <p:cNvSpPr/>
          <p:nvPr/>
        </p:nvSpPr>
        <p:spPr>
          <a:xfrm>
            <a:off x="5940152" y="2132856"/>
            <a:ext cx="2736304" cy="1800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/>
                </a:solidFill>
              </a:rPr>
              <a:t>Всего медицинских организаций в субъекте равно сумме строк 2+3</a:t>
            </a:r>
            <a:endParaRPr lang="ru-RU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06796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8969" name="Group 137"/>
          <p:cNvGraphicFramePr>
            <a:graphicFrameLocks noGrp="1"/>
          </p:cNvGraphicFramePr>
          <p:nvPr/>
        </p:nvGraphicFramePr>
        <p:xfrm>
          <a:off x="233363" y="250825"/>
          <a:ext cx="8720137" cy="6245229"/>
        </p:xfrm>
        <a:graphic>
          <a:graphicData uri="http://schemas.openxmlformats.org/drawingml/2006/table">
            <a:tbl>
              <a:tblPr/>
              <a:tblGrid>
                <a:gridCol w="2855912">
                  <a:extLst>
                    <a:ext uri="{9D8B030D-6E8A-4147-A177-3AD203B41FA5}"/>
                  </a:extLst>
                </a:gridCol>
                <a:gridCol w="527050">
                  <a:extLst>
                    <a:ext uri="{9D8B030D-6E8A-4147-A177-3AD203B41FA5}"/>
                  </a:extLst>
                </a:gridCol>
                <a:gridCol w="1400175">
                  <a:extLst>
                    <a:ext uri="{9D8B030D-6E8A-4147-A177-3AD203B41FA5}"/>
                  </a:extLst>
                </a:gridCol>
                <a:gridCol w="788988">
                  <a:extLst>
                    <a:ext uri="{9D8B030D-6E8A-4147-A177-3AD203B41FA5}"/>
                  </a:extLst>
                </a:gridCol>
                <a:gridCol w="781050">
                  <a:extLst>
                    <a:ext uri="{9D8B030D-6E8A-4147-A177-3AD203B41FA5}"/>
                  </a:extLst>
                </a:gridCol>
                <a:gridCol w="782637">
                  <a:extLst>
                    <a:ext uri="{9D8B030D-6E8A-4147-A177-3AD203B41FA5}"/>
                  </a:extLst>
                </a:gridCol>
                <a:gridCol w="803275">
                  <a:extLst>
                    <a:ext uri="{9D8B030D-6E8A-4147-A177-3AD203B41FA5}"/>
                  </a:extLst>
                </a:gridCol>
                <a:gridCol w="781050">
                  <a:extLst>
                    <a:ext uri="{9D8B030D-6E8A-4147-A177-3AD203B41FA5}"/>
                  </a:extLst>
                </a:gridCol>
              </a:tblGrid>
              <a:tr h="609599"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должности (специальности)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должностей в целом по организации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них, в подразделениях, оказывающих медицинскую помощь: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5720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амбулаторных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стационарных условиях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793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746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0479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Врачи - всего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1752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Специалисты с высшим немедицинским образованием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Провизоры 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139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медперсонал </a:t>
                      </a: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всего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Фармацевты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29844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Младший медперсонал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217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Прочий персонал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2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должностей</a:t>
                      </a: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2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Кроме того, число физических лиц специалистов с высшим немедицинским образованием, занимающих должности врачей, всего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1005843">
                <a:tc>
                  <a:txBody>
                    <a:bodyPr/>
                    <a:lstStyle>
                      <a:lvl1pPr algn="l" defTabSz="457200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457200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457200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457200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457200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Кроме того, число физических лиц без медицинского образования занимающих должности среднего медицинского персонала, всего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4572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229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0543" name="Rectangle 1108"/>
          <p:cNvSpPr>
            <a:spLocks noChangeArrowheads="1"/>
          </p:cNvSpPr>
          <p:nvPr/>
        </p:nvSpPr>
        <p:spPr bwMode="auto">
          <a:xfrm>
            <a:off x="3762375" y="3228975"/>
            <a:ext cx="5275263" cy="1354138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Всего физических лиц в медицинских организациях равно сумме строк 224+225+229</a:t>
            </a:r>
          </a:p>
        </p:txBody>
      </p:sp>
      <p:sp>
        <p:nvSpPr>
          <p:cNvPr id="2" name="Прямоугольник 1"/>
          <p:cNvSpPr/>
          <p:nvPr/>
        </p:nvSpPr>
        <p:spPr bwMode="auto">
          <a:xfrm>
            <a:off x="3794125" y="4803775"/>
            <a:ext cx="5211763" cy="1471613"/>
          </a:xfrm>
          <a:prstGeom prst="rect">
            <a:avLst/>
          </a:prstGeom>
          <a:solidFill>
            <a:srgbClr val="464A72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b="1" dirty="0">
                <a:solidFill>
                  <a:srgbClr val="EA8B00">
                    <a:lumMod val="60000"/>
                    <a:lumOff val="4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Внимание! Строки 225 и 229 включают в себя ТОЛЬКО ФИЗИЧЕСКИЕ ЛИЦА специалистов с ВНО и лиц без медицинского образования,  занимающие должности врачей и среднего медицинского персонала</a:t>
            </a:r>
          </a:p>
        </p:txBody>
      </p:sp>
    </p:spTree>
    <p:extLst>
      <p:ext uri="{BB962C8B-B14F-4D97-AF65-F5344CB8AC3E}">
        <p14:creationId xmlns:p14="http://schemas.microsoft.com/office/powerpoint/2010/main" val="1795423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>
            <a:spLocks noGrp="1"/>
          </p:cNvSpPr>
          <p:nvPr>
            <p:ph type="title"/>
          </p:nvPr>
        </p:nvSpPr>
        <p:spPr>
          <a:xfrm>
            <a:off x="633413" y="628650"/>
            <a:ext cx="7908925" cy="990600"/>
          </a:xfrm>
        </p:spPr>
        <p:txBody>
          <a:bodyPr/>
          <a:lstStyle/>
          <a:p>
            <a:r>
              <a:rPr lang="ru-RU" altLang="ru-RU" sz="2800" smtClean="0"/>
              <a:t>Сверка т.1100 с данными федерального регистра медицинских работников (ФРМР)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60338" y="2641600"/>
          <a:ext cx="8856662" cy="21415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7709">
                  <a:extLst>
                    <a:ext uri="{9D8B030D-6E8A-4147-A177-3AD203B41FA5}"/>
                  </a:extLst>
                </a:gridCol>
                <a:gridCol w="697231">
                  <a:extLst>
                    <a:ext uri="{9D8B030D-6E8A-4147-A177-3AD203B41FA5}"/>
                  </a:extLst>
                </a:gridCol>
                <a:gridCol w="754555">
                  <a:extLst>
                    <a:ext uri="{9D8B030D-6E8A-4147-A177-3AD203B41FA5}"/>
                  </a:extLst>
                </a:gridCol>
                <a:gridCol w="940975">
                  <a:extLst>
                    <a:ext uri="{9D8B030D-6E8A-4147-A177-3AD203B41FA5}"/>
                  </a:extLst>
                </a:gridCol>
                <a:gridCol w="834450">
                  <a:extLst>
                    <a:ext uri="{9D8B030D-6E8A-4147-A177-3AD203B41FA5}"/>
                  </a:extLst>
                </a:gridCol>
                <a:gridCol w="923222">
                  <a:extLst>
                    <a:ext uri="{9D8B030D-6E8A-4147-A177-3AD203B41FA5}"/>
                  </a:extLst>
                </a:gridCol>
                <a:gridCol w="1189535">
                  <a:extLst>
                    <a:ext uri="{9D8B030D-6E8A-4147-A177-3AD203B41FA5}"/>
                  </a:extLst>
                </a:gridCol>
                <a:gridCol w="1287183">
                  <a:extLst>
                    <a:ext uri="{9D8B030D-6E8A-4147-A177-3AD203B41FA5}"/>
                  </a:extLst>
                </a:gridCol>
                <a:gridCol w="852204">
                  <a:extLst>
                    <a:ext uri="{9D8B030D-6E8A-4147-A177-3AD203B41FA5}"/>
                  </a:extLst>
                </a:gridCol>
                <a:gridCol w="769598">
                  <a:extLst>
                    <a:ext uri="{9D8B030D-6E8A-4147-A177-3AD203B41FA5}"/>
                  </a:extLst>
                </a:gridCol>
              </a:tblGrid>
              <a:tr h="3826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№ п/п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Субъект Российской Федерации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Наименование медицинской организации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Количество сотрудников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5868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Всего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Врачи и руководители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В том числе руководители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Средний </a:t>
                      </a:r>
                      <a:r>
                        <a:rPr lang="ru-RU" sz="1000" u="none" strike="noStrike" dirty="0" err="1">
                          <a:effectLst/>
                        </a:rPr>
                        <a:t>мед.персонал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Младший </a:t>
                      </a:r>
                      <a:r>
                        <a:rPr lang="ru-RU" sz="1000" u="none" strike="noStrike" dirty="0" err="1">
                          <a:effectLst/>
                        </a:rPr>
                        <a:t>мед.персонал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Провизоры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Фармацевты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extLst>
                  <a:ext uri="{0D108BD9-81ED-4DB2-BD59-A6C34878D82A}"/>
                </a:extLst>
              </a:tr>
              <a:tr h="1172108">
                <a:tc>
                  <a:txBody>
                    <a:bodyPr/>
                    <a:lstStyle/>
                    <a:p>
                      <a:pPr algn="ctr" fontAlgn="ctr"/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l" fontAlgn="ctr"/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800" u="none" strike="noStrike" dirty="0">
                          <a:effectLst/>
                        </a:rPr>
                        <a:t> 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249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50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8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161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37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0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800" u="none" strike="noStrike" dirty="0">
                          <a:effectLst/>
                        </a:rPr>
                        <a:t>1</a:t>
                      </a:r>
                      <a:endParaRPr lang="ru-RU" sz="1800" b="0" i="0" u="none" strike="noStrike" dirty="0">
                        <a:solidFill>
                          <a:srgbClr val="000000"/>
                        </a:solidFill>
                        <a:effectLst/>
                        <a:latin typeface="DejaVu Sans"/>
                      </a:endParaRPr>
                    </a:p>
                  </a:txBody>
                  <a:tcPr marL="9524" marR="9524" marT="9523" marB="0" anchor="ctr"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1480" name="Прямоугольник 3"/>
          <p:cNvSpPr>
            <a:spLocks noChangeArrowheads="1"/>
          </p:cNvSpPr>
          <p:nvPr/>
        </p:nvSpPr>
        <p:spPr bwMode="auto">
          <a:xfrm>
            <a:off x="160338" y="1943100"/>
            <a:ext cx="86820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ctr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smtClean="0"/>
              <a:t>Отчет об эксплуатации ФРМР на 31.12.2019 г. по сведениям о трудоустройстве по перечню организаций, заведенных в регистре</a:t>
            </a:r>
            <a:endParaRPr lang="ru-RU" altLang="ru-RU" sz="1800" b="1" smtClean="0">
              <a:latin typeface="DejaVu Sans"/>
            </a:endParaRPr>
          </a:p>
        </p:txBody>
      </p:sp>
      <p:sp>
        <p:nvSpPr>
          <p:cNvPr id="5" name="Прямоугольник 4"/>
          <p:cNvSpPr/>
          <p:nvPr/>
        </p:nvSpPr>
        <p:spPr bwMode="auto">
          <a:xfrm>
            <a:off x="160338" y="4895850"/>
            <a:ext cx="3017837" cy="1704975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физических лиц, всего в отчете ФРМР на 31.12.2019 г. должно соответствовать сумме строк (1+143+217+139+213) по графе 9 т.1100</a:t>
            </a:r>
          </a:p>
        </p:txBody>
      </p:sp>
      <p:sp>
        <p:nvSpPr>
          <p:cNvPr id="6" name="Прямоугольник 5"/>
          <p:cNvSpPr/>
          <p:nvPr/>
        </p:nvSpPr>
        <p:spPr bwMode="auto">
          <a:xfrm>
            <a:off x="3249613" y="4895850"/>
            <a:ext cx="5592762" cy="1704975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физических лиц врачей, СМП, МПП, провизоров, фармацевтов в отчете ФРМР должно соответствовать стр. 1,143, 217, 139, 213 гр.9 т.1100</a:t>
            </a:r>
          </a:p>
        </p:txBody>
      </p:sp>
      <p:cxnSp>
        <p:nvCxnSpPr>
          <p:cNvPr id="7" name="Прямая со стрелкой 6"/>
          <p:cNvCxnSpPr/>
          <p:nvPr/>
        </p:nvCxnSpPr>
        <p:spPr bwMode="auto">
          <a:xfrm>
            <a:off x="3578225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5" name="Прямая со стрелкой 14"/>
          <p:cNvCxnSpPr/>
          <p:nvPr/>
        </p:nvCxnSpPr>
        <p:spPr bwMode="auto">
          <a:xfrm>
            <a:off x="8648700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6" name="Прямая со стрелкой 15"/>
          <p:cNvCxnSpPr/>
          <p:nvPr/>
        </p:nvCxnSpPr>
        <p:spPr bwMode="auto">
          <a:xfrm>
            <a:off x="7815263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Прямая со стрелкой 16"/>
          <p:cNvCxnSpPr/>
          <p:nvPr/>
        </p:nvCxnSpPr>
        <p:spPr bwMode="auto">
          <a:xfrm>
            <a:off x="6742113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8" name="Прямая со стрелкой 17"/>
          <p:cNvCxnSpPr/>
          <p:nvPr/>
        </p:nvCxnSpPr>
        <p:spPr bwMode="auto">
          <a:xfrm>
            <a:off x="5510213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9" name="Прямая со стрелкой 18"/>
          <p:cNvCxnSpPr/>
          <p:nvPr/>
        </p:nvCxnSpPr>
        <p:spPr bwMode="auto">
          <a:xfrm>
            <a:off x="2670175" y="4367213"/>
            <a:ext cx="0" cy="61753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96524267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2978" name="Group 50"/>
          <p:cNvGraphicFramePr>
            <a:graphicFrameLocks noGrp="1"/>
          </p:cNvGraphicFramePr>
          <p:nvPr/>
        </p:nvGraphicFramePr>
        <p:xfrm>
          <a:off x="401638" y="1211263"/>
          <a:ext cx="8362950" cy="2611439"/>
        </p:xfrm>
        <a:graphic>
          <a:graphicData uri="http://schemas.openxmlformats.org/drawingml/2006/table">
            <a:tbl>
              <a:tblPr/>
              <a:tblGrid>
                <a:gridCol w="4343400">
                  <a:extLst>
                    <a:ext uri="{9D8B030D-6E8A-4147-A177-3AD203B41FA5}"/>
                  </a:extLst>
                </a:gridCol>
                <a:gridCol w="563562">
                  <a:extLst>
                    <a:ext uri="{9D8B030D-6E8A-4147-A177-3AD203B41FA5}"/>
                  </a:extLst>
                </a:gridCol>
                <a:gridCol w="1152525">
                  <a:extLst>
                    <a:ext uri="{9D8B030D-6E8A-4147-A177-3AD203B41FA5}"/>
                  </a:extLst>
                </a:gridCol>
                <a:gridCol w="1152525">
                  <a:extLst>
                    <a:ext uri="{9D8B030D-6E8A-4147-A177-3AD203B41FA5}"/>
                  </a:extLst>
                </a:gridCol>
                <a:gridCol w="1150938">
                  <a:extLst>
                    <a:ext uri="{9D8B030D-6E8A-4147-A177-3AD203B41FA5}"/>
                  </a:extLst>
                </a:gridCol>
              </a:tblGrid>
              <a:tr h="501481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Должности и физические лица отделений (кабинетов) профилактики (из таблицы 1100)</a:t>
                      </a: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строки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Должностей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Физических лиц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0148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290414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2292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врачей (из стр.1)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Заведующий отделением (кабинетом) – врач по медицинской профилактике, врач-психотерапевт, врач-по медицинской профилактике*</a:t>
                      </a: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  <a:tr h="49513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среднего медицинского персонала (из стр.143)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Старшая медсестра, фельдшер (медицинская сестра, акушер) </a:t>
                      </a: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5" marB="45705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2496" name="Text Box 2"/>
          <p:cNvSpPr txBox="1">
            <a:spLocks noChangeArrowheads="1"/>
          </p:cNvSpPr>
          <p:nvPr/>
        </p:nvSpPr>
        <p:spPr bwMode="auto">
          <a:xfrm>
            <a:off x="1485900" y="533400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1101  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2497" name="Rectangle 194"/>
          <p:cNvSpPr>
            <a:spLocks noChangeArrowheads="1"/>
          </p:cNvSpPr>
          <p:nvPr/>
        </p:nvSpPr>
        <p:spPr bwMode="auto">
          <a:xfrm>
            <a:off x="400050" y="4052888"/>
            <a:ext cx="8347075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*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Arial" pitchFamily="34" charset="0"/>
              </a:rPr>
              <a:t>Приказ Минздрава России от 30.09.2015 №683н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сведения в данной таблице не должны превышать данные в таблице 1100 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наличие штатных, занятых должностей и физических лиц в кабинете медицинской профилактики указывается в том случае, когда организован кабинет, то есть: имеются выделенные для него помещения, аппаратура и оборудование, осуществляется учет в установленном порядке, утверждено положение о кабинете (отделении)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763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2"/>
          <p:cNvSpPr txBox="1">
            <a:spLocks noChangeArrowheads="1"/>
          </p:cNvSpPr>
          <p:nvPr/>
        </p:nvSpPr>
        <p:spPr bwMode="auto">
          <a:xfrm>
            <a:off x="1543050" y="328613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1102 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3491" name="Rectangle 25"/>
          <p:cNvSpPr>
            <a:spLocks noChangeArrowheads="1"/>
          </p:cNvSpPr>
          <p:nvPr/>
        </p:nvSpPr>
        <p:spPr bwMode="auto">
          <a:xfrm>
            <a:off x="198438" y="3806825"/>
            <a:ext cx="8799512" cy="294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Строка 151 (заведующие ФАП) таблицы 1100 меньше или равны строке 2 таблицы 1102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сведения в строке 1 по всем графам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Arial" pitchFamily="34" charset="0"/>
              </a:rPr>
              <a:t>не должны превышать</a:t>
            </a: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 данные в таблице 1100 строки 143 (средний медперсонал всего) по графам 5, 6 и 10 (в поликлинике) соответственно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сведения в строке 2 по всем графам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Arial" pitchFamily="34" charset="0"/>
              </a:rPr>
              <a:t>не должны превышать</a:t>
            </a: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 данные в таблице 1100 строки 208 (фельдшеры) по графам 5, 6 и 10 соответственно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сведения в строке 3 по всем графам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Arial" pitchFamily="34" charset="0"/>
              </a:rPr>
              <a:t>не должны превышать</a:t>
            </a: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 данные в таблице 1100 строки 148 (акушерки) по графам 5, 6 и 10 соответственно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сведения в строке 4 (медицинские сестры) по всем графам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Arial" pitchFamily="34" charset="0"/>
              </a:rPr>
              <a:t>не должны превышать</a:t>
            </a: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 данные в таблице 1100 строки 167 по графам 5, 6 и 10 соответственно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254007" name="Group 55"/>
          <p:cNvGraphicFramePr>
            <a:graphicFrameLocks noGrp="1"/>
          </p:cNvGraphicFramePr>
          <p:nvPr/>
        </p:nvGraphicFramePr>
        <p:xfrm>
          <a:off x="282575" y="776288"/>
          <a:ext cx="8591550" cy="2943243"/>
        </p:xfrm>
        <a:graphic>
          <a:graphicData uri="http://schemas.openxmlformats.org/drawingml/2006/table">
            <a:tbl>
              <a:tblPr/>
              <a:tblGrid>
                <a:gridCol w="4562475">
                  <a:extLst>
                    <a:ext uri="{9D8B030D-6E8A-4147-A177-3AD203B41FA5}"/>
                  </a:extLst>
                </a:gridCol>
                <a:gridCol w="728663">
                  <a:extLst>
                    <a:ext uri="{9D8B030D-6E8A-4147-A177-3AD203B41FA5}"/>
                  </a:extLst>
                </a:gridCol>
                <a:gridCol w="1049337">
                  <a:extLst>
                    <a:ext uri="{9D8B030D-6E8A-4147-A177-3AD203B41FA5}"/>
                  </a:extLst>
                </a:gridCol>
                <a:gridCol w="1049338">
                  <a:extLst>
                    <a:ext uri="{9D8B030D-6E8A-4147-A177-3AD203B41FA5}"/>
                  </a:extLst>
                </a:gridCol>
                <a:gridCol w="1201737">
                  <a:extLst>
                    <a:ext uri="{9D8B030D-6E8A-4147-A177-3AD203B41FA5}"/>
                  </a:extLst>
                </a:gridCol>
              </a:tblGrid>
              <a:tr h="579093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медицинский персонал </a:t>
                      </a:r>
                      <a:r>
                        <a:rPr kumimoji="0" lang="ru-RU" alt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ФАПов</a:t>
                      </a:r>
                      <a:r>
                        <a:rPr kumimoji="0" lang="ru-RU" alt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ФП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таблицы 1100)</a:t>
                      </a:r>
                      <a:endParaRPr kumimoji="0" lang="ru-RU" alt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Должностей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физических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790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строки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лиц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8884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медицинский персонал ФАПов, ФП 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9043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 фельдшеры (включая заведующих)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акушерки (включая заведующих)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сестры (включая заведующих)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5653088" y="2714625"/>
            <a:ext cx="3221037" cy="4603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Строка 1 равна сумме строк с 2 по 4</a:t>
            </a:r>
          </a:p>
        </p:txBody>
      </p:sp>
    </p:spTree>
    <p:extLst>
      <p:ext uri="{BB962C8B-B14F-4D97-AF65-F5344CB8AC3E}">
        <p14:creationId xmlns:p14="http://schemas.microsoft.com/office/powerpoint/2010/main" val="2479457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"/>
          <p:cNvSpPr txBox="1">
            <a:spLocks noChangeArrowheads="1"/>
          </p:cNvSpPr>
          <p:nvPr/>
        </p:nvSpPr>
        <p:spPr bwMode="auto">
          <a:xfrm>
            <a:off x="1543050" y="328613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1102 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4515" name="Rectangle 25"/>
          <p:cNvSpPr>
            <a:spLocks noChangeArrowheads="1"/>
          </p:cNvSpPr>
          <p:nvPr/>
        </p:nvSpPr>
        <p:spPr bwMode="auto">
          <a:xfrm>
            <a:off x="198438" y="3806825"/>
            <a:ext cx="8799512" cy="294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Times New Roman" pitchFamily="18" charset="0"/>
              </a:rPr>
              <a:t>Согласно приказу Минздравсоцразвития РФ от 15 мая 2012 №543н: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600" b="1" smtClean="0">
                <a:latin typeface="Times New Roman" pitchFamily="18" charset="0"/>
                <a:cs typeface="Times New Roman" pitchFamily="18" charset="0"/>
              </a:rPr>
              <a:t>На должность заведующего фельдшерско-акушерским пунктом - фельдшера назначается медицинский работник, соответствующий Квалификационным требованиям к медицинским и фармацевтическим работникам со средним медицинским и фармацевтическим образованием, утвержденным приказом Министерства здравоохранения Российской Федерации от 10 февраля 2016 г. N 83н, по специальности </a:t>
            </a:r>
            <a:r>
              <a:rPr lang="ru-RU" altLang="ru-RU" sz="1600" b="1" smtClean="0">
                <a:solidFill>
                  <a:srgbClr val="A93561"/>
                </a:solidFill>
                <a:latin typeface="Times New Roman" pitchFamily="18" charset="0"/>
                <a:cs typeface="Times New Roman" pitchFamily="18" charset="0"/>
              </a:rPr>
              <a:t>"лечебное дело" или "акушерское дело" или "сестринское дело".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solidFill>
                <a:srgbClr val="A93561"/>
              </a:solidFill>
              <a:latin typeface="Times New Roman" pitchFamily="18" charset="0"/>
              <a:cs typeface="Arial" pitchFamily="34" charset="0"/>
            </a:endParaRP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269368" name="Group 56"/>
          <p:cNvGraphicFramePr>
            <a:graphicFrameLocks noGrp="1"/>
          </p:cNvGraphicFramePr>
          <p:nvPr/>
        </p:nvGraphicFramePr>
        <p:xfrm>
          <a:off x="282575" y="776288"/>
          <a:ext cx="8591550" cy="2943243"/>
        </p:xfrm>
        <a:graphic>
          <a:graphicData uri="http://schemas.openxmlformats.org/drawingml/2006/table">
            <a:tbl>
              <a:tblPr/>
              <a:tblGrid>
                <a:gridCol w="4562475">
                  <a:extLst>
                    <a:ext uri="{9D8B030D-6E8A-4147-A177-3AD203B41FA5}"/>
                  </a:extLst>
                </a:gridCol>
                <a:gridCol w="728663">
                  <a:extLst>
                    <a:ext uri="{9D8B030D-6E8A-4147-A177-3AD203B41FA5}"/>
                  </a:extLst>
                </a:gridCol>
                <a:gridCol w="1049337">
                  <a:extLst>
                    <a:ext uri="{9D8B030D-6E8A-4147-A177-3AD203B41FA5}"/>
                  </a:extLst>
                </a:gridCol>
                <a:gridCol w="1049338">
                  <a:extLst>
                    <a:ext uri="{9D8B030D-6E8A-4147-A177-3AD203B41FA5}"/>
                  </a:extLst>
                </a:gridCol>
                <a:gridCol w="1201737">
                  <a:extLst>
                    <a:ext uri="{9D8B030D-6E8A-4147-A177-3AD203B41FA5}"/>
                  </a:extLst>
                </a:gridCol>
              </a:tblGrid>
              <a:tr h="579093">
                <a:tc row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медицинский персонал ФАПов, ФП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таблицы 1100)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Должностей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физических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790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строки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штатных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занятых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лиц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8884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медицинский персонал ФАПов, ФП 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9043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 фельдшеры (включая заведующих)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акушерки (включая заведующих)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525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сестры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Включая заведующих</a:t>
                      </a:r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 bwMode="auto">
          <a:xfrm>
            <a:off x="736600" y="5797550"/>
            <a:ext cx="8016875" cy="701675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Т.1102 ф. 30 должна соответствовать т.1102 ф. 30-село! Разницу пояснить!</a:t>
            </a:r>
          </a:p>
        </p:txBody>
      </p:sp>
    </p:spTree>
    <p:extLst>
      <p:ext uri="{BB962C8B-B14F-4D97-AF65-F5344CB8AC3E}">
        <p14:creationId xmlns:p14="http://schemas.microsoft.com/office/powerpoint/2010/main" val="1133973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2"/>
          <p:cNvSpPr txBox="1">
            <a:spLocks noChangeArrowheads="1"/>
          </p:cNvSpPr>
          <p:nvPr/>
        </p:nvSpPr>
        <p:spPr bwMode="auto">
          <a:xfrm>
            <a:off x="1428750" y="381000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1103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577850" y="3581400"/>
            <a:ext cx="8194675" cy="261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сведения по всем строкам не должны превышать данные в таблице 1100 строка 143 графы 5, 6 и 10 соответственно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наличие должностей в кабинете указывается в том случае, когда организован кабинет, то есть: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- имеется выделенное для него помещение, аппаратура и оборудование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- осуществляется учет в установленном порядке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- утверждено положение о кабинете</a:t>
            </a:r>
          </a:p>
        </p:txBody>
      </p:sp>
      <p:graphicFrame>
        <p:nvGraphicFramePr>
          <p:cNvPr id="195754" name="Group 170"/>
          <p:cNvGraphicFramePr>
            <a:graphicFrameLocks noGrp="1"/>
          </p:cNvGraphicFramePr>
          <p:nvPr/>
        </p:nvGraphicFramePr>
        <p:xfrm>
          <a:off x="1200150" y="838200"/>
          <a:ext cx="6686550" cy="2498726"/>
        </p:xfrm>
        <a:graphic>
          <a:graphicData uri="http://schemas.openxmlformats.org/drawingml/2006/table">
            <a:tbl>
              <a:tblPr/>
              <a:tblGrid>
                <a:gridCol w="5014913">
                  <a:extLst>
                    <a:ext uri="{9D8B030D-6E8A-4147-A177-3AD203B41FA5}"/>
                  </a:extLst>
                </a:gridCol>
                <a:gridCol w="776287">
                  <a:extLst>
                    <a:ext uri="{9D8B030D-6E8A-4147-A177-3AD203B41FA5}"/>
                  </a:extLst>
                </a:gridCol>
                <a:gridCol w="895350">
                  <a:extLst>
                    <a:ext uri="{9D8B030D-6E8A-4147-A177-3AD203B41FA5}"/>
                  </a:extLst>
                </a:gridCol>
              </a:tblGrid>
              <a:tr h="5794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Средний медицинский персонал смотровых кабинетов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(из таблицы 1100)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 строки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579437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общего числа должностей среднего медицинского персонала (стр. 143) 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смотровом кабинете: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                                       штатных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                                       занятых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349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физических лиц основных работников на занятых должностях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9" marB="4569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5757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2"/>
          <p:cNvSpPr txBox="1">
            <a:spLocks noChangeArrowheads="1"/>
          </p:cNvSpPr>
          <p:nvPr/>
        </p:nvSpPr>
        <p:spPr bwMode="auto">
          <a:xfrm>
            <a:off x="1485900" y="381000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1107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1257300" y="3810000"/>
            <a:ext cx="65151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256045" name="Group 45"/>
          <p:cNvGraphicFramePr>
            <a:graphicFrameLocks noGrp="1"/>
          </p:cNvGraphicFramePr>
          <p:nvPr/>
        </p:nvGraphicFramePr>
        <p:xfrm>
          <a:off x="1257300" y="762000"/>
          <a:ext cx="6572250" cy="2984500"/>
        </p:xfrm>
        <a:graphic>
          <a:graphicData uri="http://schemas.openxmlformats.org/drawingml/2006/table">
            <a:tbl>
              <a:tblPr/>
              <a:tblGrid>
                <a:gridCol w="4286250"/>
                <a:gridCol w="742950"/>
                <a:gridCol w="1543050"/>
              </a:tblGrid>
              <a:tr h="334960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Участки медицинских организаций, оказывающих медицинскую помощь в амбулаторных условиях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строки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481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Врачебных терапевтических участков, всего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них:  комплексные участки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   малокомплектные участки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Участки врача общей практики  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(семейного врача)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Педиатрические участки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96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 них малокомплектные участки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6.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730" marB="4573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6603" name="Rectangle 228"/>
          <p:cNvSpPr>
            <a:spLocks noChangeArrowheads="1"/>
          </p:cNvSpPr>
          <p:nvPr/>
        </p:nvSpPr>
        <p:spPr bwMode="auto">
          <a:xfrm>
            <a:off x="396875" y="3833813"/>
            <a:ext cx="8274050" cy="136525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Внимание!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Количество терапевтических, педиатрических участков и участков врача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общей практики указанное в данной таблице, должно быть сопоставимо со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штатной численностью соответствующих должностей, указанных в таблице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Arial" pitchFamily="34" charset="0"/>
              </a:rPr>
              <a:t>1100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600" b="1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6604" name="Прямоугольник 1"/>
          <p:cNvSpPr>
            <a:spLocks noChangeArrowheads="1"/>
          </p:cNvSpPr>
          <p:nvPr/>
        </p:nvSpPr>
        <p:spPr bwMode="auto">
          <a:xfrm>
            <a:off x="304800" y="5222875"/>
            <a:ext cx="84455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990033"/>
                </a:solidFill>
                <a:latin typeface="Times New Roman" pitchFamily="18" charset="0"/>
                <a:cs typeface="Arial" pitchFamily="34" charset="0"/>
              </a:rPr>
              <a:t>Проверка доступности первичной медико-санитарной помощи: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(численность населения) : (норматив численности населения на участке) = численность штатных должностей участковых врачей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При этом могут быть отклонения! Пояснить!</a:t>
            </a:r>
          </a:p>
        </p:txBody>
      </p:sp>
    </p:spTree>
    <p:extLst>
      <p:ext uri="{BB962C8B-B14F-4D97-AF65-F5344CB8AC3E}">
        <p14:creationId xmlns:p14="http://schemas.microsoft.com/office/powerpoint/2010/main" val="311671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ext Box 2"/>
          <p:cNvSpPr txBox="1">
            <a:spLocks noChangeArrowheads="1"/>
          </p:cNvSpPr>
          <p:nvPr/>
        </p:nvSpPr>
        <p:spPr bwMode="auto">
          <a:xfrm>
            <a:off x="1428750" y="457200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1108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67587" name="Rectangle 3"/>
          <p:cNvSpPr>
            <a:spLocks noChangeArrowheads="1"/>
          </p:cNvSpPr>
          <p:nvPr/>
        </p:nvSpPr>
        <p:spPr bwMode="auto">
          <a:xfrm>
            <a:off x="1436688" y="3581400"/>
            <a:ext cx="6400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В таблице отражаются сведения и числе физических лиц медицинских работников на комплексных врачебных участках из числа указанных в таблице 1107, строке 2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Char char="n"/>
            </a:pPr>
            <a:r>
              <a:rPr lang="ru-RU" altLang="ru-RU" sz="1800" b="1" smtClean="0">
                <a:latin typeface="Times New Roman" pitchFamily="18" charset="0"/>
                <a:cs typeface="Arial" pitchFamily="34" charset="0"/>
              </a:rPr>
              <a:t>Сведения о физических лицах не должны превышать соответствующие данные таблицы 1100</a:t>
            </a:r>
          </a:p>
        </p:txBody>
      </p:sp>
      <p:graphicFrame>
        <p:nvGraphicFramePr>
          <p:cNvPr id="258058" name="Group 10"/>
          <p:cNvGraphicFramePr>
            <a:graphicFrameLocks noGrp="1"/>
          </p:cNvGraphicFramePr>
          <p:nvPr/>
        </p:nvGraphicFramePr>
        <p:xfrm>
          <a:off x="1314450" y="990600"/>
          <a:ext cx="6457950" cy="1735138"/>
        </p:xfrm>
        <a:graphic>
          <a:graphicData uri="http://schemas.openxmlformats.org/drawingml/2006/table">
            <a:tbl>
              <a:tblPr/>
              <a:tblGrid>
                <a:gridCol w="6457950">
                  <a:extLst>
                    <a:ext uri="{9D8B030D-6E8A-4147-A177-3AD203B41FA5}"/>
                  </a:extLst>
                </a:gridCol>
              </a:tblGrid>
              <a:tr h="639763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физических лиц медицинских работников на комплексных врачебных участках: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651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фельдшеров  1________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651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акушерок 2.___________ 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365125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медицинских сестер 3.___________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45690" marB="4569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7593" name="Rectangle 107"/>
          <p:cNvSpPr>
            <a:spLocks noChangeArrowheads="1"/>
          </p:cNvSpPr>
          <p:nvPr/>
        </p:nvSpPr>
        <p:spPr bwMode="auto">
          <a:xfrm>
            <a:off x="4914900" y="1600200"/>
            <a:ext cx="3146425" cy="10668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Таблица заполняется,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если заполнена строка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2 таблицы 1107</a:t>
            </a:r>
          </a:p>
        </p:txBody>
      </p:sp>
    </p:spTree>
    <p:extLst>
      <p:ext uri="{BB962C8B-B14F-4D97-AF65-F5344CB8AC3E}">
        <p14:creationId xmlns:p14="http://schemas.microsoft.com/office/powerpoint/2010/main" val="3029820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/>
          <p:cNvSpPr txBox="1">
            <a:spLocks noChangeArrowheads="1"/>
          </p:cNvSpPr>
          <p:nvPr/>
        </p:nvSpPr>
        <p:spPr bwMode="auto">
          <a:xfrm>
            <a:off x="1485900" y="266700"/>
            <a:ext cx="6286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000" b="1" smtClean="0">
                <a:latin typeface="Times New Roman" pitchFamily="18" charset="0"/>
                <a:cs typeface="Arial" pitchFamily="34" charset="0"/>
              </a:rPr>
              <a:t>Таблица 1109</a:t>
            </a:r>
            <a:endParaRPr lang="ru-RU" altLang="ru-RU" sz="2000" smtClean="0"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52947" name="Group 723"/>
          <p:cNvGraphicFramePr>
            <a:graphicFrameLocks noGrp="1"/>
          </p:cNvGraphicFramePr>
          <p:nvPr/>
        </p:nvGraphicFramePr>
        <p:xfrm>
          <a:off x="557213" y="674688"/>
          <a:ext cx="8058150" cy="6188074"/>
        </p:xfrm>
        <a:graphic>
          <a:graphicData uri="http://schemas.openxmlformats.org/drawingml/2006/table">
            <a:tbl>
              <a:tblPr/>
              <a:tblGrid>
                <a:gridCol w="2208212"/>
                <a:gridCol w="508000"/>
                <a:gridCol w="604838"/>
                <a:gridCol w="566737"/>
                <a:gridCol w="558800"/>
                <a:gridCol w="660400"/>
                <a:gridCol w="598488"/>
                <a:gridCol w="638175"/>
                <a:gridCol w="930275"/>
                <a:gridCol w="784225"/>
              </a:tblGrid>
              <a:tr h="304816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Медицинские и фармацевтические работники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 строки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Пол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7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Число полных лет по состоянию на конец отчетного года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4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315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 36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36-45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46-50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51-55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56-59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60-64 и 65 и старше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и 11</a:t>
                      </a: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Врачи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9907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 по организации здравоохранения (на должностях руководителей и их заместителей) 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0176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Провизоры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Средние медицинские работники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Фармацевты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1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Специалисты с высшим немедицинским образованием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8776" name="Rectangle 1038"/>
          <p:cNvSpPr>
            <a:spLocks noChangeArrowheads="1"/>
          </p:cNvSpPr>
          <p:nvPr/>
        </p:nvSpPr>
        <p:spPr bwMode="auto">
          <a:xfrm>
            <a:off x="3513138" y="2425700"/>
            <a:ext cx="5230812" cy="19812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Суммы строк по полу по должностям в таблице должны быть равны  соответствующим данным таблицы 1100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Например, сумма строк 1+2 по графе 4 должна быть равна строке 1 по графе 9 таблицы 1100</a:t>
            </a:r>
          </a:p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Возраст работников берется по состоянию на конец отчетного года (полных лет)</a:t>
            </a:r>
          </a:p>
        </p:txBody>
      </p:sp>
      <p:sp>
        <p:nvSpPr>
          <p:cNvPr id="68777" name="Rectangle 1040"/>
          <p:cNvSpPr>
            <a:spLocks noChangeArrowheads="1"/>
          </p:cNvSpPr>
          <p:nvPr/>
        </p:nvSpPr>
        <p:spPr bwMode="auto">
          <a:xfrm>
            <a:off x="3554413" y="5213350"/>
            <a:ext cx="5187950" cy="609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Сумма строк 11 и 12 по графе 4 должна быть равна строке 127 по графе 9 таблицы 1100</a:t>
            </a:r>
          </a:p>
        </p:txBody>
      </p:sp>
      <p:sp>
        <p:nvSpPr>
          <p:cNvPr id="68778" name="Rectangle 1042"/>
          <p:cNvSpPr>
            <a:spLocks noChangeArrowheads="1"/>
          </p:cNvSpPr>
          <p:nvPr/>
        </p:nvSpPr>
        <p:spPr bwMode="auto">
          <a:xfrm>
            <a:off x="3536950" y="4437063"/>
            <a:ext cx="5229225" cy="609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Сумма строк 3 и 4 по графе 4 должна быть равна строке 4 по графе 9 таблицы 1100</a:t>
            </a:r>
          </a:p>
        </p:txBody>
      </p:sp>
      <p:sp>
        <p:nvSpPr>
          <p:cNvPr id="68779" name="Rectangle 1040"/>
          <p:cNvSpPr>
            <a:spLocks noChangeArrowheads="1"/>
          </p:cNvSpPr>
          <p:nvPr/>
        </p:nvSpPr>
        <p:spPr bwMode="auto">
          <a:xfrm>
            <a:off x="3538538" y="5951538"/>
            <a:ext cx="5205412" cy="6096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  <a:buSzPct val="75000"/>
              <a:buFont typeface="Wingdings" pitchFamily="2" charset="2"/>
              <a:buNone/>
            </a:pPr>
            <a:r>
              <a:rPr lang="ru-RU" altLang="ru-RU" sz="1600" b="1" smtClean="0">
                <a:solidFill>
                  <a:srgbClr val="EA8B00"/>
                </a:solidFill>
                <a:latin typeface="Times New Roman" pitchFamily="18" charset="0"/>
                <a:cs typeface="Arial" pitchFamily="34" charset="0"/>
              </a:rPr>
              <a:t>Графа 4 должна быть равна сумме граф с 5 по 11 по всем строкам</a:t>
            </a:r>
          </a:p>
        </p:txBody>
      </p:sp>
      <p:sp>
        <p:nvSpPr>
          <p:cNvPr id="68780" name="Выноска 2 (с границей) 1"/>
          <p:cNvSpPr>
            <a:spLocks/>
          </p:cNvSpPr>
          <p:nvPr/>
        </p:nvSpPr>
        <p:spPr bwMode="auto">
          <a:xfrm>
            <a:off x="4802188" y="315913"/>
            <a:ext cx="2389187" cy="330200"/>
          </a:xfrm>
          <a:prstGeom prst="accentCallout2">
            <a:avLst>
              <a:gd name="adj1" fmla="val 34616"/>
              <a:gd name="adj2" fmla="val 103190"/>
              <a:gd name="adj3" fmla="val 34616"/>
              <a:gd name="adj4" fmla="val 103588"/>
              <a:gd name="adj5" fmla="val 340866"/>
              <a:gd name="adj6" fmla="val 105648"/>
            </a:avLst>
          </a:prstGeom>
          <a:solidFill>
            <a:schemeClr val="accent1"/>
          </a:solidFill>
          <a:ln w="15875" algn="ctr">
            <a:solidFill>
              <a:srgbClr val="6F9526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rgbClr val="000000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rgbClr val="000000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rgbClr val="000000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rgbClr val="000000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00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b="1" smtClean="0">
                <a:latin typeface="Times New Roman" pitchFamily="18" charset="0"/>
                <a:cs typeface="Times New Roman" pitchFamily="18" charset="0"/>
              </a:rPr>
              <a:t>Внимание! Изменения</a:t>
            </a:r>
          </a:p>
        </p:txBody>
      </p:sp>
    </p:spTree>
    <p:extLst>
      <p:ext uri="{BB962C8B-B14F-4D97-AF65-F5344CB8AC3E}">
        <p14:creationId xmlns:p14="http://schemas.microsoft.com/office/powerpoint/2010/main" val="2171438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rot="5400000">
            <a:off x="-927893" y="4177506"/>
            <a:ext cx="3225800" cy="158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239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1240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51241" name="Rectangle 9"/>
          <p:cNvSpPr>
            <a:spLocks noChangeArrowheads="1"/>
          </p:cNvSpPr>
          <p:nvPr/>
        </p:nvSpPr>
        <p:spPr bwMode="auto">
          <a:xfrm>
            <a:off x="694671" y="692696"/>
            <a:ext cx="6469618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 smtClean="0"/>
              <a:t>В таблицу  1100 внесены дополнительные графы и добавлены строки</a:t>
            </a:r>
            <a:endParaRPr lang="ru-RU" sz="1600" b="1" dirty="0"/>
          </a:p>
          <a:p>
            <a:endParaRPr lang="ru-RU" sz="1600" b="1" dirty="0"/>
          </a:p>
        </p:txBody>
      </p:sp>
      <p:graphicFrame>
        <p:nvGraphicFramePr>
          <p:cNvPr id="86" name="Таблица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806186"/>
              </p:ext>
            </p:extLst>
          </p:nvPr>
        </p:nvGraphicFramePr>
        <p:xfrm>
          <a:off x="683568" y="1628800"/>
          <a:ext cx="7848872" cy="4548985"/>
        </p:xfrm>
        <a:graphic>
          <a:graphicData uri="http://schemas.openxmlformats.org/drawingml/2006/table">
            <a:tbl>
              <a:tblPr/>
              <a:tblGrid>
                <a:gridCol w="4176548"/>
                <a:gridCol w="792004"/>
                <a:gridCol w="1476828"/>
                <a:gridCol w="1403492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Наименование должности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(специальности)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№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Имеют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свидетельство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об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аккредитации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(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из гр. 9)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Находятся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в 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декретном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 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долгосрочном отпуске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(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из гр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. 9)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17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72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Специалисты </a:t>
                      </a: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 высшим немедицинским образованием – </a:t>
                      </a:r>
                      <a:r>
                        <a:rPr lang="ru-RU" sz="1400" b="1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всего, из них: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127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зоолог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эксперт-физик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эмбриолог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энтомолог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43193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Кроме того,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физических лиц  без медицинского образования занимающих должности среднего медицинского персонала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229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   медицинских </a:t>
                      </a:r>
                    </a:p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регистраторов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медицинских </a:t>
                      </a:r>
                    </a:p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дезинфекторов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indent="43942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инструкторов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 </a:t>
                      </a:r>
                    </a:p>
                    <a:p>
                      <a:pPr indent="43942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лечебной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физкультуре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1701" name="Rectangle 469"/>
          <p:cNvSpPr>
            <a:spLocks noChangeArrowheads="1"/>
          </p:cNvSpPr>
          <p:nvPr/>
        </p:nvSpPr>
        <p:spPr bwMode="auto">
          <a:xfrm>
            <a:off x="611560" y="1052736"/>
            <a:ext cx="792088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4926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Должности и физические лица медицинской организации 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49263" algn="l"/>
              </a:tabLst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(1100)                               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Коды по ОКЕИ: человек – 792, единица – 642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79</a:t>
            </a:fld>
            <a:endParaRPr lang="ru-RU"/>
          </a:p>
        </p:txBody>
      </p:sp>
      <p:sp>
        <p:nvSpPr>
          <p:cNvPr id="14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316751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b="1" i="1"/>
          </a:p>
        </p:txBody>
      </p:sp>
      <p:sp>
        <p:nvSpPr>
          <p:cNvPr id="16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  <p:sp>
        <p:nvSpPr>
          <p:cNvPr id="349191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49192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49193" name="Rectangle 9"/>
          <p:cNvSpPr>
            <a:spLocks noChangeArrowheads="1"/>
          </p:cNvSpPr>
          <p:nvPr/>
        </p:nvSpPr>
        <p:spPr bwMode="auto">
          <a:xfrm>
            <a:off x="611188" y="836613"/>
            <a:ext cx="8208962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/>
          </a:p>
          <a:p>
            <a:endParaRPr lang="ru-RU" sz="1600" b="1"/>
          </a:p>
        </p:txBody>
      </p:sp>
      <p:graphicFrame>
        <p:nvGraphicFramePr>
          <p:cNvPr id="349546" name="Group 3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1053911"/>
              </p:ext>
            </p:extLst>
          </p:nvPr>
        </p:nvGraphicFramePr>
        <p:xfrm>
          <a:off x="539750" y="945289"/>
          <a:ext cx="7993136" cy="5792142"/>
        </p:xfrm>
        <a:graphic>
          <a:graphicData uri="http://schemas.openxmlformats.org/drawingml/2006/table">
            <a:tbl>
              <a:tblPr/>
              <a:tblGrid>
                <a:gridCol w="720725"/>
                <a:gridCol w="3671689"/>
                <a:gridCol w="1584176"/>
                <a:gridCol w="1152128"/>
                <a:gridCol w="864418"/>
              </a:tblGrid>
              <a:tr h="581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Наличие подразделений,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отделов,  отделений, кабинетов </a:t>
                      </a:r>
                      <a:b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</a:b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(нет – 0, </a:t>
                      </a:r>
                      <a:r>
                        <a:rPr lang="ru-RU" sz="12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есть </a:t>
                      </a: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- 1)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Число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подразделений,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отделов,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отделений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Число кабинетов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909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Детские поликлиники (отделения, </a:t>
                      </a: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кабинеты</a:t>
                      </a:r>
                      <a:r>
                        <a:rPr lang="ru-RU" sz="1200" b="1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</a:t>
                      </a:r>
                      <a:endParaRPr lang="ru-RU" sz="12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387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Лаборатории, всего – из них: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711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зуботехнические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23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34.2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клинико-диагностические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35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34.2.1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5209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34.3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микробиологические (бактериологические)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34.3.1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992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34.4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r>
                        <a:rPr lang="ru-RU" sz="1200" b="1" dirty="0" err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патолого-анатомические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48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34.4.1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57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34.5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радиоизотопной диагностики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09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34.6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спектральные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041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34.7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судебно-медицинские молекулярно-генетические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74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34.8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химико-токсикологические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706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34.9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цитологические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34.9.1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71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Отделения скорой медицинской помощи (стационарные)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85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Паллиативной медицинской помощи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137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Центры </a:t>
                      </a:r>
                      <a:r>
                        <a:rPr lang="ru-RU" sz="1200" b="1" kern="1200" dirty="0" err="1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профпатологии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49539" name="Rectangle 355"/>
          <p:cNvSpPr>
            <a:spLocks noChangeArrowheads="1"/>
          </p:cNvSpPr>
          <p:nvPr/>
        </p:nvSpPr>
        <p:spPr bwMode="auto">
          <a:xfrm>
            <a:off x="539750" y="619795"/>
            <a:ext cx="3314154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 таблицу 1001  добавлены строки:</a:t>
            </a:r>
          </a:p>
          <a:p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46558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63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2264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43" name="Таблица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446471"/>
              </p:ext>
            </p:extLst>
          </p:nvPr>
        </p:nvGraphicFramePr>
        <p:xfrm>
          <a:off x="755576" y="1412776"/>
          <a:ext cx="7992887" cy="1485359"/>
        </p:xfrm>
        <a:graphic>
          <a:graphicData uri="http://schemas.openxmlformats.org/drawingml/2006/table">
            <a:tbl>
              <a:tblPr/>
              <a:tblGrid>
                <a:gridCol w="4320479"/>
                <a:gridCol w="792088"/>
                <a:gridCol w="864096"/>
                <a:gridCol w="864096"/>
                <a:gridCol w="1152128"/>
              </a:tblGrid>
              <a:tr h="219098"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Должности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 физические лица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отделений (кабинетов)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профилактики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таблицы 1100)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Должностей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Физических лиц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678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штатных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занятых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930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25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врачей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стр. 1)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043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среднего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медицинского персонала (из стр.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143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2488" name="Rectangle 232"/>
          <p:cNvSpPr>
            <a:spLocks noChangeArrowheads="1"/>
          </p:cNvSpPr>
          <p:nvPr/>
        </p:nvSpPr>
        <p:spPr bwMode="auto">
          <a:xfrm>
            <a:off x="899592" y="1052736"/>
            <a:ext cx="752432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(1101)			                                                        </a:t>
            </a:r>
            <a:r>
              <a:rPr kumimoji="0" lang="en-US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</a:t>
            </a:r>
            <a:r>
              <a:rPr kumimoji="0" lang="en-US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467545" y="764704"/>
            <a:ext cx="4194212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</a:t>
            </a:r>
            <a:r>
              <a:rPr lang="ru-RU" sz="1600" b="1" dirty="0" smtClean="0"/>
              <a:t>таблицы  1101 и 1102</a:t>
            </a:r>
            <a:endParaRPr lang="ru-RU" sz="1600" b="1" dirty="0"/>
          </a:p>
          <a:p>
            <a:endParaRPr lang="ru-RU" sz="1600" b="1" dirty="0"/>
          </a:p>
        </p:txBody>
      </p:sp>
      <p:graphicFrame>
        <p:nvGraphicFramePr>
          <p:cNvPr id="46" name="Таблица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404508"/>
              </p:ext>
            </p:extLst>
          </p:nvPr>
        </p:nvGraphicFramePr>
        <p:xfrm>
          <a:off x="683568" y="3284984"/>
          <a:ext cx="8136905" cy="1988676"/>
        </p:xfrm>
        <a:graphic>
          <a:graphicData uri="http://schemas.openxmlformats.org/drawingml/2006/table">
            <a:tbl>
              <a:tblPr/>
              <a:tblGrid>
                <a:gridCol w="3873122"/>
                <a:gridCol w="874601"/>
                <a:gridCol w="1171983"/>
                <a:gridCol w="997381"/>
                <a:gridCol w="1219818"/>
              </a:tblGrid>
              <a:tr h="216024"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Средний медицинский персонал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ФАПов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ФП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таблицы 1100)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физических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лиц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штатных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занятых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8688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Средний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медицинский персонал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ФАПов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ФП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них: фельдшеры (включая заведующих)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акушерки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(включая заведующих)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</a:t>
                      </a:r>
                      <a:r>
                        <a:rPr lang="ru-RU" sz="1400" dirty="0" smtClean="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медицинские </a:t>
                      </a:r>
                      <a:r>
                        <a:rPr lang="ru-RU" sz="1400" dirty="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сестры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52489" name="Rectangle 233"/>
          <p:cNvSpPr>
            <a:spLocks noChangeArrowheads="1"/>
          </p:cNvSpPr>
          <p:nvPr/>
        </p:nvSpPr>
        <p:spPr bwMode="auto">
          <a:xfrm>
            <a:off x="755576" y="2996952"/>
            <a:ext cx="806489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ea typeface="Times New Roman" pitchFamily="18" charset="0"/>
              </a:rPr>
              <a:t>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(1102)				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 человек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92150" y="1007061"/>
            <a:ext cx="820896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600" dirty="0"/>
              <a:t>			</a:t>
            </a: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755576" y="5572363"/>
            <a:ext cx="820896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Исключены таблицы № 1110, 2103, 2402 </a:t>
            </a:r>
            <a:endParaRPr lang="ru-RU" sz="1600" b="1" dirty="0">
              <a:solidFill>
                <a:srgbClr val="C00000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80</a:t>
            </a:fld>
            <a:endParaRPr lang="ru-RU"/>
          </a:p>
        </p:txBody>
      </p:sp>
      <p:sp>
        <p:nvSpPr>
          <p:cNvPr id="17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207499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53284" name="Прямоугольник 4"/>
          <p:cNvSpPr>
            <a:spLocks noChangeArrowheads="1"/>
          </p:cNvSpPr>
          <p:nvPr/>
        </p:nvSpPr>
        <p:spPr bwMode="auto">
          <a:xfrm>
            <a:off x="6715125" y="6215063"/>
            <a:ext cx="1428750" cy="142875"/>
          </a:xfrm>
          <a:prstGeom prst="rect">
            <a:avLst/>
          </a:prstGeom>
          <a:solidFill>
            <a:srgbClr val="FF0000"/>
          </a:solidFill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sz="1900">
              <a:solidFill>
                <a:srgbClr val="FFFFFF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53287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3289" name="Rectangle 9"/>
          <p:cNvSpPr>
            <a:spLocks noChangeArrowheads="1"/>
          </p:cNvSpPr>
          <p:nvPr/>
        </p:nvSpPr>
        <p:spPr bwMode="auto">
          <a:xfrm>
            <a:off x="467544" y="682336"/>
            <a:ext cx="4896544" cy="36847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ru-RU" sz="1600" b="1" dirty="0" smtClean="0"/>
              <a:t>В таблицу  2100  добавлены дополнительные строки</a:t>
            </a:r>
            <a:endParaRPr lang="ru-RU" sz="1600" b="1" dirty="0"/>
          </a:p>
        </p:txBody>
      </p:sp>
      <p:graphicFrame>
        <p:nvGraphicFramePr>
          <p:cNvPr id="115" name="Таблица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0544526"/>
              </p:ext>
            </p:extLst>
          </p:nvPr>
        </p:nvGraphicFramePr>
        <p:xfrm>
          <a:off x="467544" y="1124744"/>
          <a:ext cx="8496944" cy="1546033"/>
        </p:xfrm>
        <a:graphic>
          <a:graphicData uri="http://schemas.openxmlformats.org/drawingml/2006/table">
            <a:tbl>
              <a:tblPr/>
              <a:tblGrid>
                <a:gridCol w="6861433"/>
                <a:gridCol w="1635511"/>
              </a:tblGrid>
              <a:tr h="432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стр.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004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6407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общего числа посещений (стр. 1):</a:t>
                      </a:r>
                    </a:p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в отделениях,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кабинетах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пунктах неотложной  медицинской помощи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123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93905">
                <a:tc>
                  <a:txBody>
                    <a:bodyPr/>
                    <a:lstStyle/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отделениях,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кабинетах   паллиативной   медицинской  помощи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124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16" name="Прямоугольник 115"/>
          <p:cNvSpPr/>
          <p:nvPr/>
        </p:nvSpPr>
        <p:spPr>
          <a:xfrm>
            <a:off x="467544" y="2996952"/>
            <a:ext cx="8496944" cy="52322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 anchor="ctr">
            <a:spAutoFit/>
          </a:bodyPr>
          <a:lstStyle/>
          <a:p>
            <a:pPr algn="just"/>
            <a:r>
              <a:rPr lang="ru-RU" sz="14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Число посещений выездной патронажной службы паллиативной помощи для оказания паллиативной медицинской помощи на дому - всего 1 __________, из них детям 2 ______.</a:t>
            </a:r>
          </a:p>
        </p:txBody>
      </p:sp>
      <p:sp>
        <p:nvSpPr>
          <p:cNvPr id="117" name="Rectangle 9"/>
          <p:cNvSpPr>
            <a:spLocks noChangeArrowheads="1"/>
          </p:cNvSpPr>
          <p:nvPr/>
        </p:nvSpPr>
        <p:spPr bwMode="auto">
          <a:xfrm>
            <a:off x="467544" y="2708919"/>
            <a:ext cx="3271937" cy="28803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ru-RU" sz="1600" b="1" dirty="0" smtClean="0"/>
              <a:t>Добавлена новая таблица 2102</a:t>
            </a:r>
            <a:endParaRPr lang="ru-RU" sz="1600" b="1" dirty="0"/>
          </a:p>
        </p:txBody>
      </p:sp>
      <p:graphicFrame>
        <p:nvGraphicFramePr>
          <p:cNvPr id="118" name="Таблица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8849188"/>
              </p:ext>
            </p:extLst>
          </p:nvPr>
        </p:nvGraphicFramePr>
        <p:xfrm>
          <a:off x="467541" y="4005064"/>
          <a:ext cx="8496946" cy="2407920"/>
        </p:xfrm>
        <a:graphic>
          <a:graphicData uri="http://schemas.openxmlformats.org/drawingml/2006/table">
            <a:tbl>
              <a:tblPr/>
              <a:tblGrid>
                <a:gridCol w="3949639"/>
                <a:gridCol w="803442"/>
                <a:gridCol w="872229"/>
                <a:gridCol w="957212"/>
                <a:gridCol w="957212"/>
                <a:gridCol w="957212"/>
              </a:tblGrid>
              <a:tr h="9973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общего числа посещений (табл. 2100, стр. 1)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сделано посещений всего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89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сельскими жителями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детьми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0-17 лет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сельскими жителями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x-none" sz="12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гр. 5)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973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 профилактической и иными целями: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b="1" spc="-1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                      из них в центрах здоровья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Передвижными:     амбулаториями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</a:t>
                      </a:r>
                      <a:r>
                        <a:rPr lang="ru-RU" sz="1400" b="1" spc="-1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мобильными </a:t>
                      </a:r>
                      <a:r>
                        <a:rPr lang="ru-RU" sz="1400" b="1" spc="-1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медицинскими комплексами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19" name="Rectangle 9"/>
          <p:cNvSpPr>
            <a:spLocks noChangeArrowheads="1"/>
          </p:cNvSpPr>
          <p:nvPr/>
        </p:nvSpPr>
        <p:spPr bwMode="auto">
          <a:xfrm>
            <a:off x="476415" y="3568331"/>
            <a:ext cx="4887673" cy="43214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/>
              <a:t>В таблицу  2105  добавлены дополнительные строки</a:t>
            </a:r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81</a:t>
            </a:fld>
            <a:endParaRPr lang="ru-RU"/>
          </a:p>
        </p:txBody>
      </p:sp>
      <p:sp>
        <p:nvSpPr>
          <p:cNvPr id="17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2177082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70696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98" name="Таблица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8798"/>
              </p:ext>
            </p:extLst>
          </p:nvPr>
        </p:nvGraphicFramePr>
        <p:xfrm>
          <a:off x="323527" y="1773114"/>
          <a:ext cx="8496945" cy="4824536"/>
        </p:xfrm>
        <a:graphic>
          <a:graphicData uri="http://schemas.openxmlformats.org/drawingml/2006/table">
            <a:tbl>
              <a:tblPr/>
              <a:tblGrid>
                <a:gridCol w="2325914"/>
                <a:gridCol w="625423"/>
                <a:gridCol w="793079"/>
                <a:gridCol w="648072"/>
                <a:gridCol w="792088"/>
                <a:gridCol w="648072"/>
                <a:gridCol w="477241"/>
                <a:gridCol w="351560"/>
                <a:gridCol w="351560"/>
                <a:gridCol w="390682"/>
                <a:gridCol w="351560"/>
                <a:gridCol w="370847"/>
                <a:gridCol w="370847"/>
              </a:tblGrid>
              <a:tr h="18975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Контингенты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Подлежало осмотрам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сельских жителей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Осмотрено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сельских жителей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числа осмотренных (гр. 5):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определены группы здоровья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8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IV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8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б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8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38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Дети в возрасте 0-14 лет включительно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38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из них: дети до 1 года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8208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Дети в возрасте 15-17 лет включительно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общего числа детей 15-17 лет (стр.3) - юношей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Школьники (из суммы строк 1+3)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Контингенты взрослого населения (18 лет и старше) -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из них: 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старше трудоспособного </a:t>
                      </a:r>
                      <a:endParaRPr lang="ru-RU" sz="1200" b="1" dirty="0" smtClean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возраста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6.1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диспансеризация </a:t>
                      </a:r>
                      <a:endParaRPr lang="ru-RU" sz="1200" b="1" dirty="0" smtClean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определенных 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групп взрослого населения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6.2</a:t>
                      </a:r>
                      <a:endParaRPr lang="ru-RU" sz="1400" b="1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    из них: старше </a:t>
                      </a: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трудоспособного </a:t>
                      </a: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возраста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6.2.1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  (сумма строк 1, 3, 6)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1704" name="Rectangle 1016"/>
          <p:cNvSpPr>
            <a:spLocks noChangeArrowheads="1"/>
          </p:cNvSpPr>
          <p:nvPr/>
        </p:nvSpPr>
        <p:spPr bwMode="auto">
          <a:xfrm>
            <a:off x="251520" y="1196753"/>
            <a:ext cx="851783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Профилактические осмотры и диспансеризация, проведенные медицинской организацией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(2510)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		                     	                                                                                                Код по ОКЕИ: человек - 792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Rectangle 9"/>
          <p:cNvSpPr>
            <a:spLocks noChangeArrowheads="1"/>
          </p:cNvSpPr>
          <p:nvPr/>
        </p:nvSpPr>
        <p:spPr bwMode="auto">
          <a:xfrm>
            <a:off x="323528" y="908720"/>
            <a:ext cx="3672409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</a:t>
            </a:r>
            <a:r>
              <a:rPr lang="ru-RU" sz="1600" b="1" dirty="0" smtClean="0"/>
              <a:t>2510</a:t>
            </a:r>
            <a:endParaRPr lang="ru-RU" sz="1600" b="1" dirty="0"/>
          </a:p>
          <a:p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82</a:t>
            </a:fld>
            <a:endParaRPr lang="ru-RU"/>
          </a:p>
        </p:txBody>
      </p:sp>
      <p:sp>
        <p:nvSpPr>
          <p:cNvPr id="13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02646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11" name="Rectangle 7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61" name="Таблица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3400788"/>
              </p:ext>
            </p:extLst>
          </p:nvPr>
        </p:nvGraphicFramePr>
        <p:xfrm>
          <a:off x="153826" y="2172970"/>
          <a:ext cx="8856985" cy="3185160"/>
        </p:xfrm>
        <a:graphic>
          <a:graphicData uri="http://schemas.openxmlformats.org/drawingml/2006/table">
            <a:tbl>
              <a:tblPr/>
              <a:tblGrid>
                <a:gridCol w="1706280"/>
                <a:gridCol w="493389"/>
                <a:gridCol w="752660"/>
                <a:gridCol w="720080"/>
                <a:gridCol w="1152128"/>
                <a:gridCol w="1008112"/>
                <a:gridCol w="1008112"/>
                <a:gridCol w="1008112"/>
                <a:gridCol w="1008112"/>
              </a:tblGrid>
              <a:tr h="3148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Подлежало осмотрам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Осмотрено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Выявлено подозрений на профессиональное заболевание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Не имели медицинских противопоказаний к работе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Имели временные/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постоянные медицинские противопоказания к работе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Нуждаются в дополнительном обследовании в центре </a:t>
                      </a:r>
                      <a:r>
                        <a:rPr lang="ru-RU" sz="900" dirty="0" err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профпатологии</a:t>
                      </a:r>
                      <a:endParaRPr lang="ru-RU" sz="9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Нуждаются в амбулаторном/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стационарном обследовании и лечении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6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62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3108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из них: 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работники, занятые на тяжелой работе и на работах с вредными и (или) опасными условиями труда - всего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1.1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43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декретированные контингенты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1.2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4738" name="Rectangle 434"/>
          <p:cNvSpPr>
            <a:spLocks noChangeArrowheads="1"/>
          </p:cNvSpPr>
          <p:nvPr/>
        </p:nvSpPr>
        <p:spPr bwMode="auto">
          <a:xfrm>
            <a:off x="477862" y="1196752"/>
            <a:ext cx="8208913" cy="707886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Обязательные предварительные и периодические осмотры, проведенные медицинской организацией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rgbClr val="C00000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(2516)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                                                                                                    Код по ОКЕИ: человек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C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63" name="Rectangle 9"/>
          <p:cNvSpPr>
            <a:spLocks noChangeArrowheads="1"/>
          </p:cNvSpPr>
          <p:nvPr/>
        </p:nvSpPr>
        <p:spPr bwMode="auto">
          <a:xfrm>
            <a:off x="467545" y="764704"/>
            <a:ext cx="4464496" cy="43214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/>
              <a:t>Добавлена новая таблица 2516</a:t>
            </a:r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83</a:t>
            </a:fld>
            <a:endParaRPr lang="ru-RU"/>
          </a:p>
        </p:txBody>
      </p:sp>
      <p:sp>
        <p:nvSpPr>
          <p:cNvPr id="12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4015330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82" name="Rectangle 6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7383" name="Rectangle 7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67" name="Таблица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4710106"/>
              </p:ext>
            </p:extLst>
          </p:nvPr>
        </p:nvGraphicFramePr>
        <p:xfrm>
          <a:off x="539552" y="1844824"/>
          <a:ext cx="8208911" cy="2075264"/>
        </p:xfrm>
        <a:graphic>
          <a:graphicData uri="http://schemas.openxmlformats.org/drawingml/2006/table">
            <a:tbl>
              <a:tblPr/>
              <a:tblGrid>
                <a:gridCol w="6364214"/>
                <a:gridCol w="619588"/>
                <a:gridCol w="1225109"/>
              </a:tblGrid>
              <a:tr h="10356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0356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4016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лиц, обученных основам здорового образа жизни,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..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072">
                <a:tc>
                  <a:txBody>
                    <a:bodyPr/>
                    <a:lstStyle/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школе для пациентов с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ишемическими болезнями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сердца и перенесших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острый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инфаркт миокарда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школе для пациентов перенесших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острые нарушения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мозгового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кровообращения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57694" name="Rectangle 318"/>
          <p:cNvSpPr>
            <a:spLocks noChangeArrowheads="1"/>
          </p:cNvSpPr>
          <p:nvPr/>
        </p:nvSpPr>
        <p:spPr bwMode="auto">
          <a:xfrm>
            <a:off x="539552" y="1124744"/>
            <a:ext cx="82089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Деятельность отделения (кабинета) медицинской профилактики</a:t>
            </a:r>
            <a:endParaRPr lang="ru-RU" sz="1400" b="1" dirty="0">
              <a:solidFill>
                <a:srgbClr val="000000"/>
              </a:solidFill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(4809)                                                             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Коды по ОКЕИ: человек – 792,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marL="0" marR="0" lvl="0" indent="701675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endParaRPr kumimoji="0" lang="ru-RU" sz="1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sym typeface="Symbol" pitchFamily="18" charset="2"/>
            </a:endParaRPr>
          </a:p>
        </p:txBody>
      </p:sp>
      <p:sp>
        <p:nvSpPr>
          <p:cNvPr id="69" name="Rectangle 9"/>
          <p:cNvSpPr>
            <a:spLocks noChangeArrowheads="1"/>
          </p:cNvSpPr>
          <p:nvPr/>
        </p:nvSpPr>
        <p:spPr bwMode="auto">
          <a:xfrm>
            <a:off x="467545" y="836712"/>
            <a:ext cx="3816424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</a:t>
            </a:r>
            <a:r>
              <a:rPr lang="ru-RU" sz="1600" b="1" dirty="0" smtClean="0"/>
              <a:t>4809</a:t>
            </a:r>
            <a:endParaRPr lang="ru-RU" sz="1600" b="1" dirty="0"/>
          </a:p>
          <a:p>
            <a:pPr algn="ctr"/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84</a:t>
            </a:fld>
            <a:endParaRPr lang="ru-RU"/>
          </a:p>
        </p:txBody>
      </p:sp>
      <p:sp>
        <p:nvSpPr>
          <p:cNvPr id="13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296905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9" name="Rectangle 7"/>
          <p:cNvSpPr>
            <a:spLocks noChangeArrowheads="1"/>
          </p:cNvSpPr>
          <p:nvPr/>
        </p:nvSpPr>
        <p:spPr bwMode="auto">
          <a:xfrm>
            <a:off x="1042988" y="620713"/>
            <a:ext cx="7561262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ru-RU" b="1"/>
          </a:p>
          <a:p>
            <a:pPr algn="l"/>
            <a:endParaRPr lang="ru-RU" sz="1400" b="1"/>
          </a:p>
        </p:txBody>
      </p:sp>
      <p:sp>
        <p:nvSpPr>
          <p:cNvPr id="366650" name="Rectangle 58"/>
          <p:cNvSpPr>
            <a:spLocks noChangeArrowheads="1"/>
          </p:cNvSpPr>
          <p:nvPr/>
        </p:nvSpPr>
        <p:spPr bwMode="auto">
          <a:xfrm>
            <a:off x="539552" y="765175"/>
            <a:ext cx="5003293" cy="36933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b="1" dirty="0"/>
              <a:t>Вводятся большие изменения в </a:t>
            </a:r>
            <a:r>
              <a:rPr lang="ru-RU" b="1" dirty="0" smtClean="0"/>
              <a:t>разделы </a:t>
            </a:r>
            <a:r>
              <a:rPr lang="en-US" b="1" dirty="0" smtClean="0"/>
              <a:t>V</a:t>
            </a:r>
            <a:r>
              <a:rPr lang="ru-RU" b="1" dirty="0" smtClean="0"/>
              <a:t> и </a:t>
            </a:r>
            <a:r>
              <a:rPr lang="en-US" b="1" dirty="0" smtClean="0"/>
              <a:t>VII</a:t>
            </a:r>
            <a:endParaRPr lang="ru-RU" b="1" dirty="0"/>
          </a:p>
        </p:txBody>
      </p:sp>
      <p:sp>
        <p:nvSpPr>
          <p:cNvPr id="366652" name="Rectangle 60"/>
          <p:cNvSpPr>
            <a:spLocks noChangeArrowheads="1"/>
          </p:cNvSpPr>
          <p:nvPr/>
        </p:nvSpPr>
        <p:spPr bwMode="auto">
          <a:xfrm>
            <a:off x="539552" y="1268760"/>
            <a:ext cx="79930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b="1" u="sng" dirty="0">
                <a:solidFill>
                  <a:srgbClr val="C00000"/>
                </a:solidFill>
              </a:rPr>
              <a:t>Раздел </a:t>
            </a:r>
            <a:r>
              <a:rPr lang="en-US" b="1" u="sng" dirty="0">
                <a:solidFill>
                  <a:srgbClr val="C00000"/>
                </a:solidFill>
              </a:rPr>
              <a:t>V </a:t>
            </a:r>
            <a:r>
              <a:rPr lang="ru-RU" b="1" u="sng" dirty="0">
                <a:solidFill>
                  <a:srgbClr val="C00000"/>
                </a:solidFill>
              </a:rPr>
              <a:t>«Работа диагностических отделений»</a:t>
            </a:r>
          </a:p>
        </p:txBody>
      </p:sp>
      <p:sp>
        <p:nvSpPr>
          <p:cNvPr id="366654" name="Rectangle 62"/>
          <p:cNvSpPr>
            <a:spLocks noChangeArrowheads="1"/>
          </p:cNvSpPr>
          <p:nvPr/>
        </p:nvSpPr>
        <p:spPr bwMode="auto">
          <a:xfrm>
            <a:off x="620713" y="1699320"/>
            <a:ext cx="792321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таблицы 5111 </a:t>
            </a:r>
            <a:r>
              <a:rPr lang="ru-RU" sz="1400" b="1" dirty="0" smtClean="0"/>
              <a:t>«</a:t>
            </a:r>
            <a:r>
              <a:rPr lang="ru-RU" sz="1400" b="1" dirty="0" err="1"/>
              <a:t>Рентгенохирургия</a:t>
            </a:r>
            <a:r>
              <a:rPr lang="ru-RU" sz="1400" b="1" dirty="0"/>
              <a:t>, </a:t>
            </a:r>
            <a:r>
              <a:rPr lang="ru-RU" sz="1400" b="1" dirty="0" err="1"/>
              <a:t>рентгеноэндоваскулярные</a:t>
            </a:r>
            <a:r>
              <a:rPr lang="ru-RU" sz="1400" b="1" dirty="0"/>
              <a:t> диагностика и лечение»</a:t>
            </a:r>
          </a:p>
        </p:txBody>
      </p:sp>
      <p:sp>
        <p:nvSpPr>
          <p:cNvPr id="366657" name="Rectangle 65"/>
          <p:cNvSpPr>
            <a:spLocks noChangeArrowheads="1"/>
          </p:cNvSpPr>
          <p:nvPr/>
        </p:nvSpPr>
        <p:spPr bwMode="auto">
          <a:xfrm>
            <a:off x="615769" y="2025824"/>
            <a:ext cx="806608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5114 «Рентгенологические профилактические (</a:t>
            </a:r>
            <a:r>
              <a:rPr lang="ru-RU" sz="1400" b="1" dirty="0" err="1"/>
              <a:t>скрининговые</a:t>
            </a:r>
            <a:r>
              <a:rPr lang="ru-RU" sz="1400" b="1" dirty="0"/>
              <a:t>) обследования» </a:t>
            </a:r>
          </a:p>
        </p:txBody>
      </p:sp>
      <p:sp>
        <p:nvSpPr>
          <p:cNvPr id="366658" name="Rectangle 66"/>
          <p:cNvSpPr>
            <a:spLocks noChangeArrowheads="1"/>
          </p:cNvSpPr>
          <p:nvPr/>
        </p:nvSpPr>
        <p:spPr bwMode="auto">
          <a:xfrm>
            <a:off x="610493" y="2327908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5117 «Аппараты и оборудование для лучевой  диагностики» </a:t>
            </a:r>
          </a:p>
        </p:txBody>
      </p:sp>
      <p:sp>
        <p:nvSpPr>
          <p:cNvPr id="366661" name="Rectangle 69"/>
          <p:cNvSpPr>
            <a:spLocks noChangeArrowheads="1"/>
          </p:cNvSpPr>
          <p:nvPr/>
        </p:nvSpPr>
        <p:spPr bwMode="auto">
          <a:xfrm>
            <a:off x="615769" y="2635423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 smtClean="0"/>
              <a:t>таблица </a:t>
            </a:r>
            <a:r>
              <a:rPr lang="ru-RU" sz="1400" b="1" dirty="0"/>
              <a:t>5122 «Деятельность лаборатории радиоизотопной диагностики» </a:t>
            </a:r>
          </a:p>
        </p:txBody>
      </p:sp>
      <p:sp>
        <p:nvSpPr>
          <p:cNvPr id="366663" name="Rectangle 71"/>
          <p:cNvSpPr>
            <a:spLocks noChangeArrowheads="1"/>
          </p:cNvSpPr>
          <p:nvPr/>
        </p:nvSpPr>
        <p:spPr bwMode="auto">
          <a:xfrm>
            <a:off x="620713" y="2982885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5300 «Деятельность лаборатории» </a:t>
            </a:r>
          </a:p>
        </p:txBody>
      </p:sp>
      <p:sp>
        <p:nvSpPr>
          <p:cNvPr id="22" name="Rectangle 71"/>
          <p:cNvSpPr>
            <a:spLocks noChangeArrowheads="1"/>
          </p:cNvSpPr>
          <p:nvPr/>
        </p:nvSpPr>
        <p:spPr bwMode="auto">
          <a:xfrm>
            <a:off x="625014" y="3347858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</a:t>
            </a:r>
            <a:r>
              <a:rPr lang="ru-RU" sz="1400" b="1" dirty="0" smtClean="0"/>
              <a:t>5302 «Оснащение  лаборатории оборудованием» </a:t>
            </a:r>
            <a:endParaRPr lang="ru-RU" sz="1400" b="1" dirty="0"/>
          </a:p>
        </p:txBody>
      </p:sp>
      <p:sp>
        <p:nvSpPr>
          <p:cNvPr id="25" name="Прямоугольник 24"/>
          <p:cNvSpPr/>
          <p:nvPr/>
        </p:nvSpPr>
        <p:spPr>
          <a:xfrm>
            <a:off x="610493" y="4365103"/>
            <a:ext cx="84604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Bef>
                <a:spcPts val="12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Пересмотрена таблица 7000 «Оснащенность компьютерным оборудованием»</a:t>
            </a:r>
          </a:p>
          <a:p>
            <a:pPr marL="285750" indent="-285750">
              <a:spcBef>
                <a:spcPts val="12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Добавлены таблицы </a:t>
            </a:r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7001, 7002, 7003 </a:t>
            </a:r>
            <a:r>
              <a:rPr lang="ru-RU" sz="1600" b="1" dirty="0" smtClean="0">
                <a:cs typeface="Times New Roman" pitchFamily="18" charset="0"/>
              </a:rPr>
              <a:t>«Характеристика автоматизации основных задач в медицинской организации»</a:t>
            </a:r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 и 7004 </a:t>
            </a:r>
            <a:r>
              <a:rPr lang="ru-RU" sz="1600" b="1" dirty="0" smtClean="0">
                <a:cs typeface="Times New Roman" pitchFamily="18" charset="0"/>
              </a:rPr>
              <a:t>«Сведения о применении </a:t>
            </a:r>
            <a:r>
              <a:rPr lang="ru-RU" sz="1600" b="1" dirty="0" err="1" smtClean="0">
                <a:cs typeface="Times New Roman" pitchFamily="18" charset="0"/>
              </a:rPr>
              <a:t>телемедицинских</a:t>
            </a:r>
            <a:r>
              <a:rPr lang="ru-RU" sz="1600" b="1" dirty="0" smtClean="0">
                <a:cs typeface="Times New Roman" pitchFamily="18" charset="0"/>
              </a:rPr>
              <a:t> технологий при оказании медицинской помощи»</a:t>
            </a:r>
            <a:endParaRPr lang="ru-RU" sz="1600" dirty="0"/>
          </a:p>
        </p:txBody>
      </p:sp>
      <p:sp>
        <p:nvSpPr>
          <p:cNvPr id="26" name="Rectangle 60"/>
          <p:cNvSpPr>
            <a:spLocks noChangeArrowheads="1"/>
          </p:cNvSpPr>
          <p:nvPr/>
        </p:nvSpPr>
        <p:spPr bwMode="auto">
          <a:xfrm>
            <a:off x="585788" y="3723198"/>
            <a:ext cx="79930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b="1" u="sng" dirty="0" smtClean="0">
                <a:solidFill>
                  <a:srgbClr val="C00000"/>
                </a:solidFill>
              </a:rPr>
              <a:t>Раздел </a:t>
            </a:r>
            <a:r>
              <a:rPr lang="en-US" b="1" u="sng" dirty="0" smtClean="0">
                <a:solidFill>
                  <a:srgbClr val="C00000"/>
                </a:solidFill>
              </a:rPr>
              <a:t>VII </a:t>
            </a:r>
            <a:r>
              <a:rPr lang="ru-RU" b="1" u="sng" dirty="0" smtClean="0">
                <a:solidFill>
                  <a:srgbClr val="C00000"/>
                </a:solidFill>
              </a:rPr>
              <a:t>«Оснащенность компьютерным оборудованием»</a:t>
            </a:r>
            <a:endParaRPr lang="ru-RU" b="1" u="sng" dirty="0">
              <a:solidFill>
                <a:srgbClr val="C00000"/>
              </a:solidFill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85</a:t>
            </a:fld>
            <a:endParaRPr lang="ru-RU"/>
          </a:p>
        </p:txBody>
      </p:sp>
      <p:sp>
        <p:nvSpPr>
          <p:cNvPr id="19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3503173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2C6AC06-BCAC-4E1A-9D80-70FE38C59B2B}" type="slidenum">
              <a:rPr lang="ru-RU" smtClean="0"/>
              <a:pPr>
                <a:defRPr/>
              </a:pPr>
              <a:t>86</a:t>
            </a:fld>
            <a:endParaRPr lang="ru-RU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4087" t="1336" r="5635" b="7654"/>
          <a:stretch/>
        </p:blipFill>
        <p:spPr bwMode="auto">
          <a:xfrm>
            <a:off x="2555776" y="260648"/>
            <a:ext cx="4392488" cy="635652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7542081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87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1" name="Rectangle 16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38305"/>
            <a:ext cx="4953000" cy="457200"/>
          </a:xfrm>
        </p:spPr>
        <p:txBody>
          <a:bodyPr/>
          <a:lstStyle/>
          <a:p>
            <a:pPr eaLnBrk="1" hangingPunct="1"/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. Кабинеты, отделения, подразделения</a:t>
            </a:r>
          </a:p>
        </p:txBody>
      </p:sp>
      <p:sp>
        <p:nvSpPr>
          <p:cNvPr id="12" name="Rectangle 171"/>
          <p:cNvSpPr>
            <a:spLocks noChangeArrowheads="1"/>
          </p:cNvSpPr>
          <p:nvPr/>
        </p:nvSpPr>
        <p:spPr bwMode="auto">
          <a:xfrm>
            <a:off x="242890" y="1395505"/>
            <a:ext cx="1828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1001</a:t>
            </a:r>
          </a:p>
        </p:txBody>
      </p:sp>
      <p:graphicFrame>
        <p:nvGraphicFramePr>
          <p:cNvPr id="13" name="Group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6862294"/>
              </p:ext>
            </p:extLst>
          </p:nvPr>
        </p:nvGraphicFramePr>
        <p:xfrm>
          <a:off x="325895" y="1829869"/>
          <a:ext cx="8382000" cy="1255628"/>
        </p:xfrm>
        <a:graphic>
          <a:graphicData uri="http://schemas.openxmlformats.org/drawingml/2006/table">
            <a:tbl>
              <a:tblPr/>
              <a:tblGrid>
                <a:gridCol w="2301889"/>
                <a:gridCol w="792088"/>
                <a:gridCol w="2232248"/>
                <a:gridCol w="1974688"/>
                <a:gridCol w="1081087"/>
              </a:tblGrid>
              <a:tr h="749734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b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отделов,  отделений, кабинетов </a:t>
                      </a:r>
                      <a:b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(нет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подразделений,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отделов, отделений</a:t>
                      </a: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22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4" name="AutoShape 182"/>
          <p:cNvSpPr>
            <a:spLocks noChangeArrowheads="1"/>
          </p:cNvSpPr>
          <p:nvPr/>
        </p:nvSpPr>
        <p:spPr bwMode="auto">
          <a:xfrm>
            <a:off x="66429" y="2982551"/>
            <a:ext cx="2979440" cy="2462673"/>
          </a:xfrm>
          <a:prstGeom prst="wedgeRoundRectCallout">
            <a:avLst>
              <a:gd name="adj1" fmla="val 97039"/>
              <a:gd name="adj2" fmla="val -69483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Медицинская организация, являющаяся юридическим лицом, и, имеющая подразделение, проставляет в соответствующей ему </a:t>
            </a:r>
            <a:r>
              <a:rPr lang="ru-RU" sz="1400" b="1" dirty="0">
                <a:solidFill>
                  <a:srgbClr val="C00000"/>
                </a:solidFill>
              </a:rPr>
              <a:t>строке цифру 1. </a:t>
            </a:r>
          </a:p>
          <a:p>
            <a:pPr algn="ctr">
              <a:defRPr/>
            </a:pPr>
            <a:endParaRPr lang="ru-RU" sz="400" b="1" dirty="0"/>
          </a:p>
          <a:p>
            <a:pPr algn="ctr">
              <a:defRPr/>
            </a:pPr>
            <a:r>
              <a:rPr lang="ru-RU" sz="1400" b="1" dirty="0"/>
              <a:t>Структурные подразделения (филиалы) данную графу </a:t>
            </a:r>
            <a:r>
              <a:rPr lang="ru-RU" sz="1400" b="1" dirty="0">
                <a:solidFill>
                  <a:srgbClr val="C00000"/>
                </a:solidFill>
              </a:rPr>
              <a:t>не заполняют</a:t>
            </a:r>
          </a:p>
        </p:txBody>
      </p:sp>
      <p:sp>
        <p:nvSpPr>
          <p:cNvPr id="17" name="AutoShape 190"/>
          <p:cNvSpPr>
            <a:spLocks noChangeArrowheads="1"/>
          </p:cNvSpPr>
          <p:nvPr/>
        </p:nvSpPr>
        <p:spPr bwMode="auto">
          <a:xfrm>
            <a:off x="3602990" y="2982552"/>
            <a:ext cx="3489289" cy="2462672"/>
          </a:xfrm>
          <a:prstGeom prst="wedgeRoundRectCallout">
            <a:avLst>
              <a:gd name="adj1" fmla="val 33559"/>
              <a:gd name="adj2" fmla="val -62324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Указывается количество подразделений (</a:t>
            </a:r>
            <a:r>
              <a:rPr lang="ru-RU" sz="1400" b="1" dirty="0" smtClean="0"/>
              <a:t>отделов, отделений)</a:t>
            </a:r>
          </a:p>
          <a:p>
            <a:pPr algn="ctr">
              <a:defRPr/>
            </a:pPr>
            <a:r>
              <a:rPr lang="ru-RU" sz="1400" b="1" dirty="0" smtClean="0"/>
              <a:t>в </a:t>
            </a:r>
            <a:r>
              <a:rPr lang="ru-RU" sz="1400" b="1" dirty="0"/>
              <a:t>случае, когда имеется:</a:t>
            </a:r>
          </a:p>
          <a:p>
            <a:pPr algn="ctr">
              <a:defRPr/>
            </a:pPr>
            <a:endParaRPr lang="ru-RU" sz="700" b="1" dirty="0"/>
          </a:p>
          <a:p>
            <a:pPr algn="ctr">
              <a:buFontTx/>
              <a:buChar char="-"/>
              <a:defRPr/>
            </a:pPr>
            <a:r>
              <a:rPr lang="ru-RU" sz="1400" b="1" dirty="0"/>
              <a:t>выделенное для них помещение, </a:t>
            </a:r>
          </a:p>
          <a:p>
            <a:pPr algn="ctr">
              <a:defRPr/>
            </a:pPr>
            <a:r>
              <a:rPr lang="ru-RU" sz="1400" b="1" dirty="0"/>
              <a:t>-аппаратура и оборудование, </a:t>
            </a:r>
          </a:p>
          <a:p>
            <a:pPr algn="ctr">
              <a:defRPr/>
            </a:pPr>
            <a:r>
              <a:rPr lang="ru-RU" sz="1400" b="1" dirty="0"/>
              <a:t>-должности, соответствующих</a:t>
            </a:r>
          </a:p>
          <a:p>
            <a:pPr algn="ctr">
              <a:defRPr/>
            </a:pPr>
            <a:r>
              <a:rPr lang="ru-RU" sz="1400" b="1" dirty="0"/>
              <a:t>  медицинских работников</a:t>
            </a:r>
          </a:p>
          <a:p>
            <a:pPr algn="ctr">
              <a:defRPr/>
            </a:pPr>
            <a:endParaRPr lang="ru-RU" sz="600" b="1" dirty="0"/>
          </a:p>
          <a:p>
            <a:pPr algn="ctr">
              <a:defRPr/>
            </a:pPr>
            <a:r>
              <a:rPr lang="ru-RU" sz="1400" b="1" dirty="0"/>
              <a:t>в соответствии с положением и приказами об организации     </a:t>
            </a:r>
          </a:p>
        </p:txBody>
      </p:sp>
      <p:sp>
        <p:nvSpPr>
          <p:cNvPr id="18" name="AutoShape 191"/>
          <p:cNvSpPr>
            <a:spLocks noChangeArrowheads="1"/>
          </p:cNvSpPr>
          <p:nvPr/>
        </p:nvSpPr>
        <p:spPr bwMode="auto">
          <a:xfrm>
            <a:off x="7175326" y="3112164"/>
            <a:ext cx="1898019" cy="2333060"/>
          </a:xfrm>
          <a:prstGeom prst="wedgeRoundRectCallout">
            <a:avLst>
              <a:gd name="adj1" fmla="val 4100"/>
              <a:gd name="adj2" fmla="val -68356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Указывается число структурных единиц –</a:t>
            </a:r>
          </a:p>
          <a:p>
            <a:pPr algn="ctr">
              <a:defRPr/>
            </a:pPr>
            <a:r>
              <a:rPr lang="ru-RU" sz="1400" b="1" dirty="0"/>
              <a:t>кабинетов, 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C00000"/>
                </a:solidFill>
              </a:rPr>
              <a:t>НЕ</a:t>
            </a:r>
            <a:r>
              <a:rPr lang="ru-RU" sz="1400" b="1" dirty="0"/>
              <a:t> объединенных в подразделения, отделы или отделения</a:t>
            </a:r>
          </a:p>
        </p:txBody>
      </p:sp>
      <p:sp>
        <p:nvSpPr>
          <p:cNvPr id="20" name="Rectangle 192"/>
          <p:cNvSpPr>
            <a:spLocks noChangeArrowheads="1"/>
          </p:cNvSpPr>
          <p:nvPr/>
        </p:nvSpPr>
        <p:spPr bwMode="auto">
          <a:xfrm>
            <a:off x="152400" y="5486400"/>
            <a:ext cx="883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Если имеются подразделения, отделы или отделения, то сведения о них показываются в графе 4, при этом графа 5 не заполняется </a:t>
            </a:r>
          </a:p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404A34"/>
                </a:solidFill>
                <a:latin typeface="+mn-lt"/>
              </a:rPr>
              <a:t>Если имеются только кабинеты, </a:t>
            </a:r>
            <a:endParaRPr lang="en-US" altLang="ru-RU" sz="1800" b="1" dirty="0" smtClean="0">
              <a:solidFill>
                <a:srgbClr val="404A34"/>
              </a:solidFill>
              <a:latin typeface="+mn-lt"/>
            </a:endParaRPr>
          </a:p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 smtClean="0">
                <a:solidFill>
                  <a:srgbClr val="404A34"/>
                </a:solidFill>
                <a:latin typeface="+mn-lt"/>
              </a:rPr>
              <a:t>то </a:t>
            </a:r>
            <a:r>
              <a:rPr lang="ru-RU" altLang="ru-RU" sz="1800" b="1" dirty="0">
                <a:solidFill>
                  <a:srgbClr val="404A34"/>
                </a:solidFill>
                <a:latin typeface="+mn-lt"/>
              </a:rPr>
              <a:t>сведения о них показывают в графе 5 (графа 4 не заполняется)</a:t>
            </a:r>
          </a:p>
        </p:txBody>
      </p:sp>
    </p:spTree>
    <p:extLst>
      <p:ext uri="{BB962C8B-B14F-4D97-AF65-F5344CB8AC3E}">
        <p14:creationId xmlns:p14="http://schemas.microsoft.com/office/powerpoint/2010/main" val="387971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pPr/>
              <a:t>88</a:t>
            </a:fld>
            <a:endParaRPr lang="ru-RU"/>
          </a:p>
        </p:txBody>
      </p:sp>
      <p:sp>
        <p:nvSpPr>
          <p:cNvPr id="8" name="TextBox 7"/>
          <p:cNvSpPr txBox="1"/>
          <p:nvPr/>
        </p:nvSpPr>
        <p:spPr>
          <a:xfrm>
            <a:off x="74987" y="908719"/>
            <a:ext cx="9036496" cy="532453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sz="1700" dirty="0" smtClean="0"/>
              <a:t>Таблица с кодом 1001 «Кабинеты, отделения, подразделения» должна заполняться в соответствии со штатным расписанием, являющимся основанием для представления сведений о структурных подразделениях медицинской организации. В таблице следует представлять сведения о наличии профильных подразделений в медицинских организациях, оказывающих помощь пациентам, где штатным расписанием предусмотрены соответствующие должности заведующих отделениями (кабинетами)или просто должности отдельных специалистов. Эти сведения указываются в отчете учреждения, независимо от места расположения этих подразделений. Не включаются в таблицу кабинеты, диагностические, вспомогательные подразделения, профиль которых совпадает с профилем самой организации, например стоматологическая поликлиника, туберкулезный или наркологический диспансер, онкологический диспансер. Эти медицинские организации, оказывающие специализированную помощь, отчитываются как самостоятельные организации, не указывая в отчете, сколько в структуре этой организации стоматологических, фтизиатрических, наркологических, онкологических отделений (кабинетов), т.е. отделений, соответствующих профилю отчитывающейся медицинской организации. В этих случаях в таблице 1001 указываются диагностические, вспомогательные кабинеты и отделения (рентгеновские, физиотерапевтические, лечебно-физкультурные). Не включаются в таблицу 1001 сведения о наличии стационарных отделений - для этого существует и предусмотрена в форме № 30 таблица с кодом 3100 «коечный фонд и его использование», а отмечаются диагностические кабинеты (рентген, эндоскопия, УЗИ, ЭКГ, лаборатория) </a:t>
            </a:r>
            <a:endParaRPr lang="ru-RU" sz="1700" dirty="0"/>
          </a:p>
        </p:txBody>
      </p:sp>
    </p:spTree>
    <p:extLst>
      <p:ext uri="{BB962C8B-B14F-4D97-AF65-F5344CB8AC3E}">
        <p14:creationId xmlns:p14="http://schemas.microsoft.com/office/powerpoint/2010/main" val="502714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3059832" y="4379506"/>
            <a:ext cx="6112718" cy="2478494"/>
          </a:xfrm>
          <a:prstGeom prst="rect">
            <a:avLst/>
          </a:prstGeom>
          <a:solidFill>
            <a:srgbClr val="FFFF00">
              <a:alpha val="51000"/>
            </a:srgb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latin typeface="+mn-lt"/>
              </a:rPr>
              <a:t>Если в организации на конец отчетного года в кабинете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нет</a:t>
            </a:r>
            <a:r>
              <a:rPr lang="ru-RU" altLang="ru-RU" sz="1400" dirty="0">
                <a:solidFill>
                  <a:srgbClr val="C00000"/>
                </a:solidFill>
                <a:latin typeface="+mn-lt"/>
              </a:rPr>
              <a:t>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занятых врачебных должностей (врач уволен</a:t>
            </a:r>
            <a:r>
              <a:rPr lang="ru-RU" altLang="ru-RU" sz="1400" b="1" dirty="0" smtClean="0">
                <a:solidFill>
                  <a:srgbClr val="C00000"/>
                </a:solidFill>
                <a:latin typeface="+mn-lt"/>
              </a:rPr>
              <a:t>), средний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медперсонал есть, оборудование есть, </a:t>
            </a:r>
            <a:r>
              <a:rPr lang="ru-RU" altLang="ru-RU" sz="1400" b="1" dirty="0">
                <a:latin typeface="+mn-lt"/>
              </a:rPr>
              <a:t>то: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 таблице 1001 в стр. 126 в гр. 5 ставим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1</a:t>
            </a:r>
            <a:r>
              <a:rPr lang="ru-RU" altLang="ru-RU" sz="1400" b="1" dirty="0">
                <a:latin typeface="+mn-lt"/>
              </a:rPr>
              <a:t>.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При этом сведения в таблице 1100 будут </a:t>
            </a:r>
            <a:r>
              <a:rPr lang="ru-RU" altLang="ru-RU" sz="1400" b="1" dirty="0" smtClean="0">
                <a:latin typeface="+mn-lt"/>
              </a:rPr>
              <a:t>заполнены  </a:t>
            </a:r>
            <a:r>
              <a:rPr lang="ru-RU" altLang="ru-RU" sz="1400" b="1" dirty="0">
                <a:latin typeface="+mn-lt"/>
              </a:rPr>
              <a:t>по строке 108 только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 графах 3 и 5 (штатные должности), </a:t>
            </a:r>
            <a:endParaRPr lang="ru-RU" altLang="ru-RU" sz="1400" b="1" dirty="0" smtClean="0">
              <a:latin typeface="+mn-lt"/>
            </a:endParaRP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по </a:t>
            </a:r>
            <a:r>
              <a:rPr lang="ru-RU" altLang="ru-RU" sz="1400" b="1" dirty="0">
                <a:latin typeface="+mn-lt"/>
              </a:rPr>
              <a:t>стр. 192 по гр. 3, 4, 5, 6, 9 и 10;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а в таблице 4601 будут указаны сведения о числе лиц и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 выполненных им процедурах с начала года</a:t>
            </a:r>
          </a:p>
        </p:txBody>
      </p:sp>
      <p:sp>
        <p:nvSpPr>
          <p:cNvPr id="12" name="AutoShape 182"/>
          <p:cNvSpPr>
            <a:spLocks noChangeArrowheads="1"/>
          </p:cNvSpPr>
          <p:nvPr/>
        </p:nvSpPr>
        <p:spPr bwMode="auto">
          <a:xfrm>
            <a:off x="25400" y="4465915"/>
            <a:ext cx="2387600" cy="2307948"/>
          </a:xfrm>
          <a:prstGeom prst="wedgeRoundRectCallout">
            <a:avLst>
              <a:gd name="adj1" fmla="val 80180"/>
              <a:gd name="adj2" fmla="val -24205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endParaRPr lang="ru-RU" sz="1400" b="1" dirty="0">
              <a:solidFill>
                <a:srgbClr val="FF0000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89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81000" y="0"/>
            <a:ext cx="815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Times New Roman" pitchFamily="18" charset="0"/>
              </a:rPr>
              <a:t>При заполнении таблицы 1001 следует иметь в виду: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19" y="164237"/>
            <a:ext cx="8799501" cy="1591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lnSpc>
                <a:spcPct val="90000"/>
              </a:lnSpc>
              <a:tabLst>
                <a:tab pos="266700" algn="l"/>
              </a:tabLst>
            </a:pPr>
            <a:r>
              <a:rPr lang="ru-RU" altLang="ru-RU" sz="1800" dirty="0" smtClean="0"/>
              <a:t>  </a:t>
            </a:r>
            <a:r>
              <a:rPr lang="ru-RU" altLang="ru-RU" sz="1600" dirty="0" smtClean="0"/>
              <a:t>наличие подразделения, отдела, отделения, кабинета следует показывать только  тогда, когда </a:t>
            </a:r>
            <a:r>
              <a:rPr lang="ru-RU" altLang="ru-RU" sz="1600" b="1" dirty="0" smtClean="0">
                <a:solidFill>
                  <a:srgbClr val="C00000"/>
                </a:solidFill>
              </a:rPr>
              <a:t>штатным расписанием</a:t>
            </a:r>
            <a:r>
              <a:rPr lang="ru-RU" altLang="ru-RU" sz="1600" dirty="0" smtClean="0">
                <a:solidFill>
                  <a:srgbClr val="C00000"/>
                </a:solidFill>
              </a:rPr>
              <a:t> </a:t>
            </a:r>
            <a:r>
              <a:rPr lang="ru-RU" altLang="ru-RU" sz="1600" dirty="0" smtClean="0"/>
              <a:t>предусмотрены соответствующие</a:t>
            </a:r>
            <a:r>
              <a:rPr lang="ru-RU" altLang="ru-RU" sz="1600" b="1" dirty="0" smtClean="0"/>
              <a:t> </a:t>
            </a:r>
            <a:r>
              <a:rPr lang="ru-RU" altLang="ru-RU" sz="1600" dirty="0" smtClean="0"/>
              <a:t>должности врачей и (или) среднего медицинского персонала, соответствующее оборудование, аппаратура, ведется установленный учет, отчетность и показана работа данного подразделения, отдела, отделения, кабинета в соответствующих таблицах формы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b="1" dirty="0" smtClean="0">
                <a:solidFill>
                  <a:srgbClr val="C00000"/>
                </a:solidFill>
              </a:rPr>
              <a:t>Например,</a:t>
            </a:r>
            <a:r>
              <a:rPr lang="ru-RU" altLang="ru-RU" sz="1800" b="1" dirty="0" smtClean="0"/>
              <a:t> </a:t>
            </a:r>
            <a:r>
              <a:rPr lang="ru-RU" altLang="ru-RU" sz="1800" dirty="0" smtClean="0"/>
              <a:t>организация, оказывающая медицинскую помощь в </a:t>
            </a:r>
            <a:r>
              <a:rPr lang="ru-RU" altLang="ru-RU" sz="1800" b="1" i="1" dirty="0" smtClean="0">
                <a:solidFill>
                  <a:srgbClr val="C00000"/>
                </a:solidFill>
              </a:rPr>
              <a:t>амбулаторных</a:t>
            </a:r>
            <a:r>
              <a:rPr lang="ru-RU" altLang="ru-RU" sz="1800" dirty="0" smtClean="0">
                <a:solidFill>
                  <a:srgbClr val="C00000"/>
                </a:solidFill>
              </a:rPr>
              <a:t> </a:t>
            </a:r>
            <a:r>
              <a:rPr lang="ru-RU" altLang="ru-RU" sz="1800" dirty="0" smtClean="0"/>
              <a:t>условиях, 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физиотерапевтический кабинет: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-16779" y="2375740"/>
            <a:ext cx="3923928" cy="1658474"/>
          </a:xfrm>
          <a:prstGeom prst="rect">
            <a:avLst/>
          </a:prstGeom>
          <a:solidFill>
            <a:srgbClr val="92D050">
              <a:alpha val="49000"/>
            </a:srgbClr>
          </a:solidFill>
          <a:ln>
            <a:noFill/>
          </a:ln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dirty="0">
                <a:latin typeface="+mn-lt"/>
              </a:rPr>
              <a:t>Если в организации, на конец отчетного года кабинет</a:t>
            </a:r>
            <a:r>
              <a:rPr lang="ru-RU" altLang="ru-RU" sz="1400" b="1" dirty="0">
                <a:latin typeface="+mn-lt"/>
              </a:rPr>
              <a:t>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работает</a:t>
            </a:r>
            <a:r>
              <a:rPr lang="ru-RU" altLang="ru-RU" sz="1400" b="1" dirty="0">
                <a:latin typeface="+mn-lt"/>
              </a:rPr>
              <a:t>, то: </a:t>
            </a:r>
          </a:p>
          <a:p>
            <a:pPr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в таблице 1001  в стр. 126 в гр. 5 ставим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1</a:t>
            </a:r>
            <a:r>
              <a:rPr lang="ru-RU" altLang="ru-RU" sz="1400" b="1" dirty="0">
                <a:latin typeface="+mn-lt"/>
              </a:rPr>
              <a:t>. 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При этом должны быть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заполнены</a:t>
            </a:r>
            <a:r>
              <a:rPr lang="ru-RU" altLang="ru-RU" sz="1400" b="1" dirty="0">
                <a:latin typeface="+mn-lt"/>
              </a:rPr>
              <a:t> сведения: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в таблице 1100 строке 108 и(или) стр. 192 по гр. 3, 4, 5, 6, 9, 10 и в таблице 4601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4017690" y="2171948"/>
            <a:ext cx="5154860" cy="2066057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latin typeface="+mn-lt"/>
              </a:rPr>
              <a:t>Если в организации на конец отчетного </a:t>
            </a:r>
            <a:r>
              <a:rPr lang="ru-RU" altLang="ru-RU" sz="1400" dirty="0" smtClean="0">
                <a:latin typeface="+mn-lt"/>
              </a:rPr>
              <a:t>года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 smtClean="0">
                <a:latin typeface="+mn-lt"/>
              </a:rPr>
              <a:t> </a:t>
            </a:r>
            <a:r>
              <a:rPr lang="ru-RU" altLang="ru-RU" sz="1400" dirty="0">
                <a:latin typeface="+mn-lt"/>
              </a:rPr>
              <a:t>кабинет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закрыт</a:t>
            </a:r>
            <a:r>
              <a:rPr lang="ru-RU" altLang="ru-RU" sz="1400" b="1" dirty="0">
                <a:latin typeface="+mn-lt"/>
              </a:rPr>
              <a:t>, то: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таблица 1001 стр. 126</a:t>
            </a:r>
            <a:r>
              <a:rPr lang="ru-RU" altLang="ru-RU" sz="14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ru-RU" altLang="ru-RU" sz="1400" b="1" dirty="0">
                <a:latin typeface="+mn-lt"/>
              </a:rPr>
              <a:t>гр. 5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РАВНА 0.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При этом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не должно быть сведений </a:t>
            </a:r>
            <a:endParaRPr lang="ru-RU" altLang="ru-RU" sz="1400" b="1" dirty="0" smtClean="0">
              <a:solidFill>
                <a:srgbClr val="C00000"/>
              </a:solidFill>
              <a:latin typeface="+mn-lt"/>
            </a:endParaRP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в </a:t>
            </a:r>
            <a:r>
              <a:rPr lang="ru-RU" altLang="ru-RU" sz="1400" b="1" dirty="0">
                <a:latin typeface="+mn-lt"/>
              </a:rPr>
              <a:t>таблице 1100 строках 108 и(или) </a:t>
            </a:r>
            <a:r>
              <a:rPr lang="ru-RU" altLang="ru-RU" sz="1400" b="1" dirty="0" smtClean="0">
                <a:latin typeface="+mn-lt"/>
              </a:rPr>
              <a:t>192 по </a:t>
            </a:r>
            <a:r>
              <a:rPr lang="ru-RU" altLang="ru-RU" sz="1400" b="1" dirty="0">
                <a:latin typeface="+mn-lt"/>
              </a:rPr>
              <a:t>гр. 3, 4, 5, 6, 9, и 10,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а в таблице 4601 могут быть указаны сведения о числе лиц и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выполненных им </a:t>
            </a:r>
            <a:r>
              <a:rPr lang="ru-RU" altLang="ru-RU" sz="1400" b="1" dirty="0" smtClean="0">
                <a:latin typeface="+mn-lt"/>
              </a:rPr>
              <a:t>процедурах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с </a:t>
            </a:r>
            <a:r>
              <a:rPr lang="ru-RU" altLang="ru-RU" sz="1400" b="1" dirty="0">
                <a:latin typeface="+mn-lt"/>
              </a:rPr>
              <a:t>начала года до даты закрытия</a:t>
            </a:r>
          </a:p>
        </p:txBody>
      </p:sp>
      <p:sp>
        <p:nvSpPr>
          <p:cNvPr id="11" name="AutoShape 182"/>
          <p:cNvSpPr>
            <a:spLocks noChangeArrowheads="1"/>
          </p:cNvSpPr>
          <p:nvPr/>
        </p:nvSpPr>
        <p:spPr bwMode="auto">
          <a:xfrm>
            <a:off x="20640" y="4465915"/>
            <a:ext cx="2387600" cy="2307948"/>
          </a:xfrm>
          <a:prstGeom prst="wedgeRoundRectCallout">
            <a:avLst>
              <a:gd name="adj1" fmla="val 19232"/>
              <a:gd name="adj2" fmla="val -71607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В графе 3 медицинская организация, являющаяся юридическим лицом проставляет в соответствующей</a:t>
            </a:r>
          </a:p>
          <a:p>
            <a:pPr algn="ctr">
              <a:defRPr/>
            </a:pPr>
            <a:r>
              <a:rPr lang="ru-RU" sz="1400" b="1" dirty="0"/>
              <a:t> </a:t>
            </a:r>
            <a:r>
              <a:rPr lang="ru-RU" sz="1400" b="1" dirty="0">
                <a:solidFill>
                  <a:srgbClr val="C00000"/>
                </a:solidFill>
              </a:rPr>
              <a:t>строке цифру 1. </a:t>
            </a:r>
          </a:p>
        </p:txBody>
      </p:sp>
    </p:spTree>
    <p:extLst>
      <p:ext uri="{BB962C8B-B14F-4D97-AF65-F5344CB8AC3E}">
        <p14:creationId xmlns:p14="http://schemas.microsoft.com/office/powerpoint/2010/main" val="2710796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6" grpId="0" build="p"/>
      <p:bldP spid="7" grpId="0" animBg="1"/>
      <p:bldP spid="8" grpId="0" animBg="1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3059832" y="4379506"/>
            <a:ext cx="6112718" cy="2478494"/>
          </a:xfrm>
          <a:prstGeom prst="rect">
            <a:avLst/>
          </a:prstGeom>
          <a:solidFill>
            <a:srgbClr val="FFFF00">
              <a:alpha val="51000"/>
            </a:srgb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solidFill>
                  <a:prstClr val="black"/>
                </a:solidFill>
                <a:latin typeface="Times New Roman" pitchFamily="18" charset="0"/>
              </a:rPr>
              <a:t>Если в организации на конец отчетного года в кабинете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нет</a:t>
            </a:r>
            <a:r>
              <a:rPr lang="ru-RU" altLang="ru-RU" sz="1400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занятых врачебных должностей (врач уволен</a:t>
            </a:r>
            <a:r>
              <a:rPr lang="ru-RU" altLang="ru-RU" sz="1400" b="1" dirty="0" smtClean="0">
                <a:solidFill>
                  <a:srgbClr val="FF0000"/>
                </a:solidFill>
                <a:latin typeface="Times New Roman" pitchFamily="18" charset="0"/>
              </a:rPr>
              <a:t>), средний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медперсонал есть, оборудование есть,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то: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 таблице 1001 в стр. 126 в гр. 5 ставим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1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.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При этом сведения в таблице 1100 будут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заполнены 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по строке 108 только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 графах 3 и 5 (штатные должности), </a:t>
            </a:r>
            <a:endParaRPr lang="ru-RU" altLang="ru-RU" sz="1400" b="1" dirty="0" smtClean="0">
              <a:solidFill>
                <a:prstClr val="black"/>
              </a:solidFill>
              <a:latin typeface="Times New Roman" pitchFamily="18" charset="0"/>
            </a:endParaRP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по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стр. 192 по гр. 3, 4, 5, 6, 9 и 10; 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а в таблице 4601 будут указаны сведения о числе лиц и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 выполненных им процедурах с начала года</a:t>
            </a:r>
          </a:p>
        </p:txBody>
      </p:sp>
      <p:sp>
        <p:nvSpPr>
          <p:cNvPr id="12" name="AutoShape 182"/>
          <p:cNvSpPr>
            <a:spLocks noChangeArrowheads="1"/>
          </p:cNvSpPr>
          <p:nvPr/>
        </p:nvSpPr>
        <p:spPr bwMode="auto">
          <a:xfrm>
            <a:off x="25400" y="4465915"/>
            <a:ext cx="2387600" cy="2307948"/>
          </a:xfrm>
          <a:prstGeom prst="wedgeRoundRectCallout">
            <a:avLst>
              <a:gd name="adj1" fmla="val 80180"/>
              <a:gd name="adj2" fmla="val -24205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endParaRPr lang="ru-RU" sz="1400" b="1" dirty="0">
              <a:solidFill>
                <a:srgbClr val="FF0000"/>
              </a:solidFill>
            </a:endParaRPr>
          </a:p>
        </p:txBody>
      </p:sp>
      <p:sp>
        <p:nvSpPr>
          <p:cNvPr id="15" name="Прямоугольник 4"/>
          <p:cNvSpPr>
            <a:spLocks noChangeArrowheads="1"/>
          </p:cNvSpPr>
          <p:nvPr/>
        </p:nvSpPr>
        <p:spPr bwMode="auto">
          <a:xfrm>
            <a:off x="896544" y="-26988"/>
            <a:ext cx="1319213" cy="1444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242891" y="112714"/>
            <a:ext cx="8639175" cy="781051"/>
          </a:xfrm>
          <a:prstGeom prst="rect">
            <a:avLst/>
          </a:prstGeom>
          <a:solidFill>
            <a:srgbClr val="0070C0"/>
          </a:solidFill>
          <a:ln w="25400" cap="flat" cmpd="sng" algn="ctr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274638">
              <a:tabLst>
                <a:tab pos="266700" algn="l"/>
              </a:tabLst>
              <a:defRPr/>
            </a:pPr>
            <a:endParaRPr lang="ru-RU" sz="2800" dirty="0">
              <a:solidFill>
                <a:srgbClr val="FF0000"/>
              </a:solidFill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81000" y="0"/>
            <a:ext cx="815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prstClr val="white"/>
                </a:solidFill>
                <a:latin typeface="Times New Roman" pitchFamily="18" charset="0"/>
              </a:rPr>
              <a:t>При заполнении таблицы 1001 следует иметь в виду: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76200" y="325483"/>
            <a:ext cx="8991600" cy="13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lnSpc>
                <a:spcPct val="90000"/>
              </a:lnSpc>
              <a:tabLst>
                <a:tab pos="266700" algn="l"/>
              </a:tabLst>
            </a:pPr>
            <a:r>
              <a:rPr lang="ru-RU" altLang="ru-RU" sz="1800" dirty="0" smtClean="0">
                <a:solidFill>
                  <a:prstClr val="black"/>
                </a:solidFill>
                <a:latin typeface="Times New Roman" pitchFamily="18" charset="0"/>
              </a:rPr>
              <a:t>  </a:t>
            </a:r>
            <a:r>
              <a:rPr lang="ru-RU" altLang="ru-RU" sz="1600" dirty="0" smtClean="0">
                <a:solidFill>
                  <a:prstClr val="white"/>
                </a:solidFill>
                <a:latin typeface="Times New Roman" pitchFamily="18" charset="0"/>
              </a:rPr>
              <a:t>наличие подразделения, отдела, отделения, кабинета следует показывать только  тогда, когда </a:t>
            </a:r>
            <a:r>
              <a:rPr lang="ru-RU" altLang="ru-RU" sz="1600" b="1" dirty="0" smtClean="0">
                <a:solidFill>
                  <a:prstClr val="white"/>
                </a:solidFill>
                <a:latin typeface="Times New Roman" pitchFamily="18" charset="0"/>
              </a:rPr>
              <a:t>штатным расписанием</a:t>
            </a:r>
            <a:r>
              <a:rPr lang="ru-RU" altLang="ru-RU" sz="1600" dirty="0" smtClean="0">
                <a:solidFill>
                  <a:prstClr val="white"/>
                </a:solidFill>
                <a:latin typeface="Times New Roman" pitchFamily="18" charset="0"/>
              </a:rPr>
              <a:t> предусмотрены соответствующие</a:t>
            </a:r>
            <a:r>
              <a:rPr lang="ru-RU" altLang="ru-RU" sz="1600" b="1" dirty="0" smtClean="0">
                <a:solidFill>
                  <a:prstClr val="white"/>
                </a:solidFill>
                <a:latin typeface="Times New Roman" pitchFamily="18" charset="0"/>
              </a:rPr>
              <a:t> </a:t>
            </a:r>
            <a:r>
              <a:rPr lang="ru-RU" altLang="ru-RU" sz="1600" dirty="0" smtClean="0">
                <a:solidFill>
                  <a:prstClr val="white"/>
                </a:solidFill>
                <a:latin typeface="Times New Roman" pitchFamily="18" charset="0"/>
              </a:rPr>
              <a:t>должности врачей и (или) среднего </a:t>
            </a:r>
            <a:r>
              <a:rPr lang="ru-RU" altLang="ru-RU" sz="1600" dirty="0" smtClean="0">
                <a:solidFill>
                  <a:prstClr val="black"/>
                </a:solidFill>
                <a:latin typeface="Times New Roman" pitchFamily="18" charset="0"/>
              </a:rPr>
              <a:t>медицинского персонала, соответствующее оборудование, аппаратура, ведется установленный учет, отчетность и показана работа данного подразделения, отдела, отделения, кабинета в соответствующих таблицах формы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b="1" dirty="0" smtClean="0">
                <a:solidFill>
                  <a:prstClr val="black"/>
                </a:solidFill>
                <a:latin typeface="Times New Roman" pitchFamily="18" charset="0"/>
              </a:rPr>
              <a:t>Например, </a:t>
            </a:r>
            <a:r>
              <a:rPr lang="ru-RU" altLang="ru-RU" sz="1800" dirty="0" smtClean="0">
                <a:solidFill>
                  <a:prstClr val="black"/>
                </a:solidFill>
                <a:latin typeface="Times New Roman" pitchFamily="18" charset="0"/>
              </a:rPr>
              <a:t>организация, оказывающая медицинскую помощь в </a:t>
            </a:r>
            <a:r>
              <a:rPr lang="ru-RU" altLang="ru-RU" sz="1800" b="1" i="1" dirty="0" smtClean="0">
                <a:solidFill>
                  <a:prstClr val="black"/>
                </a:solidFill>
                <a:latin typeface="Times New Roman" pitchFamily="18" charset="0"/>
              </a:rPr>
              <a:t>амбулаторных</a:t>
            </a:r>
            <a:r>
              <a:rPr lang="ru-RU" altLang="ru-RU" sz="1800" dirty="0" smtClean="0">
                <a:solidFill>
                  <a:prstClr val="black"/>
                </a:solidFill>
                <a:latin typeface="Times New Roman" pitchFamily="18" charset="0"/>
              </a:rPr>
              <a:t> условиях, </a:t>
            </a:r>
            <a:r>
              <a:rPr lang="ru-RU" altLang="ru-RU" sz="1800" b="1" dirty="0" smtClean="0">
                <a:solidFill>
                  <a:prstClr val="black"/>
                </a:solidFill>
                <a:latin typeface="Times New Roman" pitchFamily="18" charset="0"/>
              </a:rPr>
              <a:t>физиотерапевтический кабинет: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0" y="2396423"/>
            <a:ext cx="3923928" cy="1658474"/>
          </a:xfrm>
          <a:prstGeom prst="rect">
            <a:avLst/>
          </a:prstGeom>
          <a:solidFill>
            <a:srgbClr val="92D050">
              <a:alpha val="49000"/>
            </a:srgbClr>
          </a:solidFill>
          <a:ln>
            <a:noFill/>
          </a:ln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90000"/>
              </a:lnSpc>
              <a:buClr>
                <a:srgbClr val="EEECE1"/>
              </a:buClr>
              <a:buSzPct val="75000"/>
              <a:buFontTx/>
              <a:buNone/>
            </a:pPr>
            <a:r>
              <a:rPr lang="ru-RU" altLang="ru-RU" sz="1400" dirty="0">
                <a:solidFill>
                  <a:prstClr val="black"/>
                </a:solidFill>
                <a:latin typeface="Times New Roman" pitchFamily="18" charset="0"/>
              </a:rPr>
              <a:t>Если в организации, на конец отчетного года кабинет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работает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, то: </a:t>
            </a:r>
          </a:p>
          <a:p>
            <a:pPr>
              <a:lnSpc>
                <a:spcPct val="90000"/>
              </a:lnSpc>
              <a:buClr>
                <a:srgbClr val="EEECE1"/>
              </a:buClr>
              <a:buSzPct val="75000"/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 таблице 1001  в стр. 126 в гр. 5 ставим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1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. 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При этом должны быть 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заполнены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 сведения: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rgbClr val="EEECE1"/>
              </a:buClr>
              <a:buSzPct val="75000"/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 таблице 1100 строке 108 и(или) стр. 192 по гр. 3, 4, 5, 6, 9, 10 и в таблице 4601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4017690" y="2071813"/>
            <a:ext cx="5154860" cy="2307694"/>
          </a:xfrm>
          <a:prstGeom prst="rect">
            <a:avLst/>
          </a:prstGeom>
          <a:solidFill>
            <a:srgbClr val="FF0000">
              <a:alpha val="49000"/>
            </a:srgb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solidFill>
                  <a:prstClr val="black"/>
                </a:solidFill>
                <a:latin typeface="Times New Roman" pitchFamily="18" charset="0"/>
              </a:rPr>
              <a:t>Если в организации на конец отчетного </a:t>
            </a:r>
            <a:r>
              <a:rPr lang="ru-RU" altLang="ru-RU" sz="1400" dirty="0" smtClean="0">
                <a:solidFill>
                  <a:prstClr val="black"/>
                </a:solidFill>
                <a:latin typeface="Times New Roman" pitchFamily="18" charset="0"/>
              </a:rPr>
              <a:t>года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ru-RU" altLang="ru-RU" sz="1400" dirty="0">
                <a:solidFill>
                  <a:prstClr val="black"/>
                </a:solidFill>
                <a:latin typeface="Times New Roman" pitchFamily="18" charset="0"/>
              </a:rPr>
              <a:t>кабинет </a:t>
            </a:r>
            <a:r>
              <a:rPr lang="ru-RU" altLang="ru-RU" sz="1400" b="1" dirty="0">
                <a:solidFill>
                  <a:prstClr val="white"/>
                </a:solidFill>
                <a:latin typeface="Times New Roman" pitchFamily="18" charset="0"/>
              </a:rPr>
              <a:t>закрыт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, то: 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таблица 1001 стр. 126</a:t>
            </a:r>
            <a:r>
              <a:rPr lang="ru-RU" altLang="ru-RU" sz="1400" b="1" dirty="0">
                <a:solidFill>
                  <a:srgbClr val="00B050"/>
                </a:solidFill>
                <a:latin typeface="Times New Roman" pitchFamily="18" charset="0"/>
              </a:rPr>
              <a:t>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гр. 5 </a:t>
            </a:r>
            <a:r>
              <a:rPr lang="ru-RU" altLang="ru-RU" sz="1400" b="1" dirty="0">
                <a:solidFill>
                  <a:prstClr val="white"/>
                </a:solidFill>
                <a:latin typeface="Times New Roman" pitchFamily="18" charset="0"/>
              </a:rPr>
              <a:t>РАВНА 0</a:t>
            </a:r>
            <a:r>
              <a:rPr lang="ru-RU" altLang="ru-RU" sz="1400" b="1" dirty="0">
                <a:solidFill>
                  <a:srgbClr val="FF0000"/>
                </a:solidFill>
                <a:latin typeface="Times New Roman" pitchFamily="18" charset="0"/>
              </a:rPr>
              <a:t>.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При этом </a:t>
            </a:r>
            <a:r>
              <a:rPr lang="ru-RU" altLang="ru-RU" sz="1400" b="1" dirty="0">
                <a:solidFill>
                  <a:prstClr val="white"/>
                </a:solidFill>
                <a:latin typeface="Times New Roman" pitchFamily="18" charset="0"/>
              </a:rPr>
              <a:t>не должно быть сведений </a:t>
            </a:r>
            <a:endParaRPr lang="ru-RU" altLang="ru-RU" sz="1400" b="1" dirty="0" smtClean="0">
              <a:solidFill>
                <a:prstClr val="white"/>
              </a:solidFill>
              <a:latin typeface="Times New Roman" pitchFamily="18" charset="0"/>
            </a:endParaRP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в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таблице 1100 строках 108 и(или)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192 по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гр. 3, 4, 5, 6, 9, и 10, 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а в таблице 4601 могут быть указаны сведения о числе лиц и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выполненных им </a:t>
            </a: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процедурах</a:t>
            </a:r>
          </a:p>
          <a:p>
            <a:pPr algn="r">
              <a:lnSpc>
                <a:spcPct val="90000"/>
              </a:lnSpc>
              <a:buClr>
                <a:srgbClr val="EEECE1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Times New Roman" pitchFamily="18" charset="0"/>
              </a:rPr>
              <a:t>с </a:t>
            </a:r>
            <a:r>
              <a:rPr lang="ru-RU" altLang="ru-RU" sz="1400" b="1" dirty="0">
                <a:solidFill>
                  <a:prstClr val="black"/>
                </a:solidFill>
                <a:latin typeface="Times New Roman" pitchFamily="18" charset="0"/>
              </a:rPr>
              <a:t>начала года до даты закрытия</a:t>
            </a:r>
          </a:p>
        </p:txBody>
      </p:sp>
      <p:sp>
        <p:nvSpPr>
          <p:cNvPr id="11" name="AutoShape 182"/>
          <p:cNvSpPr>
            <a:spLocks noChangeArrowheads="1"/>
          </p:cNvSpPr>
          <p:nvPr/>
        </p:nvSpPr>
        <p:spPr bwMode="auto">
          <a:xfrm>
            <a:off x="20640" y="4465915"/>
            <a:ext cx="2387600" cy="2307948"/>
          </a:xfrm>
          <a:prstGeom prst="wedgeRoundRectCallout">
            <a:avLst>
              <a:gd name="adj1" fmla="val 19232"/>
              <a:gd name="adj2" fmla="val -71607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</a:rPr>
              <a:t>В графе 3 медицинская организация, являющаяся юридическим лицом проставляет в соответствующей</a:t>
            </a:r>
          </a:p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</a:rPr>
              <a:t> </a:t>
            </a:r>
            <a:r>
              <a:rPr lang="ru-RU" sz="1400" b="1" dirty="0">
                <a:solidFill>
                  <a:srgbClr val="FF0000"/>
                </a:solidFill>
              </a:rPr>
              <a:t>строке цифру 1.</a:t>
            </a:r>
            <a:r>
              <a:rPr lang="ru-RU" sz="1400" b="1" dirty="0">
                <a:solidFill>
                  <a:prstClr val="black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50792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6" grpId="0" build="p"/>
      <p:bldP spid="7" grpId="0" animBg="1"/>
      <p:bldP spid="8" grpId="0" animBg="1"/>
      <p:bldP spid="11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90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99985" y="908720"/>
            <a:ext cx="8610600" cy="69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Wingdings 2" pitchFamily="18" charset="2"/>
              <a:buChar char=""/>
              <a:tabLst>
                <a:tab pos="266700" algn="l"/>
              </a:tabLst>
            </a:pPr>
            <a:r>
              <a:rPr lang="ru-RU" altLang="ru-RU" sz="1800" dirty="0" smtClean="0"/>
              <a:t> при заполнении таблицы необходимо учесть, </a:t>
            </a:r>
            <a:r>
              <a:rPr lang="ru-RU" altLang="ru-RU" sz="1800" b="1" dirty="0" smtClean="0"/>
              <a:t>что отделения, которые оказывают медицинскую помощь в стационарных условиях, в таблицу</a:t>
            </a:r>
            <a:r>
              <a:rPr lang="ru-RU" altLang="ru-RU" sz="1800" b="1" dirty="0" smtClean="0">
                <a:solidFill>
                  <a:schemeClr val="bg1"/>
                </a:solidFill>
              </a:rPr>
              <a:t> 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не включают</a:t>
            </a:r>
            <a:r>
              <a:rPr lang="ru-RU" altLang="ru-RU" sz="1800" b="1" dirty="0" smtClean="0"/>
              <a:t>.</a:t>
            </a: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28600" y="2186136"/>
            <a:ext cx="87630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>
                <a:latin typeface="+mn-lt"/>
              </a:rPr>
              <a:t> 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не отмечают профильные кабинеты специализированные медицинской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организации (кожно-венерологические диспансеры –дерматовенерологические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кабинеты, наркологические диспансеры – наркологические кабинеты, детские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поликлиники – детские отделения и кабинеты и т.д.)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endParaRPr lang="ru-RU" altLang="ru-RU" sz="1800" b="1" dirty="0">
              <a:solidFill>
                <a:srgbClr val="990033"/>
              </a:solidFill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latin typeface="+mn-lt"/>
              </a:rPr>
              <a:t>медицинские организации, оказывающие медицинскую помощь только в амбулаторных условиях, и </a:t>
            </a:r>
            <a:r>
              <a:rPr lang="ru-RU" altLang="ru-RU" sz="1800" b="1" u="sng" dirty="0">
                <a:latin typeface="+mn-lt"/>
              </a:rPr>
              <a:t>не имеющие обособленных структурных подразделений</a:t>
            </a:r>
            <a:r>
              <a:rPr lang="ru-RU" altLang="ru-RU" sz="1800" b="1" dirty="0">
                <a:latin typeface="+mn-lt"/>
              </a:rPr>
              <a:t>,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не отмечают </a:t>
            </a:r>
            <a:r>
              <a:rPr lang="ru-RU" altLang="ru-RU" sz="1800" b="1" dirty="0">
                <a:latin typeface="+mn-lt"/>
              </a:rPr>
              <a:t>соответствующие подразделения (поликлиника - поликлиники, амбулатория – амбулатории и т.д.) </a:t>
            </a:r>
            <a:endParaRPr lang="ru-RU" altLang="ru-RU" sz="1800" b="1" dirty="0" smtClean="0"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1800" dirty="0" smtClean="0">
                <a:latin typeface="+mn-lt"/>
              </a:rPr>
              <a:t>  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 smtClean="0">
                <a:latin typeface="+mn-lt"/>
              </a:rPr>
              <a:t>  </a:t>
            </a:r>
            <a:r>
              <a:rPr lang="ru-RU" altLang="ru-RU" sz="1800" b="1" dirty="0" smtClean="0">
                <a:solidFill>
                  <a:srgbClr val="C00000"/>
                </a:solidFill>
                <a:latin typeface="+mn-lt"/>
              </a:rPr>
              <a:t>в обособленных структурных подразделениях наличие кабинета, отделения,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 smtClean="0">
                <a:solidFill>
                  <a:srgbClr val="C00000"/>
                </a:solidFill>
                <a:latin typeface="+mn-lt"/>
              </a:rPr>
              <a:t>   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отдела указывается в соответствии со штатным расписанием (положении о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работе)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214315" y="1694011"/>
            <a:ext cx="8534149" cy="492125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2000" b="1" dirty="0" smtClean="0">
                <a:latin typeface="+mn-lt"/>
              </a:rPr>
              <a:t>Исключение – строка 71</a:t>
            </a:r>
            <a:endParaRPr lang="ru-RU" altLang="ru-RU" sz="20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8055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91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216818" y="764704"/>
            <a:ext cx="8610600" cy="2144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2400" b="1" dirty="0" smtClean="0">
                <a:solidFill>
                  <a:srgbClr val="C00000"/>
                </a:solidFill>
              </a:rPr>
              <a:t>Например,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 smtClean="0"/>
              <a:t>В медицинской организации функционирует </a:t>
            </a:r>
            <a:r>
              <a:rPr lang="ru-RU" sz="1800" b="1" dirty="0" smtClean="0">
                <a:solidFill>
                  <a:srgbClr val="C00000"/>
                </a:solidFill>
              </a:rPr>
              <a:t>физиотерапевтическое отделение</a:t>
            </a:r>
            <a:r>
              <a:rPr lang="ru-RU" sz="1800" dirty="0" smtClean="0"/>
              <a:t>, в котором функционируют несколько кабинетов. В положении о работе физиотерапевтического отделения перечень кабинетов определен (утвержден).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endParaRPr lang="ru-RU" sz="1800" dirty="0" smtClean="0"/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 smtClean="0"/>
              <a:t>Следовательно, в таблице 1001 по строке </a:t>
            </a:r>
            <a:r>
              <a:rPr lang="ru-RU" sz="1800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124</a:t>
            </a:r>
            <a:r>
              <a:rPr lang="ru-RU" sz="1800" dirty="0" smtClean="0"/>
              <a:t> </a:t>
            </a:r>
            <a:r>
              <a:rPr lang="ru-RU" sz="1800" b="1" dirty="0" smtClean="0">
                <a:solidFill>
                  <a:srgbClr val="C00000"/>
                </a:solidFill>
              </a:rPr>
              <a:t>в графе 4 </a:t>
            </a:r>
            <a:r>
              <a:rPr lang="ru-RU" sz="1800" dirty="0" smtClean="0"/>
              <a:t>ставим 1.</a:t>
            </a:r>
            <a:endParaRPr lang="ru-RU" sz="1800" b="1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28600" y="2819400"/>
            <a:ext cx="86106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b="1" dirty="0"/>
              <a:t>Амбулатория</a:t>
            </a:r>
            <a:r>
              <a:rPr lang="ru-RU" sz="1800" dirty="0"/>
              <a:t> не может быть кабинетом, так как это структурное </a:t>
            </a:r>
            <a:r>
              <a:rPr lang="ru-RU" sz="1800" b="1" dirty="0">
                <a:solidFill>
                  <a:srgbClr val="C00000"/>
                </a:solidFill>
              </a:rPr>
              <a:t>подразделение</a:t>
            </a:r>
            <a:r>
              <a:rPr lang="ru-RU" sz="1800" dirty="0"/>
              <a:t>, оказывающее помощь пациентам в амбулаторных условиях, в том числе на дому </a:t>
            </a:r>
          </a:p>
          <a:p>
            <a:pPr eaLnBrk="0" hangingPunct="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/>
              <a:t>Следовательно, в таблице 1001 по строке 3 в графе 4 ставим 1</a:t>
            </a:r>
            <a:endParaRPr lang="ru-RU" sz="1800" b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216818" y="4923115"/>
            <a:ext cx="8610600" cy="115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Аналогичная ситуация по таким структурным подразделениям как ФАП (фельдшерско-акушерский пункт), ФП (фельдшерский пункт) и др., которые тоже не могут быть показаны как кабинеты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304057" y="4114800"/>
            <a:ext cx="8534149" cy="492125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2000" b="1" dirty="0" smtClean="0">
                <a:latin typeface="+mn-lt"/>
              </a:rPr>
              <a:t>Графа 3 заполняется однократно юридическим лицом</a:t>
            </a:r>
            <a:endParaRPr lang="ru-RU" altLang="ru-RU" sz="20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25836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92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7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1452207"/>
              </p:ext>
            </p:extLst>
          </p:nvPr>
        </p:nvGraphicFramePr>
        <p:xfrm>
          <a:off x="228149" y="620687"/>
          <a:ext cx="8610600" cy="5608954"/>
        </p:xfrm>
        <a:graphic>
          <a:graphicData uri="http://schemas.openxmlformats.org/drawingml/2006/table">
            <a:tbl>
              <a:tblPr/>
              <a:tblGrid>
                <a:gridCol w="2971800"/>
                <a:gridCol w="838200"/>
                <a:gridCol w="2057400"/>
                <a:gridCol w="1371600"/>
                <a:gridCol w="1371600"/>
              </a:tblGrid>
              <a:tr h="792088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5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351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403513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Аптеки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2361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из них: изготавливающие лекарственные препараты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Детские поликлиники (отделения, кабинеты)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Дистанционно-диагностические кабинеты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для взрослых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  <a:tr h="45718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для детей 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  <a:tr h="85951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Домовые хозяйства, на которые возложены функции по оказанию первой помощи (ДХПП)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</a:tbl>
          </a:graphicData>
        </a:graphic>
      </p:graphicFrame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427984" y="117475"/>
            <a:ext cx="4179349" cy="4001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Обратить внимание!  НЕ заполнять!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067944" y="3901130"/>
            <a:ext cx="2376265" cy="2464058"/>
          </a:xfrm>
          <a:prstGeom prst="wedgeRoundRectCallout">
            <a:avLst>
              <a:gd name="adj1" fmla="val -63524"/>
              <a:gd name="adj2" fmla="val -62816"/>
              <a:gd name="adj3" fmla="val 16667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Строку 13 заполняют только медицинские организации, оказывающие ПМСП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24364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93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2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7568522"/>
              </p:ext>
            </p:extLst>
          </p:nvPr>
        </p:nvGraphicFramePr>
        <p:xfrm>
          <a:off x="107504" y="519794"/>
          <a:ext cx="8763000" cy="6278540"/>
        </p:xfrm>
        <a:graphic>
          <a:graphicData uri="http://schemas.openxmlformats.org/drawingml/2006/table">
            <a:tbl>
              <a:tblPr/>
              <a:tblGrid>
                <a:gridCol w="2895600"/>
                <a:gridCol w="838200"/>
                <a:gridCol w="2133600"/>
                <a:gridCol w="1371600"/>
                <a:gridCol w="1524000"/>
              </a:tblGrid>
              <a:tr h="96923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62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96923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Женские консультации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(считается если в своем штате имеет не менее 4 акушеров-гинекологов)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выделяют только входящие в другие медицинские организации,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т.е. если они не являются юридическими лицами 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</a:tr>
              <a:tr h="347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Здравпункты врачебные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347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Здравпункты фельдшерские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Информационно-аналитические отделы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45716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Клинико-диагностические центры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Консультативно-диагностические центры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Консультативно-диагностические центры для детей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Консультативно-оздоровительные отделы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427984" y="117475"/>
            <a:ext cx="4179349" cy="4001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Обратить внимание!  НЕ заполнять!</a:t>
            </a:r>
          </a:p>
        </p:txBody>
      </p:sp>
    </p:spTree>
    <p:extLst>
      <p:ext uri="{BB962C8B-B14F-4D97-AF65-F5344CB8AC3E}">
        <p14:creationId xmlns:p14="http://schemas.microsoft.com/office/powerpoint/2010/main" val="278592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94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7" name="Group 15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0038228"/>
              </p:ext>
            </p:extLst>
          </p:nvPr>
        </p:nvGraphicFramePr>
        <p:xfrm>
          <a:off x="262574" y="260648"/>
          <a:ext cx="8610601" cy="6407866"/>
        </p:xfrm>
        <a:graphic>
          <a:graphicData uri="http://schemas.openxmlformats.org/drawingml/2006/table">
            <a:tbl>
              <a:tblPr/>
              <a:tblGrid>
                <a:gridCol w="2820712">
                  <a:extLst>
                    <a:ext uri="{9D8B030D-6E8A-4147-A177-3AD203B41FA5}"/>
                  </a:extLst>
                </a:gridCol>
                <a:gridCol w="890752">
                  <a:extLst>
                    <a:ext uri="{9D8B030D-6E8A-4147-A177-3AD203B41FA5}"/>
                  </a:extLst>
                </a:gridCol>
                <a:gridCol w="2004193">
                  <a:extLst>
                    <a:ext uri="{9D8B030D-6E8A-4147-A177-3AD203B41FA5}"/>
                  </a:extLst>
                </a:gridCol>
                <a:gridCol w="1336127">
                  <a:extLst>
                    <a:ext uri="{9D8B030D-6E8A-4147-A177-3AD203B41FA5}"/>
                  </a:extLst>
                </a:gridCol>
                <a:gridCol w="1558817">
                  <a:extLst>
                    <a:ext uri="{9D8B030D-6E8A-4147-A177-3AD203B41FA5}"/>
                  </a:extLst>
                </a:gridCol>
              </a:tblGrid>
              <a:tr h="850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№ строки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Наличие подразделений, отделов,  отделений, кабинетов                                                               (нет – 0, есть - 1)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Число подразделений, отделов, отделений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Число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кабинетов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0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кабинетов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298109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Лаборатории, всего – из них: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4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</a:rPr>
                        <a:t>всегда 1 </a:t>
                      </a:r>
                      <a:endParaRPr lang="ru-RU" sz="1400" b="1" i="0" u="none" strike="noStrike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  зуботехнические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клинико-диагностические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34.2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из них централизованные</a:t>
                      </a:r>
                    </a:p>
                  </a:txBody>
                  <a:tcPr marL="25717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34.2.1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002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микробиологические (бактериологические)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34.3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из них централизованные</a:t>
                      </a:r>
                    </a:p>
                  </a:txBody>
                  <a:tcPr marL="171450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34.3.1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патолого-анатомические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34.4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   из них централизованные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34.4.1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радиоизотопной диагностики 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34.5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спектральные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34.6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4969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судебно-медицинские молекулярно-генетические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34.7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химико-токсикологические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34.8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цитологические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34.9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из них централизованные</a:t>
                      </a:r>
                    </a:p>
                  </a:txBody>
                  <a:tcPr marL="171450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34.9.1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5102153" y="71531"/>
            <a:ext cx="3779912" cy="1629277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/>
              <a:t>В строках с 34 по </a:t>
            </a:r>
            <a:r>
              <a:rPr lang="ru-RU" sz="1400" b="1" dirty="0" smtClean="0"/>
              <a:t>34.9.1 </a:t>
            </a:r>
            <a:r>
              <a:rPr lang="ru-RU" sz="1400" b="1" dirty="0" smtClean="0">
                <a:solidFill>
                  <a:srgbClr val="C00000"/>
                </a:solidFill>
              </a:rPr>
              <a:t>(графа 3)</a:t>
            </a:r>
            <a:endParaRPr lang="ru-RU" sz="1400" b="1" dirty="0">
              <a:solidFill>
                <a:srgbClr val="C00000"/>
              </a:solidFill>
            </a:endParaRPr>
          </a:p>
          <a:p>
            <a:pPr marL="342900" indent="-342900" algn="ctr">
              <a:defRPr/>
            </a:pPr>
            <a:r>
              <a:rPr lang="ru-RU" sz="1400" b="1" dirty="0"/>
              <a:t>указывается число медицинских</a:t>
            </a:r>
          </a:p>
          <a:p>
            <a:pPr marL="342900" indent="-342900" algn="ctr">
              <a:defRPr/>
            </a:pPr>
            <a:r>
              <a:rPr lang="ru-RU" sz="1400" b="1" dirty="0"/>
              <a:t>организаций, имеющих</a:t>
            </a:r>
          </a:p>
          <a:p>
            <a:pPr marL="342900" indent="-342900" algn="ctr">
              <a:defRPr/>
            </a:pPr>
            <a:r>
              <a:rPr lang="ru-RU" sz="1400" b="1" dirty="0"/>
              <a:t>соответствующие лаборатории,</a:t>
            </a:r>
          </a:p>
          <a:p>
            <a:pPr marL="342900" indent="-342900" algn="ctr">
              <a:defRPr/>
            </a:pPr>
            <a:r>
              <a:rPr lang="ru-RU" sz="1400" b="1" dirty="0"/>
              <a:t>поэтому строка 34 </a:t>
            </a:r>
            <a:r>
              <a:rPr lang="ru-RU" sz="1400" b="1" dirty="0" smtClean="0">
                <a:solidFill>
                  <a:srgbClr val="C00000"/>
                </a:solidFill>
              </a:rPr>
              <a:t>по графе 3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не </a:t>
            </a:r>
            <a:r>
              <a:rPr lang="ru-RU" sz="1400" b="1" dirty="0"/>
              <a:t>равна сумме</a:t>
            </a:r>
          </a:p>
          <a:p>
            <a:pPr marL="342900" indent="-342900" algn="ctr">
              <a:defRPr/>
            </a:pPr>
            <a:r>
              <a:rPr lang="ru-RU" sz="1400" b="1" dirty="0"/>
              <a:t>строк с 34.1, 34.2, 34.3, 34.4 по </a:t>
            </a:r>
            <a:r>
              <a:rPr lang="ru-RU" sz="1400" b="1" dirty="0" smtClean="0"/>
              <a:t>34.9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1154287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95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467544" y="1421907"/>
            <a:ext cx="8540452" cy="3968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2000" dirty="0">
                <a:latin typeface="+mn-lt"/>
              </a:rPr>
              <a:t>  к клинико-диагностическим лабораториям нужно относить лаборатории, производящие разные виды исследований (общеклинические, гематологические, цитологические, биохимические, </a:t>
            </a:r>
            <a:r>
              <a:rPr lang="ru-RU" altLang="ru-RU" sz="2000" dirty="0" err="1" smtClean="0">
                <a:latin typeface="+mn-lt"/>
              </a:rPr>
              <a:t>коагулогические</a:t>
            </a:r>
            <a:r>
              <a:rPr lang="ru-RU" altLang="ru-RU" sz="2000" dirty="0">
                <a:latin typeface="+mn-lt"/>
              </a:rPr>
              <a:t>, иммунологические, микробиологические) или только некоторые из этих видов</a:t>
            </a:r>
            <a:r>
              <a:rPr lang="ru-RU" altLang="ru-RU" sz="2000" dirty="0" smtClean="0">
                <a:latin typeface="+mn-lt"/>
              </a:rPr>
              <a:t>.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endParaRPr lang="en-US" altLang="ru-RU" sz="2000" dirty="0" smtClean="0">
              <a:latin typeface="+mn-lt"/>
            </a:endParaRP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ЕСЛИ ТОЙ ИЛИ ИНОЙ ЛАБОРАТОРИИ НЕТ В ПЕРЕЧНЕ, 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ЕЕ СЛЕДУЕТ УКАЗЫВАТЬ В СТРОКЕ 34.2 - 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КЛИНИКО-ДИАГНОСТИЧЕСКАЯ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endParaRPr lang="ru-RU" altLang="ru-RU" sz="2000" b="1" dirty="0"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2000" dirty="0">
                <a:latin typeface="+mn-lt"/>
              </a:rPr>
              <a:t> </a:t>
            </a:r>
            <a:r>
              <a:rPr lang="ru-RU" altLang="ru-RU" sz="2400" b="1" dirty="0">
                <a:solidFill>
                  <a:srgbClr val="C00000"/>
                </a:solidFill>
                <a:latin typeface="+mn-lt"/>
              </a:rPr>
              <a:t>централизованные</a:t>
            </a:r>
            <a:r>
              <a:rPr lang="ru-RU" altLang="ru-RU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ru-RU" altLang="ru-RU" sz="2000" dirty="0">
                <a:latin typeface="+mn-lt"/>
              </a:rPr>
              <a:t>лаборатории указывают в том случае, если они созданы </a:t>
            </a:r>
            <a:r>
              <a:rPr lang="ru-RU" altLang="ru-RU" sz="2000" b="1" u="sng" dirty="0">
                <a:latin typeface="+mn-lt"/>
              </a:rPr>
              <a:t>приказом</a:t>
            </a:r>
            <a:r>
              <a:rPr lang="ru-RU" altLang="ru-RU" sz="2000" dirty="0">
                <a:latin typeface="+mn-lt"/>
              </a:rPr>
              <a:t> вышестоящего органа исполнительной власти в сфере  здравоохранения в качестве централизованных для выполнения определенных видов исследований для нескольких организаций.</a:t>
            </a:r>
          </a:p>
        </p:txBody>
      </p:sp>
    </p:spTree>
    <p:extLst>
      <p:ext uri="{BB962C8B-B14F-4D97-AF65-F5344CB8AC3E}">
        <p14:creationId xmlns:p14="http://schemas.microsoft.com/office/powerpoint/2010/main" val="2846300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idx="4294967295"/>
          </p:nvPr>
        </p:nvSpPr>
        <p:spPr>
          <a:xfrm>
            <a:off x="251520" y="2924944"/>
            <a:ext cx="8534400" cy="3384376"/>
          </a:xfrm>
        </p:spPr>
        <p:txBody>
          <a:bodyPr/>
          <a:lstStyle/>
          <a:p>
            <a:pPr algn="just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2000" dirty="0" smtClean="0"/>
              <a:t>плановая мощность поликлиники (число посещений в смену) – это пропускная способность амбулаторно-поликлинического учреждения с    сохранением санитарно-эпидемиологического режима;</a:t>
            </a:r>
          </a:p>
          <a:p>
            <a:pPr marL="0" indent="0" algn="just" eaLnBrk="1" hangingPunct="1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2000" dirty="0" smtClean="0"/>
          </a:p>
          <a:p>
            <a:pPr algn="just">
              <a:lnSpc>
                <a:spcPct val="80000"/>
              </a:lnSpc>
              <a:spcBef>
                <a:spcPts val="0"/>
              </a:spcBef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2000" dirty="0" smtClean="0"/>
              <a:t>основанием для заполнения этого раздела является </a:t>
            </a:r>
            <a:r>
              <a:rPr lang="ru-RU" altLang="ru-RU" sz="2000" b="1" dirty="0" smtClean="0">
                <a:solidFill>
                  <a:srgbClr val="C00000"/>
                </a:solidFill>
              </a:rPr>
              <a:t>паспорт</a:t>
            </a:r>
            <a:r>
              <a:rPr lang="ru-RU" altLang="ru-RU" sz="2000" dirty="0" smtClean="0">
                <a:solidFill>
                  <a:srgbClr val="C00000"/>
                </a:solidFill>
              </a:rPr>
              <a:t> </a:t>
            </a:r>
            <a:r>
              <a:rPr lang="ru-RU" altLang="ru-RU" sz="2000" dirty="0" smtClean="0"/>
              <a:t>медицинской организации, где содержится проектная и рабочая площадь здания и кабинетов в квадратных метрах.  С учетом требований площади на одно посещение рассчитывают плановую мощность (число посещений в смену) подразделений медицинских организаций, оказывающих медицинскую помощь в амбулаторных условиях;</a:t>
            </a:r>
          </a:p>
        </p:txBody>
      </p:sp>
      <p:sp>
        <p:nvSpPr>
          <p:cNvPr id="24579" name="Rectangle 3"/>
          <p:cNvSpPr>
            <a:spLocks noChangeArrowheads="1"/>
          </p:cNvSpPr>
          <p:nvPr/>
        </p:nvSpPr>
        <p:spPr bwMode="auto">
          <a:xfrm>
            <a:off x="251520" y="1268760"/>
            <a:ext cx="8568952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defRPr/>
            </a:pPr>
            <a:r>
              <a:rPr lang="ru-RU" sz="2400" b="1" dirty="0"/>
              <a:t>При заполнении таблица 1010 «Мощность (плановое число посещений в </a:t>
            </a:r>
            <a:r>
              <a:rPr lang="ru-RU" sz="24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смену) </a:t>
            </a:r>
            <a:r>
              <a:rPr lang="ru-RU" sz="2400" b="1" u="sng" dirty="0">
                <a:solidFill>
                  <a:srgbClr val="C00000"/>
                </a:solidFill>
              </a:rPr>
              <a:t>подразделений, оказывающих медицинскую помощь в амбулаторных условиях</a:t>
            </a:r>
            <a:r>
              <a:rPr lang="ru-RU" sz="2400" b="1" dirty="0">
                <a:solidFill>
                  <a:srgbClr val="C00000"/>
                </a:solidFill>
              </a:rPr>
              <a:t>»</a:t>
            </a:r>
            <a:r>
              <a:rPr lang="ru-RU" sz="2400" b="1" dirty="0">
                <a:solidFill>
                  <a:srgbClr val="FF0000"/>
                </a:solidFill>
              </a:rPr>
              <a:t> </a:t>
            </a:r>
            <a:r>
              <a:rPr lang="ru-RU" sz="2400" b="1" dirty="0"/>
              <a:t>следует иметь в виду: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04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251520" y="908720"/>
            <a:ext cx="8610600" cy="5544616"/>
          </a:xfrm>
        </p:spPr>
        <p:txBody>
          <a:bodyPr>
            <a:normAutofit fontScale="92500" lnSpcReduction="10000"/>
          </a:bodyPr>
          <a:lstStyle/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существующей медицинской организации, оказывающей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медицинскую помощь в амбулаторных условиях, изменяется в случаях, когда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подразделения открываются на новых площадях или закрываются, а также когда в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подразделениях проведен капитальный ремонт, в результате которого имеющаяся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площадь увеличилась или уменьшилась, либо часть площади выведена из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подчинения поликлиники на другие цели (инженерные площади, аптеки, аренда 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др.) 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рассчитывается для всех зданий юридических лиц, где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осуществляется амбулаторный прием (так как на все здания заполняется паспорт)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рассчитывается </a:t>
            </a:r>
            <a:r>
              <a:rPr lang="ru-RU" altLang="ru-RU" sz="1900" b="1" dirty="0" smtClean="0">
                <a:solidFill>
                  <a:srgbClr val="C00000"/>
                </a:solidFill>
              </a:rPr>
              <a:t>отдельно для центров здоровья</a:t>
            </a:r>
            <a:r>
              <a:rPr lang="ru-RU" altLang="ru-RU" sz="1800" dirty="0" smtClean="0"/>
              <a:t>, даже если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они не являются обособленными подразделениями и входят в состав поликлиники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</a:t>
            </a:r>
            <a:r>
              <a:rPr lang="ru-RU" altLang="ru-RU" sz="1900" b="1" dirty="0" smtClean="0">
                <a:solidFill>
                  <a:srgbClr val="C00000"/>
                </a:solidFill>
              </a:rPr>
              <a:t>не рассчитывается</a:t>
            </a:r>
            <a:r>
              <a:rPr lang="ru-RU" altLang="ru-RU" sz="1900" dirty="0" smtClean="0">
                <a:solidFill>
                  <a:srgbClr val="C00000"/>
                </a:solidFill>
              </a:rPr>
              <a:t> </a:t>
            </a:r>
            <a:r>
              <a:rPr lang="ru-RU" altLang="ru-RU" sz="1800" dirty="0" smtClean="0"/>
              <a:t>для: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 стоматологических кабинетов, организованных в специализированных больницах (для нужд пациентов)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санаторно-курортных организаций (для отдыхающих)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</a:t>
            </a:r>
            <a:r>
              <a:rPr lang="ru-RU" altLang="ru-RU" sz="1800" dirty="0" err="1" smtClean="0"/>
              <a:t>травмпунктов</a:t>
            </a:r>
            <a:r>
              <a:rPr lang="ru-RU" altLang="ru-RU" sz="1800" dirty="0" smtClean="0"/>
              <a:t>, если они организованы в приемном покое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Tx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buFontTx/>
              <a:buNone/>
              <a:tabLst>
                <a:tab pos="266700" algn="l"/>
              </a:tabLst>
            </a:pPr>
            <a:r>
              <a:rPr lang="ru-RU" altLang="ru-RU" sz="1800" dirty="0" smtClean="0"/>
              <a:t>Учет посещений в организациях, для которых не рассчитывается плановая мощность, ведется на общих основаниях, в соответствии с порядком заполнения учетной формы №025-1/у «Талон пациента, получающего медицинскую помощь в амбулаторных условиях»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89784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98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9824503"/>
              </p:ext>
            </p:extLst>
          </p:nvPr>
        </p:nvGraphicFramePr>
        <p:xfrm>
          <a:off x="107504" y="116632"/>
          <a:ext cx="8839200" cy="6622779"/>
        </p:xfrm>
        <a:graphic>
          <a:graphicData uri="http://schemas.openxmlformats.org/drawingml/2006/table">
            <a:tbl>
              <a:tblPr/>
              <a:tblGrid>
                <a:gridCol w="3349003"/>
                <a:gridCol w="613397"/>
                <a:gridCol w="2133600"/>
                <a:gridCol w="1371600"/>
                <a:gridCol w="1371600"/>
              </a:tblGrid>
              <a:tr h="108448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903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Лечебной физкультуры для взрослых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Лечебной физкультуры для детей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Лечебно-трудовые мастерские всего, в том числе: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</a:t>
                      </a:r>
                      <a:endParaRPr kumimoji="0" lang="ru-RU" sz="2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психическими  расстройствами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37.1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наркологическими  заболеваниями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туберкулезом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73655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Медицинской профилактики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указывают в том случае, если они ведут профилактическую работу с пациентами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(заполнена таблица 4809)</a:t>
                      </a:r>
                      <a:endParaRPr kumimoji="0" lang="ru-RU" sz="1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Межмуниципальные центры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Методические кабинеты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Скругленный прямоугольник 5"/>
          <p:cNvSpPr/>
          <p:nvPr/>
        </p:nvSpPr>
        <p:spPr>
          <a:xfrm>
            <a:off x="2215757" y="1547416"/>
            <a:ext cx="5596603" cy="914400"/>
          </a:xfrm>
          <a:prstGeom prst="roundRect">
            <a:avLst/>
          </a:prstGeom>
          <a:solidFill>
            <a:schemeClr val="bg2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t" hangingPunct="0">
              <a:defRPr/>
            </a:pPr>
            <a:r>
              <a:rPr lang="ru-RU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* Заполнять только в случае, если не входят в состав других отделений, например, физиотерапевтического, восстановительного лечения</a:t>
            </a:r>
          </a:p>
        </p:txBody>
      </p:sp>
    </p:spTree>
    <p:extLst>
      <p:ext uri="{BB962C8B-B14F-4D97-AF65-F5344CB8AC3E}">
        <p14:creationId xmlns:p14="http://schemas.microsoft.com/office/powerpoint/2010/main" val="2181666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99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35291"/>
              </p:ext>
            </p:extLst>
          </p:nvPr>
        </p:nvGraphicFramePr>
        <p:xfrm>
          <a:off x="152400" y="188640"/>
          <a:ext cx="8839200" cy="6550209"/>
        </p:xfrm>
        <a:graphic>
          <a:graphicData uri="http://schemas.openxmlformats.org/drawingml/2006/table">
            <a:tbl>
              <a:tblPr/>
              <a:tblGrid>
                <a:gridCol w="4089968"/>
                <a:gridCol w="504056"/>
                <a:gridCol w="1656184"/>
                <a:gridCol w="1065264"/>
                <a:gridCol w="1523728"/>
              </a:tblGrid>
              <a:tr h="859501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10901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Молочные кухни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Наркологические реабилитационные центры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Наркологические фельдшерские пункты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Организационно-методические отделы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автоматизированной системы управления (АСУ), вычислительные центры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анализа и прогнозирования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издательской и полиграфической деятельности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межсекторальных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 внешних связей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обработки медико-статистической информации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программного обеспечения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сетевых технологий и защиты информации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485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9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0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Другая 1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EA8B00"/>
      </a:lt1>
      <a:dk2>
        <a:srgbClr val="C84700"/>
      </a:dk2>
      <a:lt2>
        <a:srgbClr val="808080"/>
      </a:lt2>
      <a:accent1>
        <a:srgbClr val="41ADC3"/>
      </a:accent1>
      <a:accent2>
        <a:srgbClr val="A93561"/>
      </a:accent2>
      <a:accent3>
        <a:srgbClr val="F3C4AA"/>
      </a:accent3>
      <a:accent4>
        <a:srgbClr val="000000"/>
      </a:accent4>
      <a:accent5>
        <a:srgbClr val="B0D3DE"/>
      </a:accent5>
      <a:accent6>
        <a:srgbClr val="992F57"/>
      </a:accent6>
      <a:hlink>
        <a:srgbClr val="5F9E12"/>
      </a:hlink>
      <a:folHlink>
        <a:srgbClr val="3F4B71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EA8B00"/>
        </a:lt1>
        <a:dk2>
          <a:srgbClr val="C84700"/>
        </a:dk2>
        <a:lt2>
          <a:srgbClr val="808080"/>
        </a:lt2>
        <a:accent1>
          <a:srgbClr val="41ADC3"/>
        </a:accent1>
        <a:accent2>
          <a:srgbClr val="A93561"/>
        </a:accent2>
        <a:accent3>
          <a:srgbClr val="F3C4AA"/>
        </a:accent3>
        <a:accent4>
          <a:srgbClr val="000000"/>
        </a:accent4>
        <a:accent5>
          <a:srgbClr val="B0D3DE"/>
        </a:accent5>
        <a:accent6>
          <a:srgbClr val="992F57"/>
        </a:accent6>
        <a:hlink>
          <a:srgbClr val="5F9E12"/>
        </a:hlink>
        <a:folHlink>
          <a:srgbClr val="3F4B7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0287CA"/>
        </a:lt1>
        <a:dk2>
          <a:srgbClr val="10599C"/>
        </a:dk2>
        <a:lt2>
          <a:srgbClr val="808080"/>
        </a:lt2>
        <a:accent1>
          <a:srgbClr val="91BF45"/>
        </a:accent1>
        <a:accent2>
          <a:srgbClr val="388DC2"/>
        </a:accent2>
        <a:accent3>
          <a:srgbClr val="AAC3E1"/>
        </a:accent3>
        <a:accent4>
          <a:srgbClr val="000000"/>
        </a:accent4>
        <a:accent5>
          <a:srgbClr val="C7DCB0"/>
        </a:accent5>
        <a:accent6>
          <a:srgbClr val="327FB0"/>
        </a:accent6>
        <a:hlink>
          <a:srgbClr val="5854A6"/>
        </a:hlink>
        <a:folHlink>
          <a:srgbClr val="40A66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80C32F"/>
        </a:lt1>
        <a:dk2>
          <a:srgbClr val="0F7F0F"/>
        </a:dk2>
        <a:lt2>
          <a:srgbClr val="808080"/>
        </a:lt2>
        <a:accent1>
          <a:srgbClr val="90A65E"/>
        </a:accent1>
        <a:accent2>
          <a:srgbClr val="294AB5"/>
        </a:accent2>
        <a:accent3>
          <a:srgbClr val="C0DEAD"/>
        </a:accent3>
        <a:accent4>
          <a:srgbClr val="000000"/>
        </a:accent4>
        <a:accent5>
          <a:srgbClr val="C6D0B6"/>
        </a:accent5>
        <a:accent6>
          <a:srgbClr val="2442A4"/>
        </a:accent6>
        <a:hlink>
          <a:srgbClr val="3C7472"/>
        </a:hlink>
        <a:folHlink>
          <a:srgbClr val="72285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Шаблон презентации ЦНИИОИЗ 97-2003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6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7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754</TotalTime>
  <Words>28202</Words>
  <Application>Microsoft Office PowerPoint</Application>
  <PresentationFormat>Экран (4:3)</PresentationFormat>
  <Paragraphs>8562</Paragraphs>
  <Slides>278</Slides>
  <Notes>26</Notes>
  <HiddenSlides>0</HiddenSlides>
  <MMClips>0</MMClips>
  <ScaleCrop>false</ScaleCrop>
  <HeadingPairs>
    <vt:vector size="4" baseType="variant">
      <vt:variant>
        <vt:lpstr>Тема</vt:lpstr>
      </vt:variant>
      <vt:variant>
        <vt:i4>15</vt:i4>
      </vt:variant>
      <vt:variant>
        <vt:lpstr>Заголовки слайдов</vt:lpstr>
      </vt:variant>
      <vt:variant>
        <vt:i4>278</vt:i4>
      </vt:variant>
    </vt:vector>
  </HeadingPairs>
  <TitlesOfParts>
    <vt:vector size="293" baseType="lpstr">
      <vt:lpstr>Тема Office</vt:lpstr>
      <vt:lpstr>1_Тема Office</vt:lpstr>
      <vt:lpstr>1_Шаблон презентации ЦНИИОИЗ 97-2003</vt:lpstr>
      <vt:lpstr>2_Тема Office</vt:lpstr>
      <vt:lpstr>3_Тема Office</vt:lpstr>
      <vt:lpstr>4_Тема Office</vt:lpstr>
      <vt:lpstr>5_Тема Office</vt:lpstr>
      <vt:lpstr>6_Тема Office</vt:lpstr>
      <vt:lpstr>7_Тема Office</vt:lpstr>
      <vt:lpstr>8_Тема Office</vt:lpstr>
      <vt:lpstr>9_Тема Office</vt:lpstr>
      <vt:lpstr>10_Тема Office</vt:lpstr>
      <vt:lpstr>11_Тема Office</vt:lpstr>
      <vt:lpstr>12_Тема Office</vt:lpstr>
      <vt:lpstr>Default Design</vt:lpstr>
      <vt:lpstr>ПРАВИЛА, ПОРЯДОК И ТРЕБОВАНИЯ К ЗАПОЛНЕНИЮ  ФОРМ ФЕДЕРАЛЬНОГО СТАТИСТИЧЕСКОГО НАБЛЮДЕНИЯ ЗА 2019 ГОД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1000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Формирование т.1100 формы №30 «Сведения о медицинской организации» в ФРМР</vt:lpstr>
      <vt:lpstr>Презентация PowerPoint</vt:lpstr>
      <vt:lpstr>Приказ Минздрава России от 20.12.2012 г. № 1183н «Номенклатура должностей медицинских и фармацевтических работников»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Аккредитация специалистов со средним медицинским и фармацевтическим образованием в 2018 году</vt:lpstr>
      <vt:lpstr>Презентация PowerPoint</vt:lpstr>
      <vt:lpstr>Презентация PowerPoint</vt:lpstr>
      <vt:lpstr>Презентация PowerPoint</vt:lpstr>
      <vt:lpstr>МИНИСТЕРСТВО ЗДРАВООХРАНЕНИЯ РОССИЙСКОЙ ФЕДЕРАЦИИ ПИСЬМО от 8 августа 2019 г. N 16-7/И/2-7280 </vt:lpstr>
      <vt:lpstr>Обратить внимание!!!</vt:lpstr>
      <vt:lpstr>Обратить внимание АНАЛОГИЧНО ПО ОСТАЛЬНЫМ ДОЛЖНОСТЯМ!!!</vt:lpstr>
      <vt:lpstr>Формирование списка сотрудников, имеющих удостоверение об аккредитации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Несколько слов о трудоустройстве студентов.</vt:lpstr>
      <vt:lpstr>Презентация PowerPoint</vt:lpstr>
      <vt:lpstr>Сверка т.1100 с данными федерального регистра медицинских работников (ФРМР)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2. Кабинеты, отделения, подразделения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2400 </vt:lpstr>
      <vt:lpstr>Презентация PowerPoint</vt:lpstr>
      <vt:lpstr>Презентация PowerPoint</vt:lpstr>
      <vt:lpstr>Таблица 2513</vt:lpstr>
      <vt:lpstr>Таблица 2513 </vt:lpstr>
      <vt:lpstr>Презентация PowerPoint</vt:lpstr>
      <vt:lpstr>Таблица 2514 </vt:lpstr>
      <vt:lpstr>Таблица 2516 </vt:lpstr>
      <vt:lpstr>Таблица 2610 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3100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4601 </vt:lpstr>
      <vt:lpstr>Таблица 4701 </vt:lpstr>
      <vt:lpstr>Таблица 4804 </vt:lpstr>
      <vt:lpstr>Таблица 4805 </vt:lpstr>
      <vt:lpstr>Таблица 4809 </vt:lpstr>
      <vt:lpstr>Презентация PowerPoint</vt:lpstr>
      <vt:lpstr>При заполнении раздела VI «Работа диагностических отделений (кабинетов)» ФФСН №30 следует иметь в виду</vt:lpstr>
      <vt:lpstr>Таблица 4201 </vt:lpstr>
      <vt:lpstr>Таблица 4201 </vt:lpstr>
      <vt:lpstr>Презентация PowerPoint</vt:lpstr>
      <vt:lpstr>Презентация PowerPoint</vt:lpstr>
      <vt:lpstr>ИЗМЕНЕНИЯ, ВНОСИМЫЕ В ФОРМУ ФЕДЕРАЛЬНОГО СТАТИСТИЧЕСКОГО НАБЛЮДЕНИЯ № 30</vt:lpstr>
      <vt:lpstr>ИЗМЕНЕНИЯ, ВНОСИМЫЕ В ФОРМУ ФЕДЕРАЛЬНОГО СТАТИСТИЧЕСКОГО НАБЛЮДЕНИЯ № 30</vt:lpstr>
      <vt:lpstr>ИЗМЕНЕНИЯ, ВНОСИМЫЕ В ФОРМУ ФЕДЕРАЛЬНОГО СТАТИСТИЧЕСКОГО НАБЛЮДЕНИЯ № 30</vt:lpstr>
      <vt:lpstr>Таблица 5100 </vt:lpstr>
      <vt:lpstr>Презентация PowerPoint</vt:lpstr>
      <vt:lpstr>Почему не менее двух проекций</vt:lpstr>
      <vt:lpstr>Почему не менее двух проекций</vt:lpstr>
      <vt:lpstr>ИЗМЕНЕНИЯ, ВНОСИМЫЕ В ФОРМУ ФЕДЕРАЛЬНОГО СТАТИСТИЧЕСКОГО НАБЛЮДЕНИЯ № 30</vt:lpstr>
      <vt:lpstr>ИЗМЕНЕНИЯ, ВНОСИМЫЕ В ФОРМУ ФЕДЕРАЛЬНОГО СТАТИСТИЧЕСКОГО НАБЛЮДЕНИЯ № 30</vt:lpstr>
      <vt:lpstr>Презентация PowerPoint</vt:lpstr>
      <vt:lpstr>Сверить таблицу 5111  с таблицей 4100 формы 14</vt:lpstr>
      <vt:lpstr>ИЗМЕНЕНИЯ, ВНОСИМЫЕ В ФОРМУ ФЕДЕРАЛЬНОГО СТАТИСТИЧЕСКОГО НАБЛЮДЕНИЯ № 30</vt:lpstr>
      <vt:lpstr>ИЗМЕНЕНИЯ, ВНОСИМЫЕ В ФОРМУ ФЕДЕРАЛЬНОГО СТАТИСТИЧЕСКОГО НАБЛЮДЕНИЯ № 30</vt:lpstr>
      <vt:lpstr>Презентация PowerPoint</vt:lpstr>
      <vt:lpstr>ИЗМЕНЕНИЯ, ВНОСИМЫЕ В ФОРМУ ФЕДЕРАЛЬНОГО СТАТИСТИЧЕСКОГО НАБЛЮДЕНИЯ № 30</vt:lpstr>
      <vt:lpstr>ИЗМЕНЕНИЯ, ВНОСИМЫЕ В ФОРМУ ФЕДЕРАЛЬНОГО СТАТИСТИЧЕСКОГО НАБЛЮДЕНИЯ № 30</vt:lpstr>
      <vt:lpstr>Презентация PowerPoint</vt:lpstr>
      <vt:lpstr>Таблица 5119 </vt:lpstr>
      <vt:lpstr>Презентация PowerPoint</vt:lpstr>
      <vt:lpstr>Презентация PowerPoint</vt:lpstr>
      <vt:lpstr>Таблица 5122 </vt:lpstr>
      <vt:lpstr>Презентация PowerPoint</vt:lpstr>
      <vt:lpstr>Таблица 5124 </vt:lpstr>
      <vt:lpstr>Презентация PowerPoint</vt:lpstr>
      <vt:lpstr>Деятельность эндоскопических отделений (кабинетов)</vt:lpstr>
      <vt:lpstr>Презентация PowerPoint</vt:lpstr>
      <vt:lpstr>Аппараты и оборудование эндоскопических отделений (кабинетов)</vt:lpstr>
      <vt:lpstr>Презентация PowerPoint</vt:lpstr>
      <vt:lpstr>Таблица 5401 </vt:lpstr>
      <vt:lpstr>Таблица 5402 </vt:lpstr>
      <vt:lpstr>Таблица 5404 </vt:lpstr>
      <vt:lpstr>Презентация PowerPoint</vt:lpstr>
      <vt:lpstr>Табл.7000</vt:lpstr>
      <vt:lpstr>Таблица 7001</vt:lpstr>
      <vt:lpstr>Таблица 7003 </vt:lpstr>
      <vt:lpstr>Таблица 7004 </vt:lpstr>
      <vt:lpstr>РАЗДЕЛ VIII. ТЕХНИЧЕСКОЕ СОСТОЯНИЕ ЗДАНИЙ</vt:lpstr>
      <vt:lpstr>При заполнении раздела VIII «Техническое состояние зданий» ФФСН №30 следует иметь в виду</vt:lpstr>
      <vt:lpstr>Презентация PowerPoint</vt:lpstr>
      <vt:lpstr>Таблица 8000  При заполнении таблицы 8000 следует иметь в виду: - таблица заполняется всеми медицинскими организациями, включая организации особого типа и санаторно-курортные организации; - показываются сведения о техническом состоянии всех, состоящих на балансе и арендуемых зданий на конец отчетного года всех подразделений медицинских организаций; - учитывают число всех зданий, независимо от того, какие подразделения в нем расположены; - заполняется на основании технического паспорта здания, актов обследования зданий на необходимость капитального ремонта, актов об аварийном состоянии зданий.  «Акт обследования зданий на необходимость капитального ремонта», «Акт о признании здания аварийным» – документы, составляемые организацией, уполномоченной на проведение экспертизы технического состояния зданий, выполнявшей обследования по заказу медицинской организации или органа исполнительной власти субъекта.</vt:lpstr>
      <vt:lpstr>Таблица 8000 </vt:lpstr>
      <vt:lpstr> ЗАПОЛНЕНИЕ ДАННЫХ О РАБОТЕ СКОРОЙ МЕДИЦИНСКОЙ ПОМОЩИ В ФОРМЕ ФЕДЕРАЛЬНОГО СТАТИСТИЧЕСКОГО НАБЛЮДЕНИЯ № 30 «СВЕДЕНИЯ О МЕДИЦИНСКОЙ ОРГАНИЗАЦИИ» ЗА 2018 ГОД  </vt:lpstr>
      <vt:lpstr>Приказ  Министерства здравоохранения Российской Федерации № 388н  от 20 июня 2013 г. (приложение 1)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Сведения о деятельности скорой медицинской помощи</vt:lpstr>
      <vt:lpstr>Подтабличная строка 2121</vt:lpstr>
      <vt:lpstr>Сведения о деятельности скорой медицинской помощи</vt:lpstr>
      <vt:lpstr>Таблица 2200 «Сведения о деятельности выездных бригад скорой медицинской помощи»</vt:lpstr>
      <vt:lpstr>Приказ Министерства здравоохранения и социального развития Российской Федерации № 942 от 2 декабря 2009 г. «Об утверждении статистического инструментария станции (отделения), больницы скорой медицинской помощи» </vt:lpstr>
      <vt:lpstr>Таблица 2200 «Сведения о деятельности выездных бригад скорой медицинской помощи»</vt:lpstr>
      <vt:lpstr>Приказ Министерства здравоохранения Российской Федерации № 388н от 20 июня 2013 г. </vt:lpstr>
      <vt:lpstr>Приказ Министерства здравоохранения Российской Федерации № 388н от 20 июня 2013 г. </vt:lpstr>
      <vt:lpstr>Таблица 2200 «Сведения о деятельности выездных бригад скорой медицинской помощи»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Приказ Министерства здравоохранения Российской Федерации № 388н от 20 июня 2013 г. (приложение 2)</vt:lpstr>
      <vt:lpstr>Таблица 2200 «Сведения о деятельности выездных бригад скорой медицинской помощи»</vt:lpstr>
      <vt:lpstr>Таблица 2200 «Сведения о деятельности выездных бригад скорой медицинской помощи»</vt:lpstr>
      <vt:lpstr>Сведения о деятельности скорой медицинской помощи</vt:lpstr>
      <vt:lpstr>Подтабличная строка 2202</vt:lpstr>
      <vt:lpstr>Подтабличная строка 2202</vt:lpstr>
      <vt:lpstr>Сведения о деятельности скорой медицинской помощи</vt:lpstr>
      <vt:lpstr>Таблица 2300 «Число вызовов скорой медицинской помощи по времени доезда до места вызова и времени, затраченному на выполнение одного вызова скорой медицинской помощи»</vt:lpstr>
      <vt:lpstr>Приказ Министерства здравоохранения и социального развития Российской Федерации № 942 от 2 декабря 2009 г. «Об утверждении статистического инструментария станции (отделения), больницы скорой медицинской помощи»</vt:lpstr>
      <vt:lpstr>Таблица 2300 «Число вызовов скорой медицинской помощи по времени доезда до места вызова и времени, затраченному на выполнение одного вызова скорой медицинской помощи»</vt:lpstr>
      <vt:lpstr>Таблица 2300 «Число вызовов скорой медицинской помощи по времени доезда до места вызова и времени, затраченному на выполнение одного вызова скорой медицинской помощи»</vt:lpstr>
      <vt:lpstr>Сведения о деятельности скорой медицинской помощи</vt:lpstr>
      <vt:lpstr>Таблица 2350</vt:lpstr>
      <vt:lpstr>Таблица 2350 (продолжение)</vt:lpstr>
      <vt:lpstr>Таблица 2350</vt:lpstr>
      <vt:lpstr>Сведения о деятельности скорой медицинской помощи</vt:lpstr>
      <vt:lpstr>Таблица 5450 «Оснащение станции (отделения) скорой медицинской помощи»</vt:lpstr>
      <vt:lpstr>Таблица 5450 «Оснащение станции (отделения) скорой медицинской помощи»</vt:lpstr>
      <vt:lpstr>Таблица 5450 «Оснащение станции (отделения) скорой медицинской помощи»</vt:lpstr>
      <vt:lpstr>Презентация PowerPoint</vt:lpstr>
      <vt:lpstr>Презентация PowerPoint</vt:lpstr>
      <vt:lpstr>Приказ Министерства здравоохранения и социального развития Российской Федерации № 752 от 1 декабря 2005 г.</vt:lpstr>
      <vt:lpstr>Приказ Министерства здравоохранения и социального развития Российской Федерации № 752 от 1 декабря 2005 г.</vt:lpstr>
      <vt:lpstr>Приказ Министерства здравоохранения и социального развития Российской Федерации № 752 от 1 декабря 2005 г.</vt:lpstr>
      <vt:lpstr>Презентация PowerPoint</vt:lpstr>
      <vt:lpstr>Презентация PowerPoint</vt:lpstr>
      <vt:lpstr>Сведения о деятельности скорой медицинской помощи</vt:lpstr>
      <vt:lpstr>Презентация PowerPoint</vt:lpstr>
      <vt:lpstr>Заполнение формы отраслевого статистического наблюдения № 14дс «Сведения о деятельности дневных стационаров медицинских организаций» за 2019 год.</vt:lpstr>
      <vt:lpstr>Приказ Министерства здравоохранения Российской Федерации № 438 от 9 декабря 1999 г. «Об организации деятельности дневных стационаров в лечебно-профилактическом учреждении»</vt:lpstr>
      <vt:lpstr>Дневные стационары</vt:lpstr>
      <vt:lpstr>Цель организации дневных стационаров</vt:lpstr>
      <vt:lpstr>Презентация PowerPoint</vt:lpstr>
      <vt:lpstr>Приказ Министерства здравоохранения Российской Федерации № 413 от 30 декабря 2002 г.</vt:lpstr>
      <vt:lpstr>Приказ Министерства здравоохранения Российской Федерации № 413 от 30 декабря 2002 г.</vt:lpstr>
      <vt:lpstr>Форма отраслевого статистического наблюдения № 14дс  «Сведения о деятельности дневных стационаров медицинских организаций»  (утверждена приказом Министерства здравоохранения Российской Федерации № 413 от 30.12.2002 г. )</vt:lpstr>
      <vt:lpstr>Презентация PowerPoint</vt:lpstr>
      <vt:lpstr>Таблица 1000 «Должности и физические лица дневных стационаров медицинской организации»</vt:lpstr>
      <vt:lpstr>Таблица 1000 «Должности и физические лица дневных стационаров медицинской организации»</vt:lpstr>
      <vt:lpstr>Таблица 1000. Должности и физические лица дневных стационаров медицинской организации</vt:lpstr>
      <vt:lpstr>Таблица 1000 «Должности и физические лица дневных стационаров медицинской организации»</vt:lpstr>
      <vt:lpstr>Таблица 1000 «Должности и физические лица дневных стационаров медицинской организации»</vt:lpstr>
      <vt:lpstr>Таблица 1000 «Должности и физические лица дневных стационаров медицинской организации»</vt:lpstr>
      <vt:lpstr>Таблица 1000 «Должности и физические лица дневных стационаров медицинской организации»</vt:lpstr>
      <vt:lpstr>Подтабличная строка 1010</vt:lpstr>
      <vt:lpstr>Подтабличная строка 1010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профилям»</vt:lpstr>
      <vt:lpstr>Таблица 2000 «Использование коек дневного стационара медицинской организации по профилю»</vt:lpstr>
      <vt:lpstr>Таблица 2000 «Использование коек дневного стационара медицинской организации по профилю»</vt:lpstr>
      <vt:lpstr>Таблица 2000 «Использование коек дневного стационара медицинской организации по профилю»</vt:lpstr>
      <vt:lpstr>Таблица 2000 «Использование коек дневного стационара медицинской организации по профилю»</vt:lpstr>
      <vt:lpstr>Таблица 2100</vt:lpstr>
      <vt:lpstr>Таблица 2100. </vt:lpstr>
      <vt:lpstr>Подтабличная строка 2500</vt:lpstr>
      <vt:lpstr>Подтабличная строка 2500</vt:lpstr>
      <vt:lpstr>Подтабличная строка 2500</vt:lpstr>
      <vt:lpstr>Подтабличная строка 2600</vt:lpstr>
      <vt:lpstr>Презентация PowerPoint</vt:lpstr>
      <vt:lpstr>Таблица 3000. Дневные стационары для взрослых</vt:lpstr>
      <vt:lpstr>Таблица 3000</vt:lpstr>
      <vt:lpstr>Таблица 3500. Дневные стационары для детей</vt:lpstr>
      <vt:lpstr>Таблица 3500</vt:lpstr>
      <vt:lpstr>Деятельность дневных стационаров медицинских организаций, оказывающих помощь в стационарных условиях:</vt:lpstr>
      <vt:lpstr>Деятельность дневных стационаров медицинских организаций, оказывающих помощь в амбулаторных  условиях:</vt:lpstr>
      <vt:lpstr>Деятельность дневных стационаров медицинских организаций, оказывающих помощь на дому (стационары на дому):</vt:lpstr>
      <vt:lpstr>Подтабличная строка 4000</vt:lpstr>
      <vt:lpstr>Подтабличная строка 4100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Татьяна Геннадьевна Алферьева</dc:creator>
  <cp:lastModifiedBy>Елена Александровна Бронникова</cp:lastModifiedBy>
  <cp:revision>125</cp:revision>
  <cp:lastPrinted>2019-12-20T00:38:56Z</cp:lastPrinted>
  <dcterms:created xsi:type="dcterms:W3CDTF">2018-07-18T00:57:32Z</dcterms:created>
  <dcterms:modified xsi:type="dcterms:W3CDTF">2019-12-20T00:41:07Z</dcterms:modified>
</cp:coreProperties>
</file>