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57" r:id="rId1"/>
  </p:sldMasterIdLst>
  <p:sldIdLst>
    <p:sldId id="256" r:id="rId2"/>
    <p:sldId id="259" r:id="rId3"/>
    <p:sldId id="260" r:id="rId4"/>
    <p:sldId id="261" r:id="rId5"/>
    <p:sldId id="262" r:id="rId6"/>
    <p:sldId id="276" r:id="rId7"/>
    <p:sldId id="263" r:id="rId8"/>
    <p:sldId id="265" r:id="rId9"/>
    <p:sldId id="266" r:id="rId10"/>
    <p:sldId id="268" r:id="rId11"/>
    <p:sldId id="267" r:id="rId12"/>
    <p:sldId id="269" r:id="rId13"/>
    <p:sldId id="277" r:id="rId14"/>
    <p:sldId id="270" r:id="rId15"/>
    <p:sldId id="271" r:id="rId16"/>
    <p:sldId id="272" r:id="rId17"/>
    <p:sldId id="273" r:id="rId18"/>
    <p:sldId id="275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300F"/>
    <a:srgbClr val="3B3229"/>
    <a:srgbClr val="3D342B"/>
    <a:srgbClr val="3D342C"/>
    <a:srgbClr val="40372E"/>
    <a:srgbClr val="F6F6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E171933-4619-4E11-9A3F-F7608DF75F80}" styleName="Средний стиль 1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5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8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C4E27C5C-2AD3-4B26-9B04-889FCBA43173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4428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782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2159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92729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8962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78251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1675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8130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9529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3560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7201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317266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178318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4126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633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851638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718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E27C5C-2AD3-4B26-9B04-889FCBA43173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622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58" r:id="rId1"/>
    <p:sldLayoutId id="2147484259" r:id="rId2"/>
    <p:sldLayoutId id="2147484260" r:id="rId3"/>
    <p:sldLayoutId id="2147484261" r:id="rId4"/>
    <p:sldLayoutId id="2147484262" r:id="rId5"/>
    <p:sldLayoutId id="2147484263" r:id="rId6"/>
    <p:sldLayoutId id="2147484264" r:id="rId7"/>
    <p:sldLayoutId id="2147484265" r:id="rId8"/>
    <p:sldLayoutId id="2147484266" r:id="rId9"/>
    <p:sldLayoutId id="2147484267" r:id="rId10"/>
    <p:sldLayoutId id="2147484268" r:id="rId11"/>
    <p:sldLayoutId id="2147484269" r:id="rId12"/>
    <p:sldLayoutId id="2147484270" r:id="rId13"/>
    <p:sldLayoutId id="2147484271" r:id="rId14"/>
    <p:sldLayoutId id="2147484272" r:id="rId15"/>
    <p:sldLayoutId id="2147484273" r:id="rId16"/>
    <p:sldLayoutId id="2147484274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6366" y="2000529"/>
            <a:ext cx="7487727" cy="1515533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ФОРМА </a:t>
            </a:r>
            <a:r>
              <a:rPr lang="ru-RU" sz="4000" b="1" dirty="0"/>
              <a:t>ФЕДЕРАЛЬНОГО СТАТИСТИЧЕСКОГО </a:t>
            </a:r>
            <a:r>
              <a:rPr lang="ru-RU" sz="4000" b="1" dirty="0" smtClean="0"/>
              <a:t>НАБЛЮДЕНИЯ № 30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2394" y="3516062"/>
            <a:ext cx="6815669" cy="1320802"/>
          </a:xfrm>
        </p:spPr>
        <p:txBody>
          <a:bodyPr>
            <a:normAutofit/>
          </a:bodyPr>
          <a:lstStyle/>
          <a:p>
            <a:r>
              <a:rPr lang="ru-RU" b="1" dirty="0"/>
              <a:t>раздел скорой медицинской помощи </a:t>
            </a:r>
            <a:endParaRPr lang="ru-RU" b="1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5694507" y="4892867"/>
            <a:ext cx="8162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2018 г.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457881" y="5983065"/>
            <a:ext cx="3515706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ru-RU" dirty="0" smtClean="0">
                <a:ln>
                  <a:solidFill>
                    <a:srgbClr val="3D342C"/>
                  </a:solidFill>
                </a:ln>
                <a:solidFill>
                  <a:srgbClr val="40372E"/>
                </a:solidFill>
              </a:rPr>
              <a:t>Заведующая ОМО ГБУЗ «ССМП»</a:t>
            </a:r>
            <a:endParaRPr lang="ru-RU" dirty="0">
              <a:ln>
                <a:solidFill>
                  <a:srgbClr val="3D342C"/>
                </a:solidFill>
              </a:ln>
              <a:solidFill>
                <a:srgbClr val="40372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215734" y="6252960"/>
            <a:ext cx="1692000" cy="369332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ru-RU" dirty="0" smtClean="0">
                <a:ln>
                  <a:solidFill>
                    <a:srgbClr val="3D342B"/>
                  </a:solidFill>
                </a:ln>
                <a:solidFill>
                  <a:srgbClr val="3B3229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Максимук Е. Д.</a:t>
            </a:r>
            <a:endParaRPr lang="ru-RU" dirty="0">
              <a:ln>
                <a:solidFill>
                  <a:srgbClr val="3D342B"/>
                </a:solidFill>
              </a:ln>
              <a:solidFill>
                <a:srgbClr val="3B3229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1996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Приказ МЗ и социального развития РФ </a:t>
            </a:r>
            <a:br>
              <a:rPr lang="ru-RU" b="1" dirty="0" smtClean="0"/>
            </a:br>
            <a:r>
              <a:rPr lang="ru-RU" b="1" dirty="0" smtClean="0"/>
              <a:t>№ 942 от 02.12.2009 г.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Время доезда до места вызова – </a:t>
            </a:r>
            <a:r>
              <a:rPr lang="ru-RU" dirty="0" smtClean="0"/>
              <a:t>это время от момента поступления </a:t>
            </a:r>
            <a:r>
              <a:rPr lang="ru-RU" dirty="0"/>
              <a:t>вызова на станцию (отделение) скорой медицинской </a:t>
            </a:r>
            <a:r>
              <a:rPr lang="ru-RU" dirty="0" smtClean="0"/>
              <a:t>помощи до момента прибытия бригады скорой медицинской помощи к месту вызова</a:t>
            </a:r>
          </a:p>
          <a:p>
            <a:r>
              <a:rPr lang="ru-RU" b="1" dirty="0" smtClean="0"/>
              <a:t>Время, затраченное на один выезд на вызов – </a:t>
            </a:r>
            <a:r>
              <a:rPr lang="ru-RU" dirty="0" smtClean="0"/>
              <a:t>это время от момента поступления вызова на станцию (отделение) скорой медицинской помощи до момента окончания выполнения вызова бригады скорой медицинской помощи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962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901" y="598516"/>
            <a:ext cx="9982198" cy="175398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Таблица </a:t>
            </a:r>
            <a:r>
              <a:rPr lang="ru-RU" b="1" dirty="0" smtClean="0"/>
              <a:t>2300 «Число </a:t>
            </a:r>
            <a:r>
              <a:rPr lang="ru-RU" b="1" dirty="0"/>
              <a:t>выездов бригад скорой </a:t>
            </a:r>
            <a:r>
              <a:rPr lang="ru-RU" b="1" dirty="0" smtClean="0"/>
              <a:t>медицинской помощи </a:t>
            </a:r>
            <a:r>
              <a:rPr lang="ru-RU" b="1" dirty="0"/>
              <a:t>по </a:t>
            </a:r>
            <a:r>
              <a:rPr lang="ru-RU" b="1" dirty="0" smtClean="0"/>
              <a:t>времени доезда </a:t>
            </a:r>
            <a:r>
              <a:rPr lang="ru-RU" b="1" dirty="0"/>
              <a:t>и затраченному на один </a:t>
            </a:r>
            <a:r>
              <a:rPr lang="ru-RU" b="1" dirty="0" smtClean="0"/>
              <a:t>выезд»</a:t>
            </a:r>
            <a:endParaRPr lang="ru-RU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7365882"/>
              </p:ext>
            </p:extLst>
          </p:nvPr>
        </p:nvGraphicFramePr>
        <p:xfrm>
          <a:off x="1195647" y="2689783"/>
          <a:ext cx="9800706" cy="31851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637610"/>
                <a:gridCol w="1629292"/>
                <a:gridCol w="1155471"/>
                <a:gridCol w="2244437"/>
                <a:gridCol w="872836"/>
                <a:gridCol w="2261060"/>
              </a:tblGrid>
              <a:tr h="123613">
                <a:tc rowSpan="3"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Наименование</a:t>
                      </a: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№</a:t>
                      </a:r>
                    </a:p>
                    <a:p>
                      <a:pPr algn="ctr"/>
                      <a:r>
                        <a:rPr lang="ru-RU" sz="1200" dirty="0" smtClean="0"/>
                        <a:t>строки</a:t>
                      </a: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Число вызовов скорой медицинской помощи по времени: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421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доезда до места вызова скорой медицинской помощи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затраченному на выполнение одного вызова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236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всего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из них (гр.3):</a:t>
                      </a:r>
                      <a:r>
                        <a:rPr lang="ru-RU" sz="1200" b="1" baseline="0" dirty="0" smtClean="0"/>
                        <a:t> </a:t>
                      </a:r>
                      <a:r>
                        <a:rPr lang="ru-RU" sz="1200" b="1" dirty="0" smtClean="0"/>
                        <a:t>до места дорожно-транспортного происшествия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всего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из них (гр.3):</a:t>
                      </a:r>
                      <a:r>
                        <a:rPr lang="ru-RU" sz="1200" b="1" baseline="0" dirty="0" smtClean="0"/>
                        <a:t> </a:t>
                      </a:r>
                      <a:r>
                        <a:rPr lang="ru-RU" sz="1200" b="1" dirty="0" smtClean="0"/>
                        <a:t>до места дорожно-транспортного</a:t>
                      </a:r>
                      <a:r>
                        <a:rPr lang="ru-RU" sz="1200" b="1" baseline="0" dirty="0" smtClean="0"/>
                        <a:t> </a:t>
                      </a:r>
                      <a:r>
                        <a:rPr lang="ru-RU" sz="1200" b="1" dirty="0" smtClean="0"/>
                        <a:t>происшествия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</a:t>
                      </a:r>
                      <a:endParaRPr lang="ru-RU" sz="1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</a:t>
                      </a:r>
                      <a:endParaRPr lang="ru-RU" sz="1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3</a:t>
                      </a:r>
                      <a:endParaRPr lang="ru-RU" sz="1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4</a:t>
                      </a:r>
                      <a:endParaRPr lang="ru-RU" sz="1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5</a:t>
                      </a:r>
                      <a:endParaRPr lang="ru-RU" sz="1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6</a:t>
                      </a:r>
                      <a:endParaRPr lang="ru-RU" sz="1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 smtClean="0"/>
                        <a:t>Время</a:t>
                      </a:r>
                    </a:p>
                    <a:p>
                      <a:pPr algn="l"/>
                      <a:r>
                        <a:rPr lang="ru-RU" sz="1200" b="1" dirty="0" smtClean="0"/>
                        <a:t>- до 20 минут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1</a:t>
                      </a:r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 smtClean="0"/>
                        <a:t>- от 21 до 40 минут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2</a:t>
                      </a:r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 smtClean="0"/>
                        <a:t>- от 41 до 60 минут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3</a:t>
                      </a:r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 smtClean="0"/>
                        <a:t>- более 60 минут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4</a:t>
                      </a:r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838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768552" y="659076"/>
            <a:ext cx="2307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Таблица 2350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9713085"/>
              </p:ext>
            </p:extLst>
          </p:nvPr>
        </p:nvGraphicFramePr>
        <p:xfrm>
          <a:off x="1026801" y="1182296"/>
          <a:ext cx="10137192" cy="48768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407250"/>
                <a:gridCol w="1379913"/>
                <a:gridCol w="1097280"/>
                <a:gridCol w="2252749"/>
              </a:tblGrid>
              <a:tr h="13111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Наименование показателей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№ строки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Число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из них: сельских жителей</a:t>
                      </a:r>
                    </a:p>
                  </a:txBody>
                  <a:tcPr/>
                </a:tc>
              </a:tr>
              <a:tr h="142199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1</a:t>
                      </a:r>
                      <a:endParaRPr lang="ru-RU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2</a:t>
                      </a:r>
                      <a:endParaRPr lang="ru-RU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3</a:t>
                      </a:r>
                      <a:endParaRPr lang="ru-RU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4</a:t>
                      </a:r>
                      <a:endParaRPr lang="ru-RU" sz="800" dirty="0"/>
                    </a:p>
                  </a:txBody>
                  <a:tcPr anchor="ctr"/>
                </a:tc>
              </a:tr>
              <a:tr h="122802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Число пациентов с острым и повторным инфарктом миокарда (I21-I22), чел.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из них (из стр. 1): пациентов, нуждавшихся в проведении </a:t>
                      </a:r>
                      <a:r>
                        <a:rPr lang="ru-RU" sz="1000" b="1" dirty="0" err="1" smtClean="0"/>
                        <a:t>тромболизиса</a:t>
                      </a:r>
                      <a:endParaRPr lang="ru-RU" sz="1000" b="1" dirty="0" smtClean="0"/>
                    </a:p>
                    <a:p>
                      <a:r>
                        <a:rPr lang="ru-RU" sz="1000" b="1" dirty="0" smtClean="0"/>
                        <a:t>                                  при оказании скорой медицинской помощи вне</a:t>
                      </a:r>
                    </a:p>
                    <a:p>
                      <a:r>
                        <a:rPr lang="ru-RU" sz="1000" b="1" dirty="0" smtClean="0"/>
                        <a:t>                                  медицинской организации при отсутствии</a:t>
                      </a:r>
                    </a:p>
                    <a:p>
                      <a:r>
                        <a:rPr lang="ru-RU" sz="1000" b="1" dirty="0" smtClean="0"/>
                        <a:t>                                  медицинских противопоказаний к проведению</a:t>
                      </a:r>
                    </a:p>
                    <a:p>
                      <a:r>
                        <a:rPr lang="ru-RU" sz="1000" b="1" dirty="0" smtClean="0"/>
                        <a:t>                                  </a:t>
                      </a:r>
                      <a:r>
                        <a:rPr lang="ru-RU" sz="1000" b="1" dirty="0" err="1" smtClean="0"/>
                        <a:t>тромболизиса</a:t>
                      </a:r>
                      <a:endParaRPr lang="ru-RU" sz="10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из них: проведено </a:t>
                      </a:r>
                      <a:r>
                        <a:rPr lang="ru-RU" sz="1000" b="1" dirty="0" err="1" smtClean="0"/>
                        <a:t>тромболизисов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пациентов, у которых смерть наступила в транспортном </a:t>
                      </a:r>
                    </a:p>
                    <a:p>
                      <a:r>
                        <a:rPr lang="ru-RU" sz="1000" b="1" dirty="0" smtClean="0"/>
                        <a:t>                                  средстве при выполнении медицинской эвакуации с </a:t>
                      </a:r>
                    </a:p>
                    <a:p>
                      <a:r>
                        <a:rPr lang="ru-RU" sz="1000" b="1" dirty="0" smtClean="0"/>
                        <a:t>                                  места вызова скорой  медицинской помощи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</a:tr>
              <a:tr h="211471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пациентов, доставленных в региональные сосудистые </a:t>
                      </a:r>
                    </a:p>
                    <a:p>
                      <a:r>
                        <a:rPr lang="ru-RU" sz="1000" b="1" dirty="0" smtClean="0"/>
                        <a:t>                                  центры и первичные сосудистые отделения с места</a:t>
                      </a:r>
                    </a:p>
                    <a:p>
                      <a:r>
                        <a:rPr lang="ru-RU" sz="1000" b="1" dirty="0" smtClean="0"/>
                        <a:t>                                   вызова скорой медицинской помощи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Число пациентов с острыми цереброваскулярными болезнями  (I60-I66), чел.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из них (из стр. 2):  пациентов, у которых смерть наступила в транспортном </a:t>
                      </a:r>
                    </a:p>
                    <a:p>
                      <a:r>
                        <a:rPr lang="ru-RU" sz="1000" b="1" dirty="0" smtClean="0"/>
                        <a:t>                                  средстве при выполнении медицинской эвакуации с </a:t>
                      </a:r>
                    </a:p>
                    <a:p>
                      <a:r>
                        <a:rPr lang="ru-RU" sz="1000" b="1" dirty="0" smtClean="0"/>
                        <a:t>                                  места вызова скорой  медицинской помощи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пациентов, доставленных в региональные сосудистые </a:t>
                      </a:r>
                    </a:p>
                    <a:p>
                      <a:r>
                        <a:rPr lang="ru-RU" sz="1000" b="1" dirty="0" smtClean="0"/>
                        <a:t>                                  центры и первичные сосудистые отделения с места </a:t>
                      </a:r>
                    </a:p>
                    <a:p>
                      <a:r>
                        <a:rPr lang="ru-RU" sz="1000" b="1" dirty="0" smtClean="0"/>
                        <a:t>                                  вызова скорой медицинской помощи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</a:tr>
              <a:tr h="161595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Число безрезультатных вызовов скорой медицинской помощи, ед.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Отказано в оказании скорой медицинской помощи по причине необоснованности в связи с отсутствием повода для вызова скорой медицинской помощи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09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768552" y="1058087"/>
            <a:ext cx="2307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Таблица 2350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4833889"/>
              </p:ext>
            </p:extLst>
          </p:nvPr>
        </p:nvGraphicFramePr>
        <p:xfrm>
          <a:off x="1035114" y="1905503"/>
          <a:ext cx="10137192" cy="323088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407250"/>
                <a:gridCol w="1379913"/>
                <a:gridCol w="1097280"/>
                <a:gridCol w="2252749"/>
              </a:tblGrid>
              <a:tr h="13111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Наименование показателей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№ строки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Число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из них: сельских жителей</a:t>
                      </a:r>
                    </a:p>
                  </a:txBody>
                  <a:tcPr/>
                </a:tc>
              </a:tr>
              <a:tr h="142199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1</a:t>
                      </a:r>
                      <a:endParaRPr lang="ru-RU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2</a:t>
                      </a:r>
                      <a:endParaRPr lang="ru-RU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3</a:t>
                      </a:r>
                      <a:endParaRPr lang="ru-RU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4</a:t>
                      </a:r>
                      <a:endParaRPr lang="ru-RU" sz="800" dirty="0"/>
                    </a:p>
                  </a:txBody>
                  <a:tcPr anchor="ctr"/>
                </a:tc>
              </a:tr>
              <a:tr h="122802">
                <a:tc>
                  <a:txBody>
                    <a:bodyPr/>
                    <a:lstStyle/>
                    <a:p>
                      <a:r>
                        <a:rPr lang="ru-RU" sz="1000" b="1" smtClean="0"/>
                        <a:t>Поступило вызовов (обращений) для оказания медицинской помощи в неотложной форме</a:t>
                      </a:r>
                      <a:endParaRPr lang="ru-RU" sz="10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Число вызовов скорой медицинской помощи к пациентам, пострадавшим при дорожно-транспортных происшествиях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Число пациентов, пострадавших при дорожно-транспортных происшествиях, чел.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из них (из стр. 7):  со смертельным исходом до прибытия выездной бригады </a:t>
                      </a:r>
                    </a:p>
                    <a:p>
                      <a:r>
                        <a:rPr lang="ru-RU" sz="1000" b="1" dirty="0" smtClean="0"/>
                        <a:t>                                  скорой медицинской помощи на место дорожно-</a:t>
                      </a:r>
                    </a:p>
                    <a:p>
                      <a:r>
                        <a:rPr lang="ru-RU" sz="1000" b="1" dirty="0" smtClean="0"/>
                        <a:t>                                  транспортного происшествия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</a:tr>
              <a:tr h="211471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пациентов, у которых смерть наступила в транспортном</a:t>
                      </a:r>
                    </a:p>
                    <a:p>
                      <a:r>
                        <a:rPr lang="ru-RU" sz="1000" b="1" dirty="0" smtClean="0"/>
                        <a:t>                         средстве при выполнении медицинской эвакуации с </a:t>
                      </a:r>
                    </a:p>
                    <a:p>
                      <a:r>
                        <a:rPr lang="ru-RU" sz="1000" b="1" dirty="0" smtClean="0"/>
                        <a:t>                         места дорожно-транспортного происшествия 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пациентов, доставленных в </a:t>
                      </a:r>
                      <a:r>
                        <a:rPr lang="ru-RU" sz="1000" b="1" dirty="0" err="1" smtClean="0"/>
                        <a:t>травмоцентры</a:t>
                      </a:r>
                      <a:r>
                        <a:rPr lang="ru-RU" sz="1000" b="1" dirty="0" smtClean="0"/>
                        <a:t> 1 и 2 уровней </a:t>
                      </a:r>
                    </a:p>
                    <a:p>
                      <a:r>
                        <a:rPr lang="ru-RU" sz="1000" b="1" dirty="0" smtClean="0"/>
                        <a:t>                                    с места дорожно-транспортного происшествия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Число вызовов скорой медицинской помощи по медицинскому обеспечению спортивных и других массовых мероприятий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199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Приказ МЗ и социального развития РФ </a:t>
            </a:r>
            <a:br>
              <a:rPr lang="ru-RU" b="1" dirty="0" smtClean="0"/>
            </a:br>
            <a:r>
              <a:rPr lang="ru-RU" b="1" dirty="0" smtClean="0"/>
              <a:t>№ 942 от 02.12.2009 г.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Строка 3</a:t>
            </a:r>
            <a:r>
              <a:rPr lang="ru-RU" b="1" dirty="0" smtClean="0"/>
              <a:t> Безрезультатные выезды –</a:t>
            </a:r>
            <a:r>
              <a:rPr lang="ru-RU" dirty="0" smtClean="0"/>
              <a:t> это случаи, когда:</a:t>
            </a:r>
          </a:p>
          <a:p>
            <a:r>
              <a:rPr lang="ru-RU" dirty="0" smtClean="0"/>
              <a:t>пациента не оказалось на месте</a:t>
            </a:r>
          </a:p>
          <a:p>
            <a:r>
              <a:rPr lang="ru-RU" dirty="0" smtClean="0"/>
              <a:t>вызов был ложным (по данному адресу </a:t>
            </a:r>
            <a:r>
              <a:rPr lang="ru-RU" dirty="0" err="1" smtClean="0"/>
              <a:t>смп</a:t>
            </a:r>
            <a:r>
              <a:rPr lang="ru-RU" dirty="0" smtClean="0"/>
              <a:t> не вызывали)</a:t>
            </a:r>
          </a:p>
          <a:p>
            <a:r>
              <a:rPr lang="ru-RU" dirty="0" smtClean="0"/>
              <a:t>не найден адрес, указанный при вызове</a:t>
            </a:r>
          </a:p>
          <a:p>
            <a:r>
              <a:rPr lang="ru-RU" dirty="0" smtClean="0"/>
              <a:t>пациент оказался практически здоровым и не нуждался в помощи</a:t>
            </a:r>
          </a:p>
          <a:p>
            <a:r>
              <a:rPr lang="ru-RU" dirty="0" smtClean="0"/>
              <a:t>пациент умер до приезда бригады </a:t>
            </a:r>
            <a:r>
              <a:rPr lang="ru-RU" dirty="0" err="1" smtClean="0"/>
              <a:t>смп</a:t>
            </a:r>
            <a:endParaRPr lang="ru-RU" dirty="0" smtClean="0"/>
          </a:p>
          <a:p>
            <a:r>
              <a:rPr lang="ru-RU" dirty="0" smtClean="0"/>
              <a:t>пациент увезён до прибытия </a:t>
            </a:r>
            <a:r>
              <a:rPr lang="ru-RU" dirty="0" err="1" smtClean="0"/>
              <a:t>смп</a:t>
            </a:r>
            <a:endParaRPr lang="ru-RU" dirty="0" smtClean="0"/>
          </a:p>
          <a:p>
            <a:r>
              <a:rPr lang="ru-RU" dirty="0" smtClean="0"/>
              <a:t>пациент обслужен врачом поликлиники до прибытия бригады </a:t>
            </a:r>
            <a:r>
              <a:rPr lang="ru-RU" dirty="0" err="1" smtClean="0"/>
              <a:t>смп</a:t>
            </a:r>
            <a:endParaRPr lang="ru-RU" dirty="0" smtClean="0"/>
          </a:p>
          <a:p>
            <a:r>
              <a:rPr lang="ru-RU" dirty="0" smtClean="0"/>
              <a:t>пациент отказался от помощи (осмотра)</a:t>
            </a:r>
          </a:p>
          <a:p>
            <a:r>
              <a:rPr lang="ru-RU" dirty="0" smtClean="0"/>
              <a:t>вызов отменен</a:t>
            </a:r>
          </a:p>
        </p:txBody>
      </p:sp>
    </p:spTree>
    <p:extLst>
      <p:ext uri="{BB962C8B-B14F-4D97-AF65-F5344CB8AC3E}">
        <p14:creationId xmlns:p14="http://schemas.microsoft.com/office/powerpoint/2010/main" val="61522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Приказ МЗ и социального развития РФ </a:t>
            </a:r>
            <a:br>
              <a:rPr lang="ru-RU" b="1" dirty="0" smtClean="0"/>
            </a:br>
            <a:r>
              <a:rPr lang="ru-RU" b="1" dirty="0" smtClean="0"/>
              <a:t>№ 942 от 02.12.2009 г.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Строка 4 </a:t>
            </a:r>
            <a:r>
              <a:rPr lang="ru-RU" b="1" dirty="0" smtClean="0"/>
              <a:t>Отказано </a:t>
            </a:r>
            <a:r>
              <a:rPr lang="ru-RU" b="1" dirty="0"/>
              <a:t>за необоснованностью вызовов </a:t>
            </a:r>
            <a:r>
              <a:rPr lang="ru-RU" dirty="0"/>
              <a:t>- это переадресация непрофильных вызовов в другую медицинскую организацию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Строка 4.1 Сведения о переданных в другие медицинские организации, необоснованные вызова (строка 4.1 графа 3 и 4) следует расшифровать и предоставить в пояснительной записке.</a:t>
            </a:r>
          </a:p>
        </p:txBody>
      </p:sp>
    </p:spTree>
    <p:extLst>
      <p:ext uri="{BB962C8B-B14F-4D97-AF65-F5344CB8AC3E}">
        <p14:creationId xmlns:p14="http://schemas.microsoft.com/office/powerpoint/2010/main" val="210229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Приказ МЗ и социального развития РФ </a:t>
            </a:r>
            <a:br>
              <a:rPr lang="ru-RU" b="1" dirty="0" smtClean="0"/>
            </a:br>
            <a:r>
              <a:rPr lang="ru-RU" b="1" dirty="0" smtClean="0"/>
              <a:t>№ 752 от 01.12.2005 г.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/>
              <a:t>«Об оснащении санитарного автотранспорта»</a:t>
            </a:r>
          </a:p>
          <a:p>
            <a:pPr marL="0" indent="0">
              <a:buNone/>
            </a:pPr>
            <a:r>
              <a:rPr lang="ru-RU" dirty="0" smtClean="0"/>
              <a:t>Регламентировано разделение автомобилей скорой медицинской помощи по классам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259" y="4033330"/>
            <a:ext cx="10743480" cy="2113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39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Подтабличная строка (5453)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Число станций (отделений) скорой медицинской помощи, оснащенных автоматизированной системой управления приема и обработки вызовов </a:t>
            </a:r>
            <a:r>
              <a:rPr lang="ru-RU" dirty="0" smtClean="0"/>
              <a:t>             1 __________,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*При сдаче отчётов следует указать название программы автоматизированной системы управления приёма и обработки вызовов скорой медицинской помощи, установленной на станциях (отделениях) скорой </a:t>
            </a:r>
            <a:r>
              <a:rPr lang="ru-RU" dirty="0"/>
              <a:t>медицинской </a:t>
            </a:r>
            <a:r>
              <a:rPr lang="ru-RU" dirty="0" smtClean="0"/>
              <a:t>помощи.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038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294390" y="2254510"/>
            <a:ext cx="9609137" cy="2243137"/>
          </a:xfrm>
        </p:spPr>
        <p:txBody>
          <a:bodyPr>
            <a:normAutofit fontScale="90000"/>
          </a:bodyPr>
          <a:lstStyle/>
          <a:p>
            <a:r>
              <a:rPr lang="ru-RU" sz="8800" dirty="0" smtClean="0"/>
              <a:t>Благодарю за внимание!!!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234211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95402" y="608013"/>
            <a:ext cx="9601198" cy="1303337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Таблица 1060 «Категорийность </a:t>
            </a:r>
            <a:r>
              <a:rPr lang="ru-RU" sz="3600" b="1" dirty="0"/>
              <a:t>станции (отделения) скорой медицинской </a:t>
            </a:r>
            <a:r>
              <a:rPr lang="ru-RU" sz="3600" b="1" dirty="0" smtClean="0"/>
              <a:t>помощи»</a:t>
            </a:r>
            <a:endParaRPr lang="ru-RU" sz="36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12800" y="5518726"/>
            <a:ext cx="10566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+mj-lt"/>
                <a:cs typeface="Times New Roman" pitchFamily="18" charset="0"/>
              </a:rPr>
              <a:t>В графе 3 показывается число станций (отделений) скорой медицинской помощи по числу выполненных вызовов в год.</a:t>
            </a:r>
            <a:endParaRPr lang="ru-RU" dirty="0">
              <a:latin typeface="+mj-lt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7633638"/>
              </p:ext>
            </p:extLst>
          </p:nvPr>
        </p:nvGraphicFramePr>
        <p:xfrm>
          <a:off x="1295402" y="1911926"/>
          <a:ext cx="9601197" cy="35407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986547"/>
                <a:gridCol w="1837113"/>
                <a:gridCol w="177753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 строки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Да – 1, нет - 0 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/>
                        <a:t>Число выполненных вызовов скорой медицинской помощи в год: свыше 100 тысяч (</a:t>
                      </a:r>
                      <a:r>
                        <a:rPr lang="ru-RU" b="1" dirty="0" err="1" smtClean="0"/>
                        <a:t>внекатегорийная</a:t>
                      </a:r>
                      <a:r>
                        <a:rPr lang="ru-RU" b="1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/>
                        <a:t>от 75 до 100 тысяч (I категории)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/>
                        <a:t>от 50 до 75 тысяч (II категории)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03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/>
                        <a:t>от 25 до 50 тысяч (III категории)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04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/>
                        <a:t>от 10 до 25 тысяч (IV категории)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05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/>
                        <a:t>от 5 до 10 тысяч  (V категории)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06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/>
                        <a:t>менее 5 тысяч  (VI категории)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07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147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56211" y="711730"/>
            <a:ext cx="10490662" cy="1303337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Таблица 1105 «Сведения о штатных, занятых должностях, физических лицах всего персонала»</a:t>
            </a:r>
            <a:endParaRPr lang="ru-RU" sz="36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0446380"/>
              </p:ext>
            </p:extLst>
          </p:nvPr>
        </p:nvGraphicFramePr>
        <p:xfrm>
          <a:off x="856212" y="2015067"/>
          <a:ext cx="10490661" cy="3824457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832355"/>
                <a:gridCol w="1164976"/>
                <a:gridCol w="1498666"/>
                <a:gridCol w="1498666"/>
                <a:gridCol w="1498666"/>
                <a:gridCol w="1498666"/>
                <a:gridCol w="1498666"/>
              </a:tblGrid>
              <a:tr h="388773"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Должности</a:t>
                      </a:r>
                      <a:endParaRPr lang="ru-RU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</a:t>
                      </a:r>
                    </a:p>
                    <a:p>
                      <a:pPr algn="ctr"/>
                      <a:r>
                        <a:rPr lang="ru-RU" dirty="0" smtClean="0"/>
                        <a:t>строки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Всего</a:t>
                      </a:r>
                    </a:p>
                    <a:p>
                      <a:pPr algn="ctr"/>
                      <a:r>
                        <a:rPr lang="ru-RU" dirty="0" smtClean="0"/>
                        <a:t>на конец</a:t>
                      </a:r>
                    </a:p>
                    <a:p>
                      <a:pPr algn="ctr"/>
                      <a:r>
                        <a:rPr lang="ru-RU" dirty="0" smtClean="0"/>
                        <a:t>отчетного</a:t>
                      </a:r>
                    </a:p>
                    <a:p>
                      <a:pPr algn="ctr"/>
                      <a:r>
                        <a:rPr lang="ru-RU" dirty="0" smtClean="0"/>
                        <a:t>года</a:t>
                      </a: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1800" kern="1200" dirty="0" smtClean="0"/>
                        <a:t>из них: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9178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1800" b="1" kern="1200" dirty="0" smtClean="0"/>
                        <a:t>врачи</a:t>
                      </a:r>
                      <a:endParaRPr lang="ru-RU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1800" b="1" kern="1200" dirty="0" smtClean="0"/>
                        <a:t>средний медицинский персонал</a:t>
                      </a:r>
                      <a:endParaRPr lang="ru-RU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1800" b="1" kern="1200" dirty="0" smtClean="0"/>
                        <a:t>младший медицинский персонал</a:t>
                      </a:r>
                      <a:endParaRPr lang="ru-RU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1800" b="1" kern="1200" dirty="0" smtClean="0"/>
                        <a:t>прочий</a:t>
                      </a:r>
                    </a:p>
                    <a:p>
                      <a:pPr marL="0" algn="ctr" defTabSz="457200" rtl="0" eaLnBrk="1" latinLnBrk="0" hangingPunct="1"/>
                      <a:r>
                        <a:rPr lang="ru-RU" sz="1800" b="1" kern="1200" dirty="0" smtClean="0"/>
                        <a:t>персонал</a:t>
                      </a:r>
                      <a:endParaRPr lang="ru-RU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</a:t>
                      </a:r>
                      <a:endParaRPr lang="ru-RU" sz="1400" dirty="0"/>
                    </a:p>
                  </a:txBody>
                  <a:tcPr/>
                </a:tc>
              </a:tr>
              <a:tr h="372239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Штатные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01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2239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Занятые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02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468557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Физические лица основных работников на занятых должностях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03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625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40334" y="606829"/>
            <a:ext cx="10498228" cy="623455"/>
          </a:xfrm>
        </p:spPr>
        <p:txBody>
          <a:bodyPr>
            <a:noAutofit/>
          </a:bodyPr>
          <a:lstStyle/>
          <a:p>
            <a:r>
              <a:rPr lang="ru-RU" sz="2000" b="1" dirty="0"/>
              <a:t>Таблица 2120 «Медицинская помощь, оказанная выездными бригадами скорой медицинской помощи при выполнении вызовов скорой медицинской помощи»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5612502"/>
              </p:ext>
            </p:extLst>
          </p:nvPr>
        </p:nvGraphicFramePr>
        <p:xfrm>
          <a:off x="840334" y="1230284"/>
          <a:ext cx="10498230" cy="47396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243688"/>
                <a:gridCol w="556953"/>
                <a:gridCol w="590203"/>
                <a:gridCol w="1238601"/>
                <a:gridCol w="931021"/>
                <a:gridCol w="1080659"/>
                <a:gridCol w="515385"/>
                <a:gridCol w="1155469"/>
                <a:gridCol w="922716"/>
                <a:gridCol w="1263535"/>
              </a:tblGrid>
              <a:tr h="320040">
                <a:tc rowSpan="4"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Наименование </a:t>
                      </a:r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№</a:t>
                      </a:r>
                    </a:p>
                    <a:p>
                      <a:pPr algn="ctr"/>
                      <a:r>
                        <a:rPr lang="ru-RU" sz="1200" b="1" dirty="0" smtClean="0"/>
                        <a:t>строки</a:t>
                      </a:r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Всего</a:t>
                      </a:r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из них: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Число лиц доставленных в медицинские организации</a:t>
                      </a:r>
                    </a:p>
                    <a:p>
                      <a:pPr algn="ctr"/>
                      <a:r>
                        <a:rPr lang="ru-RU" sz="1200" b="1" dirty="0" smtClean="0"/>
                        <a:t>(из гр. 3)</a:t>
                      </a:r>
                    </a:p>
                  </a:txBody>
                  <a:tcPr anchor="ctr"/>
                </a:tc>
              </a:tr>
              <a:tr h="1828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ru-RU" sz="1200" b="1" dirty="0" smtClean="0"/>
                        <a:t>оказание скорой медицинской помощи по поводу: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Медицинская эвакуация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28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травм, отравлений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внезапных</a:t>
                      </a:r>
                      <a:r>
                        <a:rPr lang="ru-RU" sz="1000" b="1" baseline="0" dirty="0" smtClean="0"/>
                        <a:t> </a:t>
                      </a:r>
                      <a:r>
                        <a:rPr lang="ru-RU" sz="1000" b="1" dirty="0" smtClean="0"/>
                        <a:t>заболеваний</a:t>
                      </a:r>
                      <a:r>
                        <a:rPr lang="ru-RU" sz="1000" b="1" baseline="0" dirty="0" smtClean="0"/>
                        <a:t> </a:t>
                      </a:r>
                      <a:r>
                        <a:rPr lang="ru-RU" sz="1000" b="1" dirty="0" smtClean="0"/>
                        <a:t>и состояний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родов и патологии беременности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всего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из них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58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межбольничная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беременных, рожениц и родильниц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1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2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3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4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5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6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7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8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9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10</a:t>
                      </a:r>
                      <a:endParaRPr lang="ru-RU" sz="8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Выполнено вызовов скорой медицинской помощи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1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из них: к детям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2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Число лиц, которым оказана скорая медицинская помощь при выполнении вызовов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3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из них: в сельских населенных  пунктах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4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Число лиц, умерших в автомобиле скорой медицинской помощи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5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Х</a:t>
                      </a:r>
                      <a:endParaRPr lang="ru-RU" sz="1000" b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из них:</a:t>
                      </a:r>
                      <a:r>
                        <a:rPr lang="ru-RU" sz="1000" b="1" baseline="0" dirty="0" smtClean="0"/>
                        <a:t> </a:t>
                      </a:r>
                      <a:r>
                        <a:rPr lang="ru-RU" sz="1000" b="1" dirty="0" smtClean="0"/>
                        <a:t>детей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6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Х</a:t>
                      </a:r>
                      <a:endParaRPr lang="ru-RU" sz="1000" b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из них: в возрасте до 1 года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7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Х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Х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Х</a:t>
                      </a:r>
                      <a:endParaRPr lang="ru-RU" sz="1000" b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женщин в возрасте 55 лет и старше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8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Х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Х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Х</a:t>
                      </a:r>
                      <a:endParaRPr lang="ru-RU" sz="1000" b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мужчин в возрасте 60 лет и старше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9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Х 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Х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Х</a:t>
                      </a:r>
                      <a:endParaRPr lang="ru-RU" sz="10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871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039839" y="606829"/>
            <a:ext cx="10107528" cy="175398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2800" b="1" dirty="0" smtClean="0"/>
              <a:t>Таблица 2120 «Медицинская помощь, оказанная выездными бригадами скорой медицинской помощи при выполнении вызовов скорой медицинской помощи»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39839" y="2360815"/>
            <a:ext cx="1010752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dirty="0">
                <a:cs typeface="Times New Roman" pitchFamily="18" charset="0"/>
              </a:rPr>
              <a:t>Термин «выполненные вызовы» (2018 год) = «выполненные выезды» (2009-2017 годы)</a:t>
            </a:r>
            <a:endParaRPr lang="ru-RU" dirty="0"/>
          </a:p>
          <a:p>
            <a:pPr algn="just">
              <a:defRPr/>
            </a:pPr>
            <a:r>
              <a:rPr lang="ru-RU" dirty="0">
                <a:cs typeface="Times New Roman" pitchFamily="18" charset="0"/>
              </a:rPr>
              <a:t>Не заполняются сведения:</a:t>
            </a:r>
          </a:p>
          <a:p>
            <a:pPr algn="just">
              <a:buFont typeface="Arial" charset="0"/>
              <a:buChar char="•"/>
              <a:defRPr/>
            </a:pPr>
            <a:r>
              <a:rPr lang="ru-RU" dirty="0">
                <a:cs typeface="Times New Roman" pitchFamily="18" charset="0"/>
              </a:rPr>
              <a:t>по строкам с 5 по 9 графы 10;</a:t>
            </a:r>
          </a:p>
          <a:p>
            <a:pPr algn="just">
              <a:buFont typeface="Arial" charset="0"/>
              <a:buChar char="•"/>
              <a:defRPr/>
            </a:pPr>
            <a:r>
              <a:rPr lang="ru-RU" dirty="0">
                <a:cs typeface="Times New Roman" pitchFamily="18" charset="0"/>
              </a:rPr>
              <a:t>по строкам 7, 8, 9 графы 6 и 9.</a:t>
            </a:r>
          </a:p>
          <a:p>
            <a:pPr algn="just">
              <a:defRPr/>
            </a:pPr>
            <a:r>
              <a:rPr lang="ru-RU" dirty="0">
                <a:cs typeface="Times New Roman" pitchFamily="18" charset="0"/>
              </a:rPr>
              <a:t>В число выполненных вызовов бригадами скорой медицинской помощи (стр. 1 гр. 3) не включаются безрезультатные вызовы</a:t>
            </a:r>
            <a:r>
              <a:rPr lang="ru-RU" dirty="0" smtClean="0">
                <a:cs typeface="Times New Roman" pitchFamily="18" charset="0"/>
              </a:rPr>
              <a:t>.</a:t>
            </a:r>
          </a:p>
          <a:p>
            <a:pPr algn="just">
              <a:defRPr/>
            </a:pPr>
            <a:r>
              <a:rPr lang="ru-RU" altLang="ru-RU" dirty="0">
                <a:cs typeface="Times New Roman" panose="02020603050405020304" pitchFamily="18" charset="0"/>
              </a:rPr>
              <a:t>Число выполненных вызовов к детям (форма 30 табл. 2120 стр. 2 гр. 3) не должно быть больше числа детей, которым оказана скорая медицинская помощь при вызовах (форма 30 табл. 2121 стр. 1 гр. 3</a:t>
            </a:r>
            <a:r>
              <a:rPr lang="ru-RU" altLang="ru-RU" dirty="0" smtClean="0">
                <a:cs typeface="Times New Roman" panose="02020603050405020304" pitchFamily="18" charset="0"/>
              </a:rPr>
              <a:t>).</a:t>
            </a:r>
          </a:p>
          <a:p>
            <a:pPr algn="just">
              <a:spcBef>
                <a:spcPct val="0"/>
              </a:spcBef>
              <a:defRPr/>
            </a:pPr>
            <a:r>
              <a:rPr lang="ru-RU" dirty="0">
                <a:cs typeface="Times New Roman" pitchFamily="18" charset="0"/>
              </a:rPr>
              <a:t>Термин «число лиц, доставленных в медицинские организации» (2018 г.) =  «число госпитализированных» (2009-2017 </a:t>
            </a:r>
            <a:r>
              <a:rPr lang="ru-RU" dirty="0" err="1">
                <a:cs typeface="Times New Roman" pitchFamily="18" charset="0"/>
              </a:rPr>
              <a:t>г.г</a:t>
            </a:r>
            <a:r>
              <a:rPr lang="ru-RU" dirty="0">
                <a:cs typeface="Times New Roman" pitchFamily="18" charset="0"/>
              </a:rPr>
              <a:t>.).</a:t>
            </a:r>
          </a:p>
          <a:p>
            <a:pPr algn="just">
              <a:defRPr/>
            </a:pPr>
            <a:r>
              <a:rPr lang="ru-RU" dirty="0">
                <a:cs typeface="Times New Roman" pitchFamily="18" charset="0"/>
              </a:rPr>
              <a:t>Число выполненных вызовов к лицам, доставленных в медицинские организации (форма 30 табл. 2120 стр. 1 гр. 10) не должно быть больше числа лиц, доставленных в медицинские организации (форма 30 табл. 2120 стр. 3 гр. 10</a:t>
            </a:r>
            <a:r>
              <a:rPr lang="ru-RU" dirty="0" smtClean="0">
                <a:cs typeface="Times New Roman" pitchFamily="18" charset="0"/>
              </a:rPr>
              <a:t>).</a:t>
            </a:r>
            <a:endParaRPr lang="ru-RU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71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825037" y="641841"/>
            <a:ext cx="10508673" cy="130333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dirty="0" smtClean="0"/>
              <a:t>Сведения о деятельности бригад скорой медицинской помощи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5036" y="3247701"/>
            <a:ext cx="1050867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Число </a:t>
            </a:r>
            <a:r>
              <a:rPr lang="ru-RU" dirty="0"/>
              <a:t>лиц, которым оказана скорая медицинская помощь при выполнении вызовов, всего  1 ____,</a:t>
            </a:r>
          </a:p>
          <a:p>
            <a:r>
              <a:rPr lang="ru-RU" dirty="0"/>
              <a:t>      из них: сельских жителей  2 ____________, </a:t>
            </a:r>
          </a:p>
          <a:p>
            <a:r>
              <a:rPr lang="ru-RU" dirty="0"/>
              <a:t>      в том числе (из стр. 1): </a:t>
            </a:r>
          </a:p>
          <a:p>
            <a:r>
              <a:rPr lang="ru-RU" dirty="0"/>
              <a:t>      дети  (0-17 лет) 3 __________, </a:t>
            </a:r>
          </a:p>
          <a:p>
            <a:r>
              <a:rPr lang="ru-RU" dirty="0"/>
              <a:t>      взрослые (18 лет и старше) 4 ______________, </a:t>
            </a:r>
          </a:p>
          <a:p>
            <a:r>
              <a:rPr lang="ru-RU" dirty="0"/>
              <a:t>      из них (из стр. 4):</a:t>
            </a:r>
          </a:p>
          <a:p>
            <a:r>
              <a:rPr lang="ru-RU" dirty="0"/>
              <a:t>      женщины (55 лет и старше) 5 _____, </a:t>
            </a:r>
          </a:p>
          <a:p>
            <a:r>
              <a:rPr lang="ru-RU" dirty="0"/>
              <a:t>      мужчины (60 лет и старше) 6 _____.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25037" y="2119386"/>
            <a:ext cx="1050867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+mj-lt"/>
              </a:rPr>
              <a:t>Подтабличная </a:t>
            </a:r>
            <a:r>
              <a:rPr lang="ru-RU" sz="2800" b="1" dirty="0">
                <a:latin typeface="+mj-lt"/>
              </a:rPr>
              <a:t>строка 2121 «Число лиц, которым оказана скорая медицинская помощь при выполнении вызовов» по возрастам.</a:t>
            </a:r>
          </a:p>
        </p:txBody>
      </p:sp>
    </p:spTree>
    <p:extLst>
      <p:ext uri="{BB962C8B-B14F-4D97-AF65-F5344CB8AC3E}">
        <p14:creationId xmlns:p14="http://schemas.microsoft.com/office/powerpoint/2010/main" val="214540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95400" y="641841"/>
            <a:ext cx="9601200" cy="1303337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Сведения о деятельности бригад скорой медицинской помощи</a:t>
            </a:r>
            <a:endParaRPr lang="ru-RU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1384292"/>
              </p:ext>
            </p:extLst>
          </p:nvPr>
        </p:nvGraphicFramePr>
        <p:xfrm>
          <a:off x="1072803" y="1945178"/>
          <a:ext cx="10046393" cy="40233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006273"/>
                <a:gridCol w="523702"/>
                <a:gridCol w="1454727"/>
                <a:gridCol w="1246910"/>
                <a:gridCol w="2814781"/>
              </a:tblGrid>
              <a:tr h="25769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Состав и профиль бригад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№</a:t>
                      </a:r>
                    </a:p>
                    <a:p>
                      <a:pPr algn="ctr"/>
                      <a:r>
                        <a:rPr lang="ru-RU" sz="1000" dirty="0" smtClean="0"/>
                        <a:t>строк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Число выездных</a:t>
                      </a:r>
                      <a:r>
                        <a:rPr lang="ru-RU" sz="1000" baseline="0" dirty="0" smtClean="0"/>
                        <a:t> </a:t>
                      </a:r>
                      <a:r>
                        <a:rPr lang="ru-RU" sz="1000" dirty="0" smtClean="0"/>
                        <a:t>бригад (смен)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из них:</a:t>
                      </a:r>
                    </a:p>
                    <a:p>
                      <a:pPr algn="ctr"/>
                      <a:r>
                        <a:rPr lang="ru-RU" sz="1000" dirty="0" smtClean="0"/>
                        <a:t>круглосуточных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Число лиц, которым оказана скорая медицинская помощь  выездными бригадами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1</a:t>
                      </a:r>
                      <a:endParaRPr lang="ru-RU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2</a:t>
                      </a:r>
                      <a:endParaRPr lang="ru-RU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3</a:t>
                      </a:r>
                      <a:endParaRPr lang="ru-RU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4</a:t>
                      </a:r>
                      <a:endParaRPr lang="ru-RU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5</a:t>
                      </a:r>
                      <a:endParaRPr lang="ru-RU" sz="8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/>
                        <a:t>Общепрофильные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1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/>
                        <a:t> в том числе: врачебные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1.1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/>
                        <a:t>из них:  для оказания медицинской</a:t>
                      </a:r>
                      <a:r>
                        <a:rPr lang="ru-RU" sz="1000" b="1" baseline="0" dirty="0" smtClean="0"/>
                        <a:t> </a:t>
                      </a:r>
                      <a:r>
                        <a:rPr lang="ru-RU" sz="1000" b="1" dirty="0" smtClean="0"/>
                        <a:t>помощи детскому населению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1.1.1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</a:tr>
              <a:tr h="164254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/>
                        <a:t>фельдшерские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1.2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/>
                        <a:t>Специализированные, всего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2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</a:tr>
              <a:tr h="142087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/>
                        <a:t>в том числе:</a:t>
                      </a:r>
                      <a:r>
                        <a:rPr lang="ru-RU" sz="1000" b="1" baseline="0" dirty="0" smtClean="0"/>
                        <a:t> </a:t>
                      </a:r>
                      <a:r>
                        <a:rPr lang="ru-RU" sz="1000" b="1" dirty="0" smtClean="0"/>
                        <a:t>анестезиологии-реанимации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2.1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/>
                        <a:t>анестезиологии-реанимации педиатрические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2.2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/>
                        <a:t>педиатрические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2.3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/>
                        <a:t>психиатрические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2.4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/>
                        <a:t>Выездные экстренные консультативные бригады, всего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2.5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/>
                        <a:t>из них:  кардиологические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2.5.1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/>
                        <a:t>неврологические 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2.5.2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/>
                        <a:t>инфекционные 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2.5.3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/>
                        <a:t>Авиамедицинские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3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823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Подтабличная строка 2201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Из числа лиц, которым оказана </a:t>
            </a:r>
            <a:r>
              <a:rPr lang="ru-RU" dirty="0"/>
              <a:t>помощь о</a:t>
            </a:r>
            <a:r>
              <a:rPr lang="ru-RU" dirty="0" smtClean="0"/>
              <a:t>бщепрофильными </a:t>
            </a:r>
            <a:r>
              <a:rPr lang="ru-RU" dirty="0"/>
              <a:t>фельдшерскими бригадами</a:t>
            </a:r>
            <a:r>
              <a:rPr lang="ru-RU" dirty="0" smtClean="0"/>
              <a:t>,</a:t>
            </a:r>
          </a:p>
          <a:p>
            <a:pPr marL="0" indent="0">
              <a:buNone/>
            </a:pPr>
            <a:r>
              <a:rPr lang="ru-RU" dirty="0" smtClean="0"/>
              <a:t>– </a:t>
            </a:r>
            <a:r>
              <a:rPr lang="ru-RU" dirty="0"/>
              <a:t>медицинская эвакуация </a:t>
            </a:r>
            <a:r>
              <a:rPr lang="ru-RU" dirty="0" smtClean="0"/>
              <a:t>пациентов 1 _________,</a:t>
            </a:r>
          </a:p>
          <a:p>
            <a:pPr marL="0" indent="0">
              <a:buNone/>
            </a:pPr>
            <a:r>
              <a:rPr lang="ru-RU" dirty="0" smtClean="0"/>
              <a:t>из них: сельских жителей 2 ________,</a:t>
            </a:r>
          </a:p>
        </p:txBody>
      </p:sp>
    </p:spTree>
    <p:extLst>
      <p:ext uri="{BB962C8B-B14F-4D97-AF65-F5344CB8AC3E}">
        <p14:creationId xmlns:p14="http://schemas.microsoft.com/office/powerpoint/2010/main" val="156711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Подтабличная строка 2202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Число лиц, которым оказана скорая медицинская помощь в амбулаторных условиях </a:t>
            </a:r>
            <a:r>
              <a:rPr lang="ru-RU" dirty="0" smtClean="0"/>
              <a:t>1 __________,                                                                                            из них: сельских жителей 2 ____________,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*В подтабличной строке показываются сведения о числе лиц, которым оказана амбулаторная медицинская помощь при непосредственном их обращении на станцию (отделение) скорой медицинской помощи. Сведения заполняются на основании данных, содержащихся в Журнале регистрации амбулаторных пациентов (учётная форма № 074/у).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741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Красный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714</TotalTime>
  <Words>1528</Words>
  <Application>Microsoft Office PowerPoint</Application>
  <PresentationFormat>Широкоэкранный</PresentationFormat>
  <Paragraphs>281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Garamond</vt:lpstr>
      <vt:lpstr>Times New Roman</vt:lpstr>
      <vt:lpstr>Натуральные материалы</vt:lpstr>
      <vt:lpstr>ФОРМА ФЕДЕРАЛЬНОГО СТАТИСТИЧЕСКОГО НАБЛЮДЕНИЯ № 30</vt:lpstr>
      <vt:lpstr>Таблица 1060 «Категорийность станции (отделения) скорой медицинской помощи»</vt:lpstr>
      <vt:lpstr>Таблица 1105 «Сведения о штатных, занятых должностях, физических лицах всего персонала»</vt:lpstr>
      <vt:lpstr>Таблица 2120 «Медицинская помощь, оказанная выездными бригадами скорой медицинской помощи при выполнении вызовов скорой медицинской помощи»</vt:lpstr>
      <vt:lpstr>Презентация PowerPoint</vt:lpstr>
      <vt:lpstr>Презентация PowerPoint</vt:lpstr>
      <vt:lpstr>Сведения о деятельности бригад скорой медицинской помощи</vt:lpstr>
      <vt:lpstr>Подтабличная строка 2201</vt:lpstr>
      <vt:lpstr>Подтабличная строка 2202</vt:lpstr>
      <vt:lpstr>Приказ МЗ и социального развития РФ  № 942 от 02.12.2009 г.</vt:lpstr>
      <vt:lpstr>Таблица 2300 «Число выездов бригад скорой медицинской помощи по времени доезда и затраченному на один выезд»</vt:lpstr>
      <vt:lpstr>Презентация PowerPoint</vt:lpstr>
      <vt:lpstr>Презентация PowerPoint</vt:lpstr>
      <vt:lpstr>Приказ МЗ и социального развития РФ  № 942 от 02.12.2009 г.</vt:lpstr>
      <vt:lpstr>Приказ МЗ и социального развития РФ  № 942 от 02.12.2009 г.</vt:lpstr>
      <vt:lpstr>Приказ МЗ и социального развития РФ  № 752 от 01.12.2005 г.</vt:lpstr>
      <vt:lpstr>Подтабличная строка (5453)</vt:lpstr>
      <vt:lpstr>Благодарю за внимание!!!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Сондырев Георгий Алексеевич</dc:creator>
  <cp:lastModifiedBy>Максимук Евгения Дмитриевна</cp:lastModifiedBy>
  <cp:revision>37</cp:revision>
  <dcterms:created xsi:type="dcterms:W3CDTF">2017-12-13T01:22:57Z</dcterms:created>
  <dcterms:modified xsi:type="dcterms:W3CDTF">2018-12-21T01:11:44Z</dcterms:modified>
</cp:coreProperties>
</file>