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sldIdLst>
    <p:sldId id="256" r:id="rId2"/>
    <p:sldId id="277" r:id="rId3"/>
    <p:sldId id="257" r:id="rId4"/>
    <p:sldId id="272" r:id="rId5"/>
    <p:sldId id="276" r:id="rId6"/>
    <p:sldId id="258" r:id="rId7"/>
    <p:sldId id="259" r:id="rId8"/>
    <p:sldId id="264" r:id="rId9"/>
    <p:sldId id="265" r:id="rId10"/>
    <p:sldId id="266" r:id="rId11"/>
    <p:sldId id="267" r:id="rId12"/>
    <p:sldId id="268" r:id="rId13"/>
    <p:sldId id="278" r:id="rId14"/>
    <p:sldId id="269" r:id="rId15"/>
    <p:sldId id="271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FD805-8BE1-4199-B345-3D9B6F1FACA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C57358-0244-423D-A4C6-9951343A84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2464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32B0259-C5B3-4F9B-9813-70BCFCEC6896}" type="slidenum">
              <a:rPr lang="de-DE" altLang="zh-CN"/>
              <a:pPr/>
              <a:t>17</a:t>
            </a:fld>
            <a:endParaRPr lang="de-DE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80EE0-9E18-4659-A674-547E39D9A2C5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2D9CAC-0531-4D78-83AA-72866F0BEC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34954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80EE0-9E18-4659-A674-547E39D9A2C5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2D9CAC-0531-4D78-83AA-72866F0BEC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3379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80EE0-9E18-4659-A674-547E39D9A2C5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2D9CAC-0531-4D78-83AA-72866F0BEC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7384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80EE0-9E18-4659-A674-547E39D9A2C5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2D9CAC-0531-4D78-83AA-72866F0BEC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778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80EE0-9E18-4659-A674-547E39D9A2C5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2D9CAC-0531-4D78-83AA-72866F0BEC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8451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80EE0-9E18-4659-A674-547E39D9A2C5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2D9CAC-0531-4D78-83AA-72866F0BEC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2216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80EE0-9E18-4659-A674-547E39D9A2C5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2D9CAC-0531-4D78-83AA-72866F0BEC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02236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80EE0-9E18-4659-A674-547E39D9A2C5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2D9CAC-0531-4D78-83AA-72866F0BEC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71935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80EE0-9E18-4659-A674-547E39D9A2C5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2D9CAC-0531-4D78-83AA-72866F0BEC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9399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80EE0-9E18-4659-A674-547E39D9A2C5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2D9CAC-0531-4D78-83AA-72866F0BEC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35878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80EE0-9E18-4659-A674-547E39D9A2C5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2D9CAC-0531-4D78-83AA-72866F0BEC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38013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9A80EE0-9E18-4659-A674-547E39D9A2C5}" type="datetimeFigureOut">
              <a:rPr lang="ru-RU" smtClean="0"/>
              <a:pPr/>
              <a:t>20.12.2018</a:t>
            </a:fld>
            <a:endParaRPr lang="ru-RU" dirty="0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92D9CAC-0531-4D78-83AA-72866F0BEC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ndchita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060848"/>
            <a:ext cx="8229600" cy="22098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СТАТИСТИЧЕСКИХ ФОРМ 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НАРКОЛОГИИ 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(Ф.№ 37 И № 11) 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ОТЧЕТНЫЙ 2018 ГОД.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434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315200" cy="115409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к таблице 2200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строке 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показываются занятые должности и посещения психотерапевтов, работающих в амбулаторных наркологических подразделениях и ведущих амбулаторный прием пациентов наркологического профиля.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строке 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показываются занятые должности психиатров-наркологов,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существляющих амбулаторное анонимное лечение и (или) реабилитацию, а также их деятельность.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строку 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включаются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занятые должности и деятельность наркологов в кабинетах платных услуг.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534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115409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к таблице 2200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44825"/>
            <a:ext cx="7776864" cy="44645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Внутритабличный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Гр.4 ˃= гр.5 + гр.6 + гр.8 (по всем строкам).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Гр.7 ˃= гр.9 (по всем строкам).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Гр.4 = гр.10 + гр.11 + гр.12 + гр.13.</a:t>
            </a:r>
          </a:p>
          <a:p>
            <a:pPr marL="0" indent="0">
              <a:buNone/>
            </a:pP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контроль: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№ 30 число занятых должностей, а также посещений в амбулатории, должно быть больше, чем в форме № 37. На уровне отдельных учреждений по этим показателям между формой № 37 и формой № 30 может наблюдаться равенство.</a:t>
            </a:r>
          </a:p>
          <a:p>
            <a:pPr>
              <a:buFont typeface="Courier New" panose="02070309020205020404" pitchFamily="49" charset="0"/>
              <a:buChar char="o"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1654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315200" cy="1154097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АЛГОРИТМЫ ПРОВЕРОК ТАБЛИЦЫ 2300 «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ПАЦИНТОВ НАРКЛОГИЧЕСКОГО СТАЦИОНАРА»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744416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Межгодовая  проверка движения:</a:t>
            </a:r>
            <a: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осталось на конец прошлого года (графа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13)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поступило в отчетном году  (графа 4)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выбыло в отчетном году (графа 10)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осталось на конец отчетного года (графа 13).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движения с прошлым годом должна проводиться по всем строкам.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970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F87E25C-3059-4EE1-A437-CF27D793049B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46082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A3103D69-CF31-40D4-95FC-1F77D87E0916}" type="slidenum">
              <a:rPr lang="ru-RU" sz="1400" b="1">
                <a:solidFill>
                  <a:srgbClr val="FFFFFF"/>
                </a:solidFill>
              </a:rPr>
              <a:pPr algn="ctr"/>
              <a:t>13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46083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2636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АЛГОРИТМ СООТВЕТСТВИЯ ТАБЛИЦЫ 2300 ФОРМЫ №37 И ТАБЛИЦЫ 2000 ФОРМЫ №14</a:t>
            </a:r>
            <a:b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cap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4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</a:rPr>
              <a:t>Число </a:t>
            </a:r>
            <a:r>
              <a:rPr lang="ru-RU" sz="2000" b="1" dirty="0" smtClean="0">
                <a:latin typeface="Times New Roman" pitchFamily="18" charset="0"/>
              </a:rPr>
              <a:t>выбывших</a:t>
            </a:r>
            <a:r>
              <a:rPr lang="ru-RU" sz="2000" dirty="0" smtClean="0">
                <a:latin typeface="Times New Roman" pitchFamily="18" charset="0"/>
              </a:rPr>
              <a:t> наркологических пациентов в таблице 2300 формы №37 должно координироваться с числом </a:t>
            </a:r>
            <a:r>
              <a:rPr lang="ru-RU" sz="2000" b="1" dirty="0" smtClean="0">
                <a:latin typeface="Times New Roman" pitchFamily="18" charset="0"/>
              </a:rPr>
              <a:t>выписанных</a:t>
            </a:r>
            <a:r>
              <a:rPr lang="ru-RU" sz="2000" dirty="0" smtClean="0">
                <a:latin typeface="Times New Roman" pitchFamily="18" charset="0"/>
              </a:rPr>
              <a:t> наркологических пациентов в форме №14 «Сведения о деятельности подразделений медицинских организаций, оказывающих медицинскую помощь в стационарных условиях».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</a:rPr>
              <a:t>Следует иметь в виду, что </a:t>
            </a:r>
            <a:r>
              <a:rPr lang="ru-RU" sz="2000" b="1" dirty="0" smtClean="0">
                <a:latin typeface="Times New Roman" pitchFamily="18" charset="0"/>
              </a:rPr>
              <a:t>в форме №37</a:t>
            </a:r>
            <a:r>
              <a:rPr lang="ru-RU" sz="2000" dirty="0" smtClean="0">
                <a:latin typeface="Times New Roman" pitchFamily="18" charset="0"/>
              </a:rPr>
              <a:t> в таблице 2300 в графе 10 показываются все выбывшие больные, включая умерших и переведённых в другие стационары.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latin typeface="Times New Roman" pitchFamily="18" charset="0"/>
              </a:rPr>
              <a:t>В форме №14</a:t>
            </a:r>
            <a:r>
              <a:rPr lang="ru-RU" sz="2000" dirty="0" smtClean="0">
                <a:latin typeface="Times New Roman" pitchFamily="18" charset="0"/>
              </a:rPr>
              <a:t> выписанные и умершие пациенты показаны в самостоятельных графах. Дополнительно в таблице 2100 формы №14 показаны все пациенты (без разбивки на диагностические группы), переведённые в другие медицинские организации.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latin typeface="Times New Roman" pitchFamily="18" charset="0"/>
              </a:rPr>
              <a:t>Внимание!</a:t>
            </a:r>
            <a:r>
              <a:rPr lang="ru-RU" sz="2000" dirty="0" smtClean="0">
                <a:latin typeface="Times New Roman" pitchFamily="18" charset="0"/>
              </a:rPr>
              <a:t> В отличие от формы №37, в форме №14 умершие пациенты распределяются в соответствии с основной причиной смерти.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>
              <a:latin typeface="Times New Roman" pitchFamily="18" charset="0"/>
            </a:endParaRPr>
          </a:p>
        </p:txBody>
      </p:sp>
      <p:sp>
        <p:nvSpPr>
          <p:cNvPr id="46085" name="Номер слайда 4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5127FBD-F34D-4299-B957-A4B6A7FE1B2C}" type="slidenum">
              <a:rPr lang="ru-RU" sz="1400" b="1">
                <a:solidFill>
                  <a:srgbClr val="FFFFFF"/>
                </a:solidFill>
              </a:rPr>
              <a:pPr algn="ctr"/>
              <a:t>13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315200" cy="1154097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№ 11 И № 37 ЗА ОТЧЕТНЫЙ 2018 ГОД ОСТАЕТСЯ БЕЗ ИЗМЕНЕНИЙ!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060849"/>
            <a:ext cx="7315200" cy="42485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Дополнение к форме № 37 вводится с отчета за 2018 год.</a:t>
            </a:r>
          </a:p>
          <a:p>
            <a:pPr marL="0" indent="0">
              <a:buNone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указанием Минздрава России к форме № 37 за 2018 год будет введена дополнительная таблица «Сведения о результатах проведения профилактических медицинских осмотров обучающихся в образовательных организациях в целях раннего выявления незаконного потребления наркотических средств и психотропных веществ, проведенных в 2018 году в соответствии с приказом Минздрава России от 06.10.2014 № 581н»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1402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6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30789680"/>
              </p:ext>
            </p:extLst>
          </p:nvPr>
        </p:nvGraphicFramePr>
        <p:xfrm>
          <a:off x="107504" y="324982"/>
          <a:ext cx="8784975" cy="637875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555055"/>
                <a:gridCol w="378435"/>
                <a:gridCol w="1015219"/>
                <a:gridCol w="1015219"/>
                <a:gridCol w="781107"/>
                <a:gridCol w="413138"/>
                <a:gridCol w="413138"/>
                <a:gridCol w="413138"/>
                <a:gridCol w="413138"/>
                <a:gridCol w="413138"/>
                <a:gridCol w="413138"/>
                <a:gridCol w="780556"/>
                <a:gridCol w="780556"/>
              </a:tblGrid>
              <a:tr h="674188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Тип организации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 стр.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vert="vert270"/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Число обучающихся,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прошедших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профилактические медицинские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осмотры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vert="vert270" anchor="ctr"/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Число обучающихся или их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законных представителей, отказавшихся от прохождения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профилактических медицинских осмотров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vert="vert270" anchor="ctr"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Число обучающихся, у которых при проведении профилактических медицинских осмотров установлен факт незаконного употребления наркотиков и иных психотропных веществ</a:t>
                      </a:r>
                      <a:endParaRPr lang="ru-RU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47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(из гр. 3)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 gridSpan="8">
                  <a:txBody>
                    <a:bodyPr/>
                    <a:lstStyle/>
                    <a:p>
                      <a:pPr marL="21590" marR="21590" indent="400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 том числе (из гр. 5):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66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опиоиды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каннабиноиды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седативные и снотворные средства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стимуляторы (включая кокаин)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vert="vert270" anchor="ctr"/>
                </a:tc>
                <a:tc>
                  <a:txBody>
                    <a:bodyPr/>
                    <a:lstStyle/>
                    <a:p>
                      <a:pPr marL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галлюциногены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vert="vert270" anchor="ctr"/>
                </a:tc>
                <a:tc>
                  <a:txBody>
                    <a:bodyPr/>
                    <a:lstStyle/>
                    <a:p>
                      <a:pPr marL="111125" marR="1117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летучие растворители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vert="vert270" anchor="ctr"/>
                </a:tc>
                <a:tc>
                  <a:txBody>
                    <a:bodyPr/>
                    <a:lstStyle/>
                    <a:p>
                      <a:pPr marL="111125" marR="1117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другие </a:t>
                      </a:r>
                      <a:r>
                        <a:rPr lang="ru-RU" sz="1100" dirty="0" err="1">
                          <a:effectLst/>
                        </a:rPr>
                        <a:t>психоактивные</a:t>
                      </a:r>
                      <a:r>
                        <a:rPr lang="ru-RU" sz="1100" dirty="0">
                          <a:effectLst/>
                        </a:rPr>
                        <a:t> вещества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vert="vert270" anchor="ctr"/>
                </a:tc>
                <a:tc>
                  <a:txBody>
                    <a:bodyPr/>
                    <a:lstStyle/>
                    <a:p>
                      <a:pPr marL="21590" marR="21590" indent="400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употребление</a:t>
                      </a:r>
                    </a:p>
                    <a:p>
                      <a:pPr marL="21590" marR="21590" indent="400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двух и более наркотических средств и (или) психотропных и веществ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vert="vert270" anchor="ctr"/>
                </a:tc>
              </a:tr>
              <a:tr h="2247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12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</a:tr>
              <a:tr h="449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Всего,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 том числе: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01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</a:tr>
              <a:tr h="738565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 общеобразовательных организациях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</a:tr>
              <a:tr h="927024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 профессиональных</a:t>
                      </a:r>
                    </a:p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образовательных</a:t>
                      </a:r>
                    </a:p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организациях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03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</a:tr>
              <a:tr h="927024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 образовательных</a:t>
                      </a:r>
                    </a:p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организациях высшего</a:t>
                      </a:r>
                    </a:p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образования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04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205" marR="5820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5163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При сдаче годового отчета иметь:</a:t>
            </a:r>
            <a:br>
              <a:rPr lang="ru-RU" alt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340768"/>
            <a:ext cx="7315200" cy="5112568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статистические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формы № 11 и № 37 в 2 экз., подписанные руководителем, с печатью, проштампованные в МЗ в отделе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статистики;</a:t>
            </a:r>
          </a:p>
          <a:p>
            <a:pPr marL="45720" indent="0" algn="just">
              <a:buNone/>
            </a:pP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таблица «Сведения о результатах проведения профилактических медицинских осмотров обучающихся в образовательных организациях в целях раннего выявления незаконного потребления наркотических средств и психотропных веществ, проведенных в 2018 году в соответствии с приказом Минздрава России от 06.10.2014 № 581н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alt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. № 30 (разделы «штаты, кадры», «посещения», «мед. освидетельствование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»);</a:t>
            </a:r>
          </a:p>
          <a:p>
            <a:pPr marL="0" indent="0" algn="just">
              <a:buNone/>
            </a:pP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. № 12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>
              <a:buNone/>
            </a:pP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работы наркологической службы района на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2019 год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18398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4800">
              <a:solidFill>
                <a:srgbClr val="BF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BF0000"/>
                </a:solidFill>
              </a:rPr>
              <a:t> </a:t>
            </a:r>
            <a:r>
              <a:rPr lang="ru-RU" altLang="ru-RU" sz="4800" b="1" i="1">
                <a:solidFill>
                  <a:srgbClr val="BF0000"/>
                </a:solidFill>
              </a:rPr>
              <a:t>Контакты:</a:t>
            </a:r>
            <a:r>
              <a:rPr lang="ru-RU" altLang="ru-RU" sz="4800" b="1">
                <a:solidFill>
                  <a:srgbClr val="BF0000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2800" b="1"/>
              <a:t>Email: OMR-KND@yandex</a:t>
            </a:r>
            <a:r>
              <a:rPr lang="ru-RU" altLang="ru-RU" sz="2800" b="1"/>
              <a:t>.</a:t>
            </a:r>
            <a:r>
              <a:rPr lang="en-US" altLang="ru-RU" sz="2800" b="1"/>
              <a:t>ru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Тел. 23-96-29 </a:t>
            </a:r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0" y="2619375"/>
            <a:ext cx="9144000" cy="37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ru-RU" sz="2000" b="1"/>
              <a:t> </a:t>
            </a:r>
          </a:p>
          <a:p>
            <a:pPr algn="ctr" eaLnBrk="1" hangingPunct="1">
              <a:buFontTx/>
              <a:buNone/>
            </a:pPr>
            <a:endParaRPr lang="ru-RU" altLang="ru-RU" sz="2000" b="1"/>
          </a:p>
          <a:p>
            <a:pPr algn="ctr" eaLnBrk="1" hangingPunct="1">
              <a:buFontTx/>
              <a:buNone/>
            </a:pPr>
            <a:r>
              <a:rPr lang="ru-RU" altLang="ru-RU" sz="2000" b="1"/>
              <a:t>       </a:t>
            </a:r>
            <a:r>
              <a:rPr lang="ru-RU" altLang="ru-RU" sz="4800" b="1" i="1">
                <a:solidFill>
                  <a:srgbClr val="BF0000"/>
                </a:solidFill>
              </a:rPr>
              <a:t>Официальный сайт</a:t>
            </a:r>
            <a:br>
              <a:rPr lang="ru-RU" altLang="ru-RU" sz="4800" b="1" i="1">
                <a:solidFill>
                  <a:srgbClr val="BF0000"/>
                </a:solidFill>
              </a:rPr>
            </a:br>
            <a:r>
              <a:rPr lang="ru-RU" altLang="ru-RU" sz="2800" b="1"/>
              <a:t> ГАУЗ «Забайкальский краевой наркологический диспансер»</a:t>
            </a:r>
            <a:r>
              <a:rPr lang="fr-FR" altLang="ru-RU" sz="2800" b="1"/>
              <a:t> </a:t>
            </a:r>
            <a:endParaRPr lang="ru-RU" altLang="ru-RU" sz="2800" b="1"/>
          </a:p>
          <a:p>
            <a:pPr algn="ctr" eaLnBrk="1" hangingPunct="1">
              <a:buFontTx/>
              <a:buNone/>
            </a:pPr>
            <a:r>
              <a:rPr lang="fr-FR" altLang="ru-RU" sz="4000" b="1">
                <a:solidFill>
                  <a:srgbClr val="BF0000"/>
                </a:solidFill>
                <a:hlinkClick r:id="rId3"/>
              </a:rPr>
              <a:t>www.knd</a:t>
            </a:r>
            <a:r>
              <a:rPr lang="en-US" altLang="ru-RU" sz="4000" b="1">
                <a:solidFill>
                  <a:srgbClr val="BF0000"/>
                </a:solidFill>
                <a:hlinkClick r:id="rId3"/>
              </a:rPr>
              <a:t>chita</a:t>
            </a:r>
            <a:r>
              <a:rPr lang="fr-FR" altLang="ru-RU" sz="4000" b="1">
                <a:solidFill>
                  <a:srgbClr val="BF0000"/>
                </a:solidFill>
                <a:hlinkClick r:id="rId3"/>
              </a:rPr>
              <a:t>.ru</a:t>
            </a:r>
            <a:endParaRPr lang="ru-RU" altLang="ru-RU" sz="4000" b="1">
              <a:solidFill>
                <a:srgbClr val="BF0000"/>
              </a:solidFill>
            </a:endParaRPr>
          </a:p>
          <a:p>
            <a:pPr algn="ctr" eaLnBrk="1" hangingPunct="1">
              <a:buFontTx/>
              <a:buNone/>
            </a:pPr>
            <a:endParaRPr lang="ru-RU" altLang="ru-RU" sz="2800" b="1"/>
          </a:p>
        </p:txBody>
      </p:sp>
    </p:spTree>
    <p:extLst>
      <p:ext uri="{BB962C8B-B14F-4D97-AF65-F5344CB8AC3E}">
        <p14:creationId xmlns:p14="http://schemas.microsoft.com/office/powerpoint/2010/main" xmlns="" val="4032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528638" y="962025"/>
            <a:ext cx="79898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7200" b="1" i="1">
                <a:solidFill>
                  <a:srgbClr val="BF0000"/>
                </a:solidFill>
                <a:latin typeface="Times New Roman" pitchFamily="18" charset="0"/>
              </a:rPr>
              <a:t>Спасибо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7200" b="1" i="1">
                <a:solidFill>
                  <a:srgbClr val="BF0000"/>
                </a:solidFill>
                <a:latin typeface="Times New Roman" pitchFamily="18" charset="0"/>
              </a:rPr>
              <a:t>за внимание!</a:t>
            </a:r>
          </a:p>
        </p:txBody>
      </p:sp>
      <p:pic>
        <p:nvPicPr>
          <p:cNvPr id="22531" name="Picture 5" descr="bol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59075" y="3930650"/>
            <a:ext cx="3575050" cy="259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9139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85763" y="233363"/>
            <a:ext cx="8229600" cy="603349"/>
          </a:xfrm>
        </p:spPr>
        <p:txBody>
          <a:bodyPr/>
          <a:lstStyle/>
          <a:p>
            <a:pPr eaLnBrk="1" hangingPunct="1"/>
            <a:endParaRPr lang="ru-RU" alt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4294967295"/>
          </p:nvPr>
        </p:nvSpPr>
        <p:spPr>
          <a:xfrm>
            <a:off x="142875" y="548680"/>
            <a:ext cx="8715375" cy="557748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000" dirty="0" smtClean="0"/>
              <a:t>     </a:t>
            </a:r>
          </a:p>
          <a:p>
            <a:pPr algn="just" eaLnBrk="1" hangingPunct="1">
              <a:buFontTx/>
              <a:buNone/>
            </a:pPr>
            <a:r>
              <a:rPr lang="ru-RU" altLang="ru-RU" sz="2400" dirty="0" smtClean="0"/>
              <a:t>       </a:t>
            </a:r>
          </a:p>
          <a:p>
            <a:pPr algn="ctr" eaLnBrk="1" hangingPunct="1">
              <a:buFontTx/>
              <a:buNone/>
            </a:pPr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altLang="ru-RU" sz="4400" b="1" dirty="0" smtClean="0">
                <a:latin typeface="Times New Roman" pitchFamily="18" charset="0"/>
                <a:cs typeface="Times New Roman" pitchFamily="18" charset="0"/>
              </a:rPr>
              <a:t>Формы ФСН утверждены приказом Росстата </a:t>
            </a:r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№ 410 от 16 октября 2013 г. (формы № 11 и </a:t>
            </a:r>
          </a:p>
          <a:p>
            <a:pPr algn="ctr" eaLnBrk="1" hangingPunct="1">
              <a:buFontTx/>
              <a:buNone/>
            </a:pPr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№ 37).</a:t>
            </a:r>
          </a:p>
          <a:p>
            <a:pPr algn="ctr" eaLnBrk="1" hangingPunct="1">
              <a:buFontTx/>
              <a:buNone/>
            </a:pPr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 eaLnBrk="1" hangingPunct="1"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6148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40CA9DB1-7193-435B-8F0A-5F7710584772}" type="slidenum">
              <a:rPr lang="ru-RU" altLang="ru-RU" sz="1400"/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400"/>
          </a:p>
        </p:txBody>
      </p:sp>
      <p:sp>
        <p:nvSpPr>
          <p:cNvPr id="6149" name="Нижний колонтитул 6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/>
          </a:p>
        </p:txBody>
      </p:sp>
    </p:spTree>
    <p:extLst>
      <p:ext uri="{BB962C8B-B14F-4D97-AF65-F5344CB8AC3E}">
        <p14:creationId xmlns:p14="http://schemas.microsoft.com/office/powerpoint/2010/main" xmlns="" val="10417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194421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11</a:t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ЗАБОЛЕВАНИЯХ НАРКОЛОГИЧЕСКИМИ РАССТРОЙСТВАМИ»</a:t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11 в своем составе имеет 3 таблицы: 1000, 2000 и 4000.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1000 и 2000 заполняются на основании ф.№ 030-1/у-02 или ф.№ 025-1/у.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4000 может быть заполнена только на основании ф.№ 030-1/у-02 и амбулаторной истории болезни.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666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Рекомендации по составлению</a:t>
            </a:r>
            <a:r>
              <a:rPr lang="ru-RU" alt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Регистрация осуществляется при первом в данном году обращении пациента за наркологической помощью (ф.№ 030-1/у-02, ф. № 025-1/у);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 таблице 1000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 сведения показываются обо всех пациентах наркологического профиля, которым в течение отчетного года была оказана амбулаторная лечебная, консультативно-лечебная, реабилитационная помощь. </a:t>
            </a: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т. 2000 включаются сведения о пациентах 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наркологического профиля, которым в течение отчетного года был установлен диагноз наркологического расстройства  (заболевания) впервые в жизни.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alt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alt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регистрации:</a:t>
            </a:r>
          </a:p>
          <a:p>
            <a:pPr algn="just">
              <a:buNone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     Один пациент в течение  отчетного года может быть зарегистрирован только с одним наркологическим заболеванием и только один раз показан в ф. № 11 (по заключительному диагнозу).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83289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57225" y="233363"/>
            <a:ext cx="8229600" cy="193198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 зарегистрированных </a:t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 на наличие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гемоконтактных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инфекций (т. 4000 ф. № 11)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52588"/>
            <a:ext cx="8229600" cy="4473575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altLang="ru-RU" b="1" dirty="0" smtClean="0"/>
              <a:t>	</a:t>
            </a:r>
          </a:p>
          <a:p>
            <a:pPr algn="just" eaLnBrk="1" hangingPunct="1">
              <a:buFontTx/>
              <a:buNone/>
            </a:pPr>
            <a:r>
              <a:rPr lang="ru-RU" altLang="ru-RU" dirty="0" smtClean="0"/>
              <a:t>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Все пациенты, обратившиеся в течении года за амбулаторной наркологической помощью, должны быть обследованы на ВИЧ, гепатит С и гепатит В.</a:t>
            </a:r>
          </a:p>
          <a:p>
            <a:pPr algn="just" eaLnBrk="1" hangingPunct="1">
              <a:buFontTx/>
              <a:buNone/>
            </a:pP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ВИЧ-позитивные пациенты, находящиеся под диспансерным наблюдением в наркологическом учреждении, но по каким – либо причинам не были обследованы в отчетном году,  также должны быть показаны в т. 4000 ф. №11 как ВИЧ-позитивные. </a:t>
            </a:r>
          </a:p>
        </p:txBody>
      </p:sp>
      <p:sp>
        <p:nvSpPr>
          <p:cNvPr id="11268" name="Номер слайда 5"/>
          <p:cNvSpPr txBox="1">
            <a:spLocks noGrp="1"/>
          </p:cNvSpPr>
          <p:nvPr/>
        </p:nvSpPr>
        <p:spPr bwMode="auto">
          <a:xfrm>
            <a:off x="6643688" y="61436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686097E-AEF4-4390-A722-4728B9895FF0}" type="slidenum">
              <a:rPr lang="ru-RU" altLang="ru-RU" sz="1400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400">
              <a:solidFill>
                <a:srgbClr val="000000"/>
              </a:solidFill>
            </a:endParaRPr>
          </a:p>
        </p:txBody>
      </p:sp>
      <p:sp>
        <p:nvSpPr>
          <p:cNvPr id="11269" name="Нижний колонтитул 6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514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96144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37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«СВЕДЕНИЯ О БОЛЬНЫХ АЛКОГОЛИЗМОМ, НАРКОМАНИЯМИ, ТОКСИКОМАНИЯМИ»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60440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37 включает разнообразные сведения о диспансерном наблюдении пациентов наркологического профиля, об обращаемости иных пациентов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табакокурение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анонимное лечение, альтернативное и обязательное лечение), о стационарном лечении, медицинском освидетельствовании на состояние опьянения, частично о кадровом потенциале наркологической службы, о реабилитационных центрах и реабилитационных структурных подразделениях.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37 имеет в своем составе 20 таблиц.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основных таблиц этой формы – т.2100 «Контингенты пациентов, находящихся под наблюдением психиатра-нарколога».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631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2100 «КОНТИНГЕНТЫ ПАЦИЕНТОВ, НАХОДЯЩИХСЯ ПОД ДИСПАНСЕРНЫМ НАБЛЮДЕНИЕМ ПСИХИАТРА-НАРКОЛОГА»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формирования табл. 2100 изменены с 2016 г. в соответствии с новым Порядком диспансерного наблюдения (Приложение № 6 к письму МЗ РФ от 26.12.2016г. № 13-2/10/2-8390):</a:t>
            </a: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ачиная с 2016 г. отчетного года в таблице 2100 ф.№ 37 следует показывать пациентов, состоящих у психиатра-нарколога под диспансерным наблюдением (далее –ДН).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2016 г., в соответствии с новым Порядком, под ДН могут находиться как пациенты с синдромом зависимости, так и пациенты с другими наркологическими расстройствами (в том числе пациенты с пагубным употреблением).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диспансерное наблюдение организуется только при наличии добровольного информированного согласия пациента в письменной форме.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00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315200" cy="1154097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к таблице 2100.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Алгоритмы проверки.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844825"/>
            <a:ext cx="7315200" cy="44645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Внутритабличная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проверка: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 = строки 3+4+5 по всем графам;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трока 11 = строки 1+2+6+7+8+9+10 по всем графам,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кроме графы 9.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Межгодовая проверка движения по строке 11: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Гр.8 строка 11 за 2017 год + гр.4 строка 11 за 2018 год – гр.6 строка 11 за 2018 год = гр.8 строка 11 за 2018 год.</a:t>
            </a:r>
          </a:p>
          <a:p>
            <a:pPr marL="0" indent="0">
              <a:buNone/>
            </a:pP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Межформенная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проверка: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Гр.5 таблицы 2100 ф.№ 37˂= графе 4 табл.2000 ф.№ 11 по соответствующей строке.</a:t>
            </a:r>
          </a:p>
        </p:txBody>
      </p:sp>
    </p:spTree>
    <p:extLst>
      <p:ext uri="{BB962C8B-B14F-4D97-AF65-F5344CB8AC3E}">
        <p14:creationId xmlns:p14="http://schemas.microsoft.com/office/powerpoint/2010/main" xmlns="" val="207142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2200 «ДЕЯТЕЛЬНОСТЬ ВРАЧЕЙ, ОСУЩЕСТВЛЯЮЩИХ АМБУЛАТОРНУЮ ПОМОЩЬ ПАЦИЕНТАМ НАРКОЛОГИЧЕСКОГО ПРОФИЛЯ»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таблицы 2200 осуществляется на основании учетных форм № 039 или № 025-1/у.</a:t>
            </a: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строке 1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показываются занятые должности и посещения к психиатрам-наркологам, осуществляющих наблюдение и лечение пациентов (как взрослых, так и детей до 18 лет) на закрепленных за ними участках или в районах обслуживания, т.е. по территориальному принципу.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строке 2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показываются занятые должности и посещения психиатров-наркологов, работающих в наркологических детско-подростковых кабинетах и осуществляющих наблюдение и лечение детей до 18 лет 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акрепленных участках или в районах обслуживания.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деятельности этих врачей не следует дублировать в строке 1. 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90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Годовой отчет 2017наркология - копия</Template>
  <TotalTime>657</TotalTime>
  <Words>1297</Words>
  <Application>Microsoft Office PowerPoint</Application>
  <PresentationFormat>Экран (4:3)</PresentationFormat>
  <Paragraphs>191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Diseño predeterminado</vt:lpstr>
      <vt:lpstr>СОСТАВЛЕНИЕ СТАТИСТИЧЕСКИХ ФОРМ  ПО НАРКОЛОГИИ  (Ф.№ 37 И № 11)  ЗА ОТЧЕТНЫЙ 2018 ГОД.</vt:lpstr>
      <vt:lpstr>Слайд 2</vt:lpstr>
      <vt:lpstr>ФОРМА № 11 «СВЕДЕНИЯ О ЗАБОЛЕВАНИЯХ НАРКОЛОГИЧЕСКИМИ РАССТРОЙСТВАМИ»  </vt:lpstr>
      <vt:lpstr>Рекомендации по составлению </vt:lpstr>
      <vt:lpstr>Обследование зарегистрированных  пациентов на наличие гемоконтактных инфекций (т. 4000 ф. № 11) </vt:lpstr>
      <vt:lpstr>ФОРМА № 37  «СВЕДЕНИЯ О БОЛЬНЫХ АЛКОГОЛИЗМОМ, НАРКОМАНИЯМИ, ТОКСИКОМАНИЯМИ»</vt:lpstr>
      <vt:lpstr>ТАБЛИЦА 2100 «КОНТИНГЕНТЫ ПАЦИЕНТОВ, НАХОДЯЩИХСЯ ПОД ДИСПАНСЕРНЫМ НАБЛЮДЕНИЕМ ПСИХИАТРА-НАРКОЛОГА»</vt:lpstr>
      <vt:lpstr>Продолжение к таблице 2100.  Алгоритмы проверки.</vt:lpstr>
      <vt:lpstr>ТАБЛИЦА 2200 «ДЕЯТЕЛЬНОСТЬ ВРАЧЕЙ, ОСУЩЕСТВЛЯЮЩИХ АМБУЛАТОРНУЮ ПОМОЩЬ ПАЦИЕНТАМ НАРКОЛОГИЧЕСКОГО ПРОФИЛЯ»</vt:lpstr>
      <vt:lpstr>Продолжение к таблице 2200</vt:lpstr>
      <vt:lpstr>Продолжение к таблице 2200</vt:lpstr>
      <vt:lpstr>ОСНОВНЫЕ АЛГОРИТМЫ ПРОВЕРОК ТАБЛИЦЫ 2300 «СОСТАВ ПАЦИНТОВ НАРКЛОГИЧЕСКОГО СТАЦИОНАРА»</vt:lpstr>
      <vt:lpstr>АЛГОРИТМ СООТВЕТСТВИЯ ТАБЛИЦЫ 2300 ФОРМЫ №37 И ТАБЛИЦЫ 2000 ФОРМЫ №14 </vt:lpstr>
      <vt:lpstr>ФОРМЫ № 11 И № 37 ЗА ОТЧЕТНЫЙ 2018 ГОД ОСТАЕТСЯ БЕЗ ИЗМЕНЕНИЙ!</vt:lpstr>
      <vt:lpstr>Слайд 15</vt:lpstr>
      <vt:lpstr>При сдаче годового отчета иметь: 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СОСТАВЛЕНИЕ СТАТИСТИЧЕСКИХ ФОРМ  ПО НАРКОЛОГИИ (Ф.№ 37 И № 11)  ЗА ОТЧЕТНЫЙ 2018 ГОД.</dc:title>
  <dc:creator>Елена</dc:creator>
  <cp:lastModifiedBy>user</cp:lastModifiedBy>
  <cp:revision>29</cp:revision>
  <dcterms:created xsi:type="dcterms:W3CDTF">2018-12-14T00:50:04Z</dcterms:created>
  <dcterms:modified xsi:type="dcterms:W3CDTF">2018-12-20T12:47:15Z</dcterms:modified>
</cp:coreProperties>
</file>