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4" r:id="rId2"/>
    <p:sldMasterId id="2147483678" r:id="rId3"/>
  </p:sldMasterIdLst>
  <p:notesMasterIdLst>
    <p:notesMasterId r:id="rId109"/>
  </p:notesMasterIdLst>
  <p:sldIdLst>
    <p:sldId id="256" r:id="rId4"/>
    <p:sldId id="257" r:id="rId5"/>
    <p:sldId id="258" r:id="rId6"/>
    <p:sldId id="3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  <p:sldId id="279" r:id="rId27"/>
    <p:sldId id="280" r:id="rId28"/>
    <p:sldId id="281" r:id="rId29"/>
    <p:sldId id="282" r:id="rId30"/>
    <p:sldId id="360" r:id="rId31"/>
    <p:sldId id="361" r:id="rId32"/>
    <p:sldId id="36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  <p:sldId id="299" r:id="rId50"/>
    <p:sldId id="300" r:id="rId51"/>
    <p:sldId id="379" r:id="rId52"/>
    <p:sldId id="302" r:id="rId53"/>
    <p:sldId id="303" r:id="rId54"/>
    <p:sldId id="364" r:id="rId55"/>
    <p:sldId id="365" r:id="rId56"/>
    <p:sldId id="366" r:id="rId57"/>
    <p:sldId id="367" r:id="rId58"/>
    <p:sldId id="368" r:id="rId59"/>
    <p:sldId id="306" r:id="rId60"/>
    <p:sldId id="307" r:id="rId61"/>
    <p:sldId id="380" r:id="rId62"/>
    <p:sldId id="381" r:id="rId63"/>
    <p:sldId id="308" r:id="rId64"/>
    <p:sldId id="309" r:id="rId65"/>
    <p:sldId id="310" r:id="rId66"/>
    <p:sldId id="311" r:id="rId67"/>
    <p:sldId id="312" r:id="rId68"/>
    <p:sldId id="313" r:id="rId69"/>
    <p:sldId id="314" r:id="rId70"/>
    <p:sldId id="315" r:id="rId71"/>
    <p:sldId id="316" r:id="rId72"/>
    <p:sldId id="317" r:id="rId73"/>
    <p:sldId id="318" r:id="rId74"/>
    <p:sldId id="319" r:id="rId75"/>
    <p:sldId id="320" r:id="rId76"/>
    <p:sldId id="321" r:id="rId77"/>
    <p:sldId id="322" r:id="rId78"/>
    <p:sldId id="323" r:id="rId79"/>
    <p:sldId id="324" r:id="rId80"/>
    <p:sldId id="325" r:id="rId81"/>
    <p:sldId id="369" r:id="rId82"/>
    <p:sldId id="370" r:id="rId83"/>
    <p:sldId id="371" r:id="rId84"/>
    <p:sldId id="372" r:id="rId85"/>
    <p:sldId id="373" r:id="rId86"/>
    <p:sldId id="374" r:id="rId87"/>
    <p:sldId id="375" r:id="rId88"/>
    <p:sldId id="376" r:id="rId89"/>
    <p:sldId id="377" r:id="rId90"/>
    <p:sldId id="326" r:id="rId91"/>
    <p:sldId id="329" r:id="rId92"/>
    <p:sldId id="330" r:id="rId93"/>
    <p:sldId id="331" r:id="rId94"/>
    <p:sldId id="344" r:id="rId95"/>
    <p:sldId id="345" r:id="rId96"/>
    <p:sldId id="346" r:id="rId97"/>
    <p:sldId id="358" r:id="rId98"/>
    <p:sldId id="382" r:id="rId99"/>
    <p:sldId id="383" r:id="rId100"/>
    <p:sldId id="384" r:id="rId101"/>
    <p:sldId id="385" r:id="rId102"/>
    <p:sldId id="386" r:id="rId103"/>
    <p:sldId id="387" r:id="rId104"/>
    <p:sldId id="388" r:id="rId105"/>
    <p:sldId id="389" r:id="rId106"/>
    <p:sldId id="390" r:id="rId107"/>
    <p:sldId id="394" r:id="rId108"/>
  </p:sldIdLst>
  <p:sldSz cx="9144000" cy="6858000" type="screen4x3"/>
  <p:notesSz cx="6797675" cy="987425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04A34"/>
    <a:srgbClr val="4C584E"/>
    <a:srgbClr val="4B6044"/>
    <a:srgbClr val="C09200"/>
    <a:srgbClr val="4256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81" d="100"/>
          <a:sy n="81" d="100"/>
        </p:scale>
        <p:origin x="-1013" y="-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slide" Target="slides/slide63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87" Type="http://schemas.openxmlformats.org/officeDocument/2006/relationships/slide" Target="slides/slide84.xml"/><Relationship Id="rId102" Type="http://schemas.openxmlformats.org/officeDocument/2006/relationships/slide" Target="slides/slide99.xml"/><Relationship Id="rId110" Type="http://schemas.openxmlformats.org/officeDocument/2006/relationships/presProps" Target="pres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13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1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notesMaster" Target="notesMasters/notesMaster1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11BA1E6-EB12-4E74-9349-8B606E77DF06}" type="datetimeFigureOut">
              <a:rPr lang="ru-RU" smtClean="0"/>
              <a:t>20.12.2018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31863" y="741363"/>
            <a:ext cx="4933950" cy="37020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690269"/>
            <a:ext cx="5438140" cy="4443413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78824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3" y="9378824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EE99944-8962-420F-BE9B-B87BE59E2F6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652687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20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32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33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34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35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36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57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63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65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74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75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21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1C458DC-B1B5-4D03-9BC0-19C7733B366E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88</a:t>
            </a:fld>
            <a:endParaRPr lang="ru-RU" smtClean="0"/>
          </a:p>
        </p:txBody>
      </p:sp>
      <p:sp>
        <p:nvSpPr>
          <p:cNvPr id="80899" name="Rectangle 7"/>
          <p:cNvSpPr txBox="1">
            <a:spLocks noGrp="1" noChangeArrowheads="1"/>
          </p:cNvSpPr>
          <p:nvPr/>
        </p:nvSpPr>
        <p:spPr bwMode="auto">
          <a:xfrm>
            <a:off x="3852864" y="9326295"/>
            <a:ext cx="2944812" cy="547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175" tIns="46088" rIns="92175" bIns="46088" anchor="b"/>
          <a:lstStyle>
            <a:lvl1pPr defTabSz="922338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defTabSz="922338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defTabSz="922338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defTabSz="922338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defTabSz="922338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r"/>
            <a:fld id="{DA07AE5B-3810-48EA-812B-71A929E4E249}" type="slidenum">
              <a:rPr lang="ru-RU" altLang="ru-RU" sz="1200">
                <a:latin typeface="Times New Roman" pitchFamily="18" charset="0"/>
              </a:rPr>
              <a:pPr algn="r"/>
              <a:t>88</a:t>
            </a:fld>
            <a:endParaRPr lang="ru-RU" altLang="ru-RU" sz="1200">
              <a:latin typeface="Times New Roman" pitchFamily="18" charset="0"/>
            </a:endParaRPr>
          </a:p>
        </p:txBody>
      </p:sp>
      <p:sp>
        <p:nvSpPr>
          <p:cNvPr id="8090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71525"/>
            <a:ext cx="4967287" cy="37274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90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08051" y="4718417"/>
            <a:ext cx="4981575" cy="438522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175" tIns="46088" rIns="92175" bIns="46088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ru-RU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22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23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24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25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26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27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31863" y="741363"/>
            <a:ext cx="4933950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8421">
              <a:spcBef>
                <a:spcPts val="0"/>
              </a:spcBef>
              <a:tabLst>
                <a:tab pos="267873" algn="l"/>
              </a:tabLst>
              <a:defRPr/>
            </a:pPr>
            <a:endParaRPr lang="ru-RU" altLang="ru-RU" dirty="0" smtClean="0">
              <a:solidFill>
                <a:srgbClr val="FF0000"/>
              </a:solidFill>
            </a:endParaRPr>
          </a:p>
        </p:txBody>
      </p:sp>
      <p:sp>
        <p:nvSpPr>
          <p:cNvPr id="6554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6217" indent="-287006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8027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723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66448" indent="-229605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25659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8487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44080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903291" indent="-22960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E67D3BBA-C77E-460A-88D6-EE4F4047ACAC}" type="slidenum">
              <a:rPr lang="ru-RU" altLang="ru-RU" smtClean="0">
                <a:latin typeface="Calibri" pitchFamily="34" charset="0"/>
              </a:rPr>
              <a:pPr/>
              <a:t>31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Relationship Id="rId4" Type="http://schemas.microsoft.com/office/2007/relationships/hdphoto" Target="../media/hdphoto1.wdp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8CE166-FC82-4C45-9A00-16E1FD8CDEAE}" type="datetime1">
              <a:rPr lang="ru-RU" smtClean="0"/>
              <a:t>20.12.2018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  <p:pic>
        <p:nvPicPr>
          <p:cNvPr id="8" name="Рисунок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9" name="Овал 8"/>
          <p:cNvSpPr/>
          <p:nvPr userDrawn="1"/>
        </p:nvSpPr>
        <p:spPr>
          <a:xfrm>
            <a:off x="104906" y="26615"/>
            <a:ext cx="535881" cy="52206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TextBox 9"/>
          <p:cNvSpPr txBox="1"/>
          <p:nvPr userDrawn="1"/>
        </p:nvSpPr>
        <p:spPr>
          <a:xfrm>
            <a:off x="574324" y="-27384"/>
            <a:ext cx="20534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0" dirty="0" smtClean="0">
                <a:solidFill>
                  <a:schemeClr val="bg1"/>
                </a:solidFill>
              </a:rPr>
              <a:t>МИНИСТЕРСТВО</a:t>
            </a:r>
            <a:r>
              <a:rPr lang="ru-RU" sz="1000" b="0" baseline="0" dirty="0" smtClean="0">
                <a:solidFill>
                  <a:schemeClr val="bg1"/>
                </a:solidFill>
              </a:rPr>
              <a:t> ЗДРАВООХРАНЕНИЯ </a:t>
            </a:r>
          </a:p>
          <a:p>
            <a:r>
              <a:rPr lang="ru-RU" sz="1000" b="0" baseline="0" dirty="0" smtClean="0">
                <a:solidFill>
                  <a:schemeClr val="bg1"/>
                </a:solidFill>
              </a:rPr>
              <a:t>ЗАБАЙКАЛЬСКОГО</a:t>
            </a:r>
            <a:r>
              <a:rPr lang="en-US" sz="1000" b="0" baseline="0" dirty="0" smtClean="0">
                <a:solidFill>
                  <a:schemeClr val="bg1"/>
                </a:solidFill>
              </a:rPr>
              <a:t> </a:t>
            </a:r>
            <a:r>
              <a:rPr lang="ru-RU" sz="1000" b="0" baseline="0" dirty="0" smtClean="0">
                <a:solidFill>
                  <a:schemeClr val="bg1"/>
                </a:solidFill>
              </a:rPr>
              <a:t>КРАЯ</a:t>
            </a:r>
            <a:endParaRPr lang="ru-RU" sz="1000" b="0" dirty="0">
              <a:solidFill>
                <a:schemeClr val="bg1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 userDrawn="1"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902" y="92830"/>
            <a:ext cx="457887" cy="4420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68010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4BE825-AC53-48AD-9030-6EA82D5B051F}" type="datetime1">
              <a:rPr lang="ru-RU" smtClean="0"/>
              <a:t>20.12.2018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302318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14A36A-3062-41C7-825B-14CBEC18C165}" type="datetime1">
              <a:rPr lang="ru-RU" smtClean="0"/>
              <a:t>20.12.2018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075563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FEA462-50B1-4FEE-BA05-90E1D5F84BC6}" type="datetime1">
              <a:rPr lang="ru-RU" smtClean="0"/>
              <a:t>20.12.2018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9621548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A9DC99-6678-476A-AC0E-477B5B8F91CE}" type="datetime1">
              <a:rPr lang="ru-RU" smtClean="0"/>
              <a:t>20.12.2018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12846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81200"/>
            <a:ext cx="4038600" cy="3886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4038600" cy="18669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4000500"/>
            <a:ext cx="4038600" cy="18669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D87BE6-44A4-4483-8EE4-183FD00E7CEC}" type="datetime1">
              <a:rPr lang="ru-RU" smtClean="0"/>
              <a:t>20.12.2018</a:t>
            </a:fld>
            <a:endParaRPr lang="ru-RU"/>
          </a:p>
        </p:txBody>
      </p:sp>
      <p:sp>
        <p:nvSpPr>
          <p:cNvPr id="7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06F164-3003-4103-AE83-BED9468D2E59}" type="slidenum">
              <a:rPr lang="ru-RU" altLang="ru-RU"/>
              <a:pPr/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0590306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 userDrawn="1"/>
        </p:nvSpPr>
        <p:spPr>
          <a:xfrm>
            <a:off x="0" y="6151563"/>
            <a:ext cx="9144000" cy="6016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 dirty="0">
              <a:latin typeface="Century Gothic" charset="0"/>
              <a:ea typeface="Century Gothic" charset="0"/>
              <a:cs typeface="Century Gothic" charset="0"/>
            </a:endParaRPr>
          </a:p>
        </p:txBody>
      </p:sp>
      <p:sp>
        <p:nvSpPr>
          <p:cNvPr id="4" name="Прямоугольник 3"/>
          <p:cNvSpPr/>
          <p:nvPr userDrawn="1"/>
        </p:nvSpPr>
        <p:spPr>
          <a:xfrm>
            <a:off x="-1" y="2907"/>
            <a:ext cx="9144001" cy="598504"/>
          </a:xfrm>
          <a:prstGeom prst="rect">
            <a:avLst/>
          </a:prstGeom>
          <a:solidFill>
            <a:srgbClr val="2F4858"/>
          </a:solidFill>
          <a:ln>
            <a:noFill/>
          </a:ln>
          <a:effectLst>
            <a:innerShdw blurRad="63500" dist="50800" dir="54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 dirty="0">
              <a:latin typeface="Century Gothic" charset="0"/>
              <a:ea typeface="Century Gothic" charset="0"/>
              <a:cs typeface="Century Gothic" charset="0"/>
            </a:endParaRPr>
          </a:p>
        </p:txBody>
      </p:sp>
      <p:sp>
        <p:nvSpPr>
          <p:cNvPr id="6" name="Прямоугольник 5"/>
          <p:cNvSpPr/>
          <p:nvPr userDrawn="1"/>
        </p:nvSpPr>
        <p:spPr>
          <a:xfrm>
            <a:off x="0" y="6151563"/>
            <a:ext cx="422275" cy="60166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ru-RU" dirty="0">
              <a:latin typeface="Century Gothic" charset="0"/>
              <a:ea typeface="Century Gothic" charset="0"/>
              <a:cs typeface="Century Gothic" charset="0"/>
            </a:endParaRPr>
          </a:p>
        </p:txBody>
      </p:sp>
      <p:grpSp>
        <p:nvGrpSpPr>
          <p:cNvPr id="7" name="Группа 18"/>
          <p:cNvGrpSpPr>
            <a:grpSpLocks/>
          </p:cNvGrpSpPr>
          <p:nvPr userDrawn="1"/>
        </p:nvGrpSpPr>
        <p:grpSpPr bwMode="auto">
          <a:xfrm>
            <a:off x="0" y="6224588"/>
            <a:ext cx="422275" cy="457200"/>
            <a:chOff x="4523662" y="756799"/>
            <a:chExt cx="858676" cy="858677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4523662" y="756799"/>
              <a:ext cx="858676" cy="85867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ru-RU"/>
            </a:p>
          </p:txBody>
        </p:sp>
        <p:pic>
          <p:nvPicPr>
            <p:cNvPr id="9" name="Изображение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7993" y="889453"/>
              <a:ext cx="590017" cy="590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" name="Прямоугольник 9"/>
          <p:cNvSpPr/>
          <p:nvPr userDrawn="1"/>
        </p:nvSpPr>
        <p:spPr>
          <a:xfrm>
            <a:off x="8721725" y="6224588"/>
            <a:ext cx="422275" cy="457200"/>
          </a:xfrm>
          <a:prstGeom prst="rect">
            <a:avLst/>
          </a:prstGeom>
          <a:solidFill>
            <a:srgbClr val="2F4858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fld id="{8BD28A49-B620-4345-BCBE-47726D65C9D7}" type="slidenum">
              <a:rPr lang="ru-RU" altLang="ru-RU" sz="1600">
                <a:solidFill>
                  <a:srgbClr val="FFFFFF"/>
                </a:solidFill>
                <a:latin typeface="Century Gothic" pitchFamily="34" charset="0"/>
              </a:rPr>
              <a:pPr algn="ctr" eaLnBrk="1" hangingPunct="1"/>
              <a:t>‹#›</a:t>
            </a:fld>
            <a:endParaRPr lang="ru-RU" altLang="ru-RU" sz="1600">
              <a:solidFill>
                <a:srgbClr val="FFFFFF"/>
              </a:solidFill>
              <a:latin typeface="Century Gothic" pitchFamily="34" charset="0"/>
            </a:endParaRPr>
          </a:p>
        </p:txBody>
      </p:sp>
      <p:pic>
        <p:nvPicPr>
          <p:cNvPr id="11" name="Изображение 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5600" y="6027738"/>
            <a:ext cx="1101725" cy="85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Текст 4"/>
          <p:cNvSpPr>
            <a:spLocks noGrp="1"/>
          </p:cNvSpPr>
          <p:nvPr>
            <p:ph type="body" sz="quarter" idx="10"/>
          </p:nvPr>
        </p:nvSpPr>
        <p:spPr>
          <a:xfrm>
            <a:off x="550984" y="2908"/>
            <a:ext cx="8075735" cy="596718"/>
          </a:xfrm>
          <a:prstGeom prst="rect">
            <a:avLst/>
          </a:prstGeom>
          <a:noFill/>
        </p:spPr>
        <p:txBody>
          <a:bodyPr lIns="0" tIns="0" rIns="0" bIns="0" rtlCol="0" anchor="ctr">
            <a:noAutofit/>
          </a:bodyPr>
          <a:lstStyle>
            <a:lvl1pPr marL="0" indent="0">
              <a:buNone/>
              <a:defRPr lang="ru-RU" sz="2000" spc="20" dirty="0" smtClean="0">
                <a:solidFill>
                  <a:schemeClr val="bg1"/>
                </a:solidFill>
                <a:latin typeface="Century Gothic" charset="0"/>
                <a:ea typeface="Century Gothic" charset="0"/>
                <a:cs typeface="Century Gothic" charset="0"/>
              </a:defRPr>
            </a:lvl1pPr>
          </a:lstStyle>
          <a:p>
            <a:pPr lvl="0"/>
            <a:r>
              <a:rPr lang="ru-RU" dirty="0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47662466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bg>
      <p:bgPr>
        <a:blipFill dpi="0"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lum/>
          </a:blip>
          <a:srcRect/>
          <a:stretch>
            <a:fillRect r="-2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5970588"/>
            <a:ext cx="9144000" cy="887412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9525" y="6053138"/>
            <a:ext cx="2249488" cy="712787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59025" y="6043613"/>
            <a:ext cx="6784975" cy="714375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2362200" y="4038600"/>
            <a:ext cx="6477000" cy="1828800"/>
          </a:xfrm>
        </p:spPr>
        <p:txBody>
          <a:bodyPr anchor="b"/>
          <a:lstStyle>
            <a:lvl1pPr>
              <a:defRPr cap="all" baseline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2362200" y="6050037"/>
            <a:ext cx="6705600" cy="685800"/>
          </a:xfrm>
        </p:spPr>
        <p:txBody>
          <a:bodyPr anchor="ctr">
            <a:normAutofit/>
          </a:bodyPr>
          <a:lstStyle>
            <a:lvl1pPr marL="0" indent="0" algn="l">
              <a:buNone/>
              <a:defRPr sz="2600">
                <a:solidFill>
                  <a:srgbClr val="FFFFFF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7" name="Date Placeholder 27"/>
          <p:cNvSpPr>
            <a:spLocks noGrp="1"/>
          </p:cNvSpPr>
          <p:nvPr>
            <p:ph type="dt" sz="half" idx="10"/>
          </p:nvPr>
        </p:nvSpPr>
        <p:spPr>
          <a:xfrm>
            <a:off x="76200" y="6069013"/>
            <a:ext cx="2057400" cy="685800"/>
          </a:xfrm>
        </p:spPr>
        <p:txBody>
          <a:bodyPr>
            <a:noAutofit/>
          </a:bodyPr>
          <a:lstStyle>
            <a:lvl1pPr algn="ctr">
              <a:defRPr sz="20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20A6F899-3DE5-4E6C-BE58-2FCDB94D99C4}" type="datetime8">
              <a:rPr lang="en-US"/>
              <a:pPr>
                <a:defRPr/>
              </a:pPr>
              <a:t>12/20/2018 9:29 AM</a:t>
            </a:fld>
            <a:endParaRPr lang="en-US" dirty="0"/>
          </a:p>
        </p:txBody>
      </p:sp>
      <p:sp>
        <p:nvSpPr>
          <p:cNvPr id="10" name="Footer Placeholder 16"/>
          <p:cNvSpPr>
            <a:spLocks noGrp="1"/>
          </p:cNvSpPr>
          <p:nvPr>
            <p:ph type="ftr" sz="quarter" idx="11"/>
          </p:nvPr>
        </p:nvSpPr>
        <p:spPr>
          <a:xfrm>
            <a:off x="2085975" y="236538"/>
            <a:ext cx="5867400" cy="365125"/>
          </a:xfrm>
        </p:spPr>
        <p:txBody>
          <a:bodyPr/>
          <a:lstStyle>
            <a:lvl1pPr algn="r">
              <a:defRPr dirty="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  <p:sp>
        <p:nvSpPr>
          <p:cNvPr id="11" name="Slide Number Placeholder 28"/>
          <p:cNvSpPr>
            <a:spLocks noGrp="1"/>
          </p:cNvSpPr>
          <p:nvPr>
            <p:ph type="sldNum" sz="quarter" idx="12"/>
          </p:nvPr>
        </p:nvSpPr>
        <p:spPr>
          <a:xfrm>
            <a:off x="8305800" y="6385966"/>
            <a:ext cx="838200" cy="381000"/>
          </a:xfrm>
        </p:spPr>
        <p:txBody>
          <a:bodyPr/>
          <a:lstStyle>
            <a:lvl1pPr>
              <a:defRPr sz="1400" smtClean="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0AA399C3-E61C-4EAA-82EE-7C69303473F4}" type="slidenum">
              <a:rPr lang="en-US">
                <a:solidFill>
                  <a:srgbClr val="464646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4646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3075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2648" y="228600"/>
            <a:ext cx="8153400" cy="990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"/>
          </p:nvPr>
        </p:nvSpPr>
        <p:spPr>
          <a:xfrm>
            <a:off x="612648" y="1600200"/>
            <a:ext cx="81534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F4B12C-D734-4C2D-A519-4260882D0FC8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en-US" dirty="0">
              <a:solidFill>
                <a:srgbClr val="464646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31AF31E5-90FB-4748-AA02-1832F863A65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0375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1524000"/>
            <a:ext cx="9144000" cy="114300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600200"/>
            <a:ext cx="1295400" cy="990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71600" y="1600200"/>
            <a:ext cx="7772400" cy="990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1600" y="2743200"/>
            <a:ext cx="7123113" cy="1673225"/>
          </a:xfrm>
        </p:spPr>
        <p:txBody>
          <a:bodyPr/>
          <a:lstStyle>
            <a:lvl1pPr>
              <a:buNone/>
              <a:defRPr sz="280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1600" y="1600200"/>
            <a:ext cx="7620000" cy="990600"/>
          </a:xfrm>
        </p:spPr>
        <p:txBody>
          <a:bodyPr/>
          <a:lstStyle>
            <a:lvl1pPr algn="l">
              <a:buNone/>
              <a:defRPr sz="4400" b="0" cap="none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7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2862BE-B890-42AF-A5A4-F79ABC041EF4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en-US">
              <a:solidFill>
                <a:srgbClr val="464646"/>
              </a:solidFill>
            </a:endParaRPr>
          </a:p>
        </p:txBody>
      </p:sp>
      <p:sp>
        <p:nvSpPr>
          <p:cNvPr id="8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1752600"/>
            <a:ext cx="1295400" cy="701675"/>
          </a:xfrm>
        </p:spPr>
        <p:txBody>
          <a:bodyPr>
            <a:noAutofit/>
          </a:bodyPr>
          <a:lstStyle>
            <a:lvl1pPr>
              <a:defRPr sz="24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350DC4B-AFC8-4C8B-B50E-63C74BE0AB0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700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609600" y="1589567"/>
            <a:ext cx="3886200" cy="4572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4844901" y="1589567"/>
            <a:ext cx="3886200" cy="4572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7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fld id="{459853BC-A084-484D-80C6-373A0E19C9AC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en-US">
              <a:solidFill>
                <a:srgbClr val="464646"/>
              </a:solidFill>
            </a:endParaRPr>
          </a:p>
        </p:txBody>
      </p:sp>
      <p:sp>
        <p:nvSpPr>
          <p:cNvPr id="6" name="Slide Number Placeholder 9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 sz="14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CA487E39-B90D-4E7F-B007-87E5A9D9B0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7" name="Footer Placeholder 11"/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446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234792-2DA5-4045-90CA-1852BE97A59A}" type="datetime1">
              <a:rPr lang="ru-RU" smtClean="0"/>
              <a:t>20.12.2018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0263985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73050"/>
            <a:ext cx="8153400" cy="86995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2"/>
          </p:nvPr>
        </p:nvSpPr>
        <p:spPr>
          <a:xfrm>
            <a:off x="609600" y="2438400"/>
            <a:ext cx="3886200" cy="35814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4"/>
          </p:nvPr>
        </p:nvSpPr>
        <p:spPr>
          <a:xfrm>
            <a:off x="4800600" y="2438400"/>
            <a:ext cx="3886200" cy="35814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"/>
          </p:nvPr>
        </p:nvSpPr>
        <p:spPr>
          <a:xfrm>
            <a:off x="609600" y="1752600"/>
            <a:ext cx="3886200" cy="640080"/>
          </a:xfrm>
          <a:solidFill>
            <a:schemeClr val="accent2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3"/>
          </p:nvPr>
        </p:nvSpPr>
        <p:spPr>
          <a:xfrm>
            <a:off x="4800600" y="1752600"/>
            <a:ext cx="3886200" cy="640080"/>
          </a:xfrm>
          <a:solidFill>
            <a:schemeClr val="accent4"/>
          </a:solidFill>
        </p:spPr>
        <p:txBody>
          <a:bodyPr rtlCol="0" anchor="ctr"/>
          <a:lstStyle>
            <a:lvl1pPr marL="0" indent="0">
              <a:buFontTx/>
              <a:buNone/>
              <a:defRPr sz="20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fld id="{194219D9-A03D-4631-88F4-A802339C53FD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en-US">
              <a:solidFill>
                <a:srgbClr val="464646"/>
              </a:solidFill>
            </a:endParaRPr>
          </a:p>
        </p:txBody>
      </p:sp>
      <p:sp>
        <p:nvSpPr>
          <p:cNvPr id="8" name="Slide Number Placeholder 11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 sz="14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427A1EBF-F951-486B-8D2A-E5BBF0A73B6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9" name="Footer Placeholder 13"/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9068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40CDF1-D472-4CFF-BC43-23A36A0D0138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en-US">
              <a:solidFill>
                <a:srgbClr val="464646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B3D9562-C15B-401A-B5E8-98285CADB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5138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2A528B-01A4-4651-9AE5-E45B3EE2589E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en-US">
              <a:solidFill>
                <a:srgbClr val="464646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-16928" y="6456125"/>
            <a:ext cx="533400" cy="381000"/>
          </a:xfrm>
        </p:spPr>
        <p:txBody>
          <a:bodyPr/>
          <a:lstStyle>
            <a:lvl1pPr>
              <a:defRPr sz="1400" smtClean="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4BBA06C2-5B02-4996-B425-1E9A29B4DF5E}" type="slidenum">
              <a:rPr lang="en-US">
                <a:solidFill>
                  <a:srgbClr val="464646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4646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3812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9" descr="sm_book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1755775"/>
            <a:ext cx="1614488" cy="1689100"/>
          </a:xfrm>
          <a:prstGeom prst="rect">
            <a:avLst/>
          </a:prstGeom>
          <a:noFill/>
          <a:ln w="50800" cap="sq" cmpd="dbl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8077200" cy="869950"/>
          </a:xfrm>
        </p:spPr>
        <p:txBody>
          <a:bodyPr/>
          <a:lstStyle>
            <a:lvl1pPr algn="l">
              <a:buNone/>
              <a:defRPr sz="44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>
          <a:xfrm>
            <a:off x="2362200" y="1752600"/>
            <a:ext cx="6400800" cy="4419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15A2E9-0207-41FD-8FD2-CC84521ED877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en-US">
              <a:solidFill>
                <a:srgbClr val="464646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C54E2B62-9A4C-4BED-83A9-83BB3C224E5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8851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white">
          <a:xfrm>
            <a:off x="-9525" y="4572000"/>
            <a:ext cx="9144000" cy="887413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9525" y="4664075"/>
            <a:ext cx="1463675" cy="712788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44638" y="4654550"/>
            <a:ext cx="7599362" cy="712788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/>
        </p:nvSpPr>
        <p:spPr bwMode="white">
          <a:xfrm>
            <a:off x="1447800" y="0"/>
            <a:ext cx="100013" cy="6867525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00200" y="5486400"/>
            <a:ext cx="7315200" cy="685800"/>
          </a:xfrm>
        </p:spPr>
        <p:txBody>
          <a:bodyPr/>
          <a:lstStyle>
            <a:lvl1pPr marL="0" indent="0">
              <a:buFontTx/>
              <a:buNone/>
              <a:defRPr sz="17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00200" y="4648200"/>
            <a:ext cx="7315200" cy="685800"/>
          </a:xfrm>
        </p:spPr>
        <p:txBody>
          <a:bodyPr/>
          <a:lstStyle>
            <a:lvl1pPr algn="l">
              <a:buNone/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60576" y="0"/>
            <a:ext cx="7583424" cy="4568952"/>
          </a:xfrm>
          <a:solidFill>
            <a:schemeClr val="accent1">
              <a:tint val="40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11"/>
          <p:cNvSpPr>
            <a:spLocks noGrp="1"/>
          </p:cNvSpPr>
          <p:nvPr>
            <p:ph type="dt" sz="half" idx="10"/>
          </p:nvPr>
        </p:nvSpPr>
        <p:spPr>
          <a:xfrm>
            <a:off x="6248400" y="6248400"/>
            <a:ext cx="2667000" cy="365125"/>
          </a:xfrm>
        </p:spPr>
        <p:txBody>
          <a:bodyPr rtlCol="0"/>
          <a:lstStyle>
            <a:lvl1pPr>
              <a:defRPr/>
            </a:lvl1pPr>
          </a:lstStyle>
          <a:p>
            <a:pPr>
              <a:defRPr/>
            </a:pPr>
            <a:fld id="{98CD3421-F503-4283-8249-CDAAA8000B3A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en-US">
              <a:solidFill>
                <a:srgbClr val="464646"/>
              </a:solidFill>
            </a:endParaRPr>
          </a:p>
        </p:txBody>
      </p:sp>
      <p:sp>
        <p:nvSpPr>
          <p:cNvPr id="10" name="Slide Number Placeholder 12"/>
          <p:cNvSpPr>
            <a:spLocks noGrp="1"/>
          </p:cNvSpPr>
          <p:nvPr>
            <p:ph type="sldNum" sz="quarter" idx="11"/>
          </p:nvPr>
        </p:nvSpPr>
        <p:spPr>
          <a:xfrm>
            <a:off x="0" y="4667250"/>
            <a:ext cx="1447800" cy="663575"/>
          </a:xfrm>
        </p:spPr>
        <p:txBody>
          <a:bodyPr rtlCol="0"/>
          <a:lstStyle>
            <a:lvl1pPr>
              <a:defRPr sz="28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25AEC403-95ED-4CB3-A050-A071737CAC3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11" name="Footer Placeholder 13"/>
          <p:cNvSpPr>
            <a:spLocks noGrp="1"/>
          </p:cNvSpPr>
          <p:nvPr>
            <p:ph type="ftr" sz="quarter" idx="12"/>
          </p:nvPr>
        </p:nvSpPr>
        <p:spPr>
          <a:xfrm>
            <a:off x="1600200" y="6248400"/>
            <a:ext cx="4572000" cy="365125"/>
          </a:xfrm>
        </p:spPr>
        <p:txBody>
          <a:bodyPr rtlCol="0"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607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3B7E6-27CA-4CFA-84A1-EB64B8CCBEB3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en-US" dirty="0">
              <a:solidFill>
                <a:srgbClr val="464646"/>
              </a:solidFill>
            </a:endParaRPr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  <p:sp>
        <p:nvSpPr>
          <p:cNvPr id="6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033856-77BD-4DB3-850E-42DDFBFA6150}" type="slidenum">
              <a:rPr lang="en-US">
                <a:solidFill>
                  <a:srgbClr val="464646"/>
                </a:solidFill>
              </a:rPr>
              <a:pPr>
                <a:defRPr/>
              </a:pPr>
              <a:t>‹#›</a:t>
            </a:fld>
            <a:endParaRPr lang="en-US" sz="1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743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6096000" y="0"/>
            <a:ext cx="320675" cy="6858000"/>
          </a:xfrm>
          <a:prstGeom prst="rect">
            <a:avLst/>
          </a:prstGeom>
          <a:solidFill>
            <a:srgbClr val="FFFFFF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42038" y="609600"/>
            <a:ext cx="228600" cy="6248400"/>
          </a:xfrm>
          <a:prstGeom prst="rect">
            <a:avLst/>
          </a:prstGeom>
          <a:solidFill>
            <a:schemeClr val="accent1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42038" y="0"/>
            <a:ext cx="228600" cy="533400"/>
          </a:xfrm>
          <a:prstGeom prst="rect">
            <a:avLst/>
          </a:prstGeom>
          <a:solidFill>
            <a:schemeClr val="accent2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53200" y="609600"/>
            <a:ext cx="2057400" cy="5516563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609600"/>
            <a:ext cx="5562600" cy="5516564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>
            <a:off x="6553200" y="6248400"/>
            <a:ext cx="2209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1377DC-94E8-4545-A729-9DAC395B7F18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en-US" dirty="0">
              <a:solidFill>
                <a:srgbClr val="464646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57200" y="6248400"/>
            <a:ext cx="5573713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>
          <a:xfrm rot="5400000">
            <a:off x="5989638" y="144462"/>
            <a:ext cx="533400" cy="2444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837525-C99F-45F8-BCD6-A23BD19FDB20}" type="slidenum">
              <a:rPr lang="en-US">
                <a:solidFill>
                  <a:srgbClr val="464646"/>
                </a:solidFill>
              </a:rPr>
              <a:pPr>
                <a:defRPr/>
              </a:pPr>
              <a:t>‹#›</a:t>
            </a:fld>
            <a:endParaRPr lang="en-US" sz="1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4408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Rectangle 2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464646"/>
              </a:solidFill>
            </a:endParaRPr>
          </a:p>
        </p:txBody>
      </p:sp>
      <p:sp>
        <p:nvSpPr>
          <p:cNvPr id="5" name="Rectangle 3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5F3304-92ED-4D17-A24C-069C1280C5A3}" type="slidenum">
              <a:rPr lang="ru-RU">
                <a:solidFill>
                  <a:srgbClr val="464646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464646"/>
              </a:solidFill>
            </a:endParaRPr>
          </a:p>
        </p:txBody>
      </p:sp>
      <p:sp>
        <p:nvSpPr>
          <p:cNvPr id="6" name="Rectangle 16"/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76882B-7C3B-424E-BC3A-6A835BDB10DB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ru-RU">
              <a:solidFill>
                <a:srgbClr val="4646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22006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81200"/>
            <a:ext cx="4038600" cy="3886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4038600" cy="3886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464646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2526F3-1784-4AD7-B783-E636F9E21BF8}" type="slidenum">
              <a:rPr lang="ru-RU">
                <a:solidFill>
                  <a:srgbClr val="464646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464646"/>
              </a:solidFill>
            </a:endParaRPr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C4B077-618A-4BE6-AEF2-FA56E21FB0C7}" type="datetime8">
              <a:rPr lang="en-US" smtClean="0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ru-RU">
              <a:solidFill>
                <a:srgbClr val="4646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6487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8CE166-FC82-4C45-9A00-16E1FD8CDEAE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9" name="Овал 8"/>
          <p:cNvSpPr/>
          <p:nvPr userDrawn="1"/>
        </p:nvSpPr>
        <p:spPr>
          <a:xfrm>
            <a:off x="104906" y="26615"/>
            <a:ext cx="535881" cy="52206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574324" y="-27384"/>
            <a:ext cx="20534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>
                <a:solidFill>
                  <a:prstClr val="white"/>
                </a:solidFill>
              </a:rPr>
              <a:t>МИНИСТЕРСТВО ЗДРАВООХРАНЕНИЯ </a:t>
            </a:r>
          </a:p>
          <a:p>
            <a:r>
              <a:rPr lang="ru-RU" sz="1000" dirty="0" smtClean="0">
                <a:solidFill>
                  <a:prstClr val="white"/>
                </a:solidFill>
              </a:rPr>
              <a:t>ЗАБАЙКАЛЬСКОГО</a:t>
            </a:r>
            <a:r>
              <a:rPr lang="en-US" sz="1000" dirty="0" smtClean="0">
                <a:solidFill>
                  <a:prstClr val="white"/>
                </a:solidFill>
              </a:rPr>
              <a:t> </a:t>
            </a:r>
            <a:r>
              <a:rPr lang="ru-RU" sz="1000" dirty="0" smtClean="0">
                <a:solidFill>
                  <a:prstClr val="white"/>
                </a:solidFill>
              </a:rPr>
              <a:t>КРАЯ</a:t>
            </a:r>
            <a:endParaRPr lang="ru-RU" sz="1000" dirty="0">
              <a:solidFill>
                <a:prstClr val="white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 userDrawn="1"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902" y="92830"/>
            <a:ext cx="457887" cy="4420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80248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DE3F95-1C47-4462-953F-E417F8F45F4B}" type="datetime1">
              <a:rPr lang="ru-RU" smtClean="0"/>
              <a:t>20.12.2018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0367866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234792-2DA5-4045-90CA-1852BE97A59A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922670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DE3F95-1C47-4462-953F-E417F8F45F4B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99300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FB7206-69FB-4E73-927E-3100139B07B1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34950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EB2AB3-4574-44C4-9653-30D3D4517750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115474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6B559A-AAF7-4852-93B0-323BE6E3767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90499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3D5B9-B1DE-4FBA-A94B-C522E13F7A8D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7006205" y="6498962"/>
            <a:ext cx="2133600" cy="365125"/>
          </a:xfrm>
        </p:spPr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Прямоугольник 4"/>
          <p:cNvSpPr/>
          <p:nvPr userDrawn="1"/>
        </p:nvSpPr>
        <p:spPr>
          <a:xfrm>
            <a:off x="0" y="764704"/>
            <a:ext cx="9144000" cy="57606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6" name="Овал 5"/>
          <p:cNvSpPr/>
          <p:nvPr userDrawn="1"/>
        </p:nvSpPr>
        <p:spPr>
          <a:xfrm>
            <a:off x="8676458" y="196801"/>
            <a:ext cx="382488" cy="3780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7" name="TextBox 6"/>
          <p:cNvSpPr txBox="1"/>
          <p:nvPr userDrawn="1"/>
        </p:nvSpPr>
        <p:spPr>
          <a:xfrm>
            <a:off x="7452320" y="205190"/>
            <a:ext cx="123575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700" dirty="0" smtClean="0">
                <a:solidFill>
                  <a:prstClr val="white"/>
                </a:solidFill>
              </a:rPr>
              <a:t>МИНИСТЕРСТВО</a:t>
            </a:r>
            <a:endParaRPr lang="en-US" sz="700" dirty="0" smtClean="0">
              <a:solidFill>
                <a:prstClr val="white"/>
              </a:solidFill>
            </a:endParaRPr>
          </a:p>
          <a:p>
            <a:pPr algn="r"/>
            <a:r>
              <a:rPr lang="ru-RU" sz="700" dirty="0" smtClean="0">
                <a:solidFill>
                  <a:prstClr val="white"/>
                </a:solidFill>
              </a:rPr>
              <a:t> ЗДРАВООХРАНЕНИЯ </a:t>
            </a:r>
          </a:p>
          <a:p>
            <a:pPr algn="r"/>
            <a:r>
              <a:rPr lang="ru-RU" sz="700" dirty="0" smtClean="0">
                <a:solidFill>
                  <a:prstClr val="white"/>
                </a:solidFill>
              </a:rPr>
              <a:t>ЗАБАЙКАЛЬСКОГО</a:t>
            </a:r>
            <a:r>
              <a:rPr lang="en-US" sz="700" dirty="0" smtClean="0">
                <a:solidFill>
                  <a:prstClr val="white"/>
                </a:solidFill>
              </a:rPr>
              <a:t> </a:t>
            </a:r>
            <a:r>
              <a:rPr lang="ru-RU" sz="700" dirty="0" smtClean="0">
                <a:solidFill>
                  <a:prstClr val="white"/>
                </a:solidFill>
              </a:rPr>
              <a:t>КРАЯ</a:t>
            </a:r>
            <a:endParaRPr lang="ru-RU" sz="700" dirty="0">
              <a:solidFill>
                <a:prstClr val="white"/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8078" y="216801"/>
            <a:ext cx="370867" cy="358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437798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9F7944-0DB0-42D3-A3E0-D7EA9491AE42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487749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1FD68A-64B3-43DB-B3D8-6E91362E8EE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497496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4BE825-AC53-48AD-9030-6EA82D5B051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38854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14A36A-3062-41C7-825B-14CBEC18C165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80399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FB7206-69FB-4E73-927E-3100139B07B1}" type="datetime1">
              <a:rPr lang="ru-RU" smtClean="0"/>
              <a:t>20.12.2018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534288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457200"/>
            <a:ext cx="8229600" cy="5410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FEA462-50B1-4FEE-BA05-90E1D5F84BC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59A464-42D5-478E-A12B-42885008A3DB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717769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981200"/>
            <a:ext cx="8229600" cy="3886200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A9DC99-6678-476A-AC0E-477B5B8F91CE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214FF-B6E5-4AB5-A9CC-8D6575C559D1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598490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3716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81200"/>
            <a:ext cx="4038600" cy="3886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4038600" cy="18669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4000500"/>
            <a:ext cx="4038600" cy="18669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D87BE6-44A4-4483-8EE4-183FD00E7CEC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06F164-3003-4103-AE83-BED9468D2E59}" type="slidenum">
              <a:rPr lang="ru-RU" altLang="ru-RU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alt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11071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 userDrawn="1"/>
        </p:nvSpPr>
        <p:spPr>
          <a:xfrm>
            <a:off x="0" y="6151563"/>
            <a:ext cx="9144000" cy="6016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  <a:latin typeface="Century Gothic" charset="0"/>
              <a:ea typeface="Century Gothic" charset="0"/>
              <a:cs typeface="Century Gothic" charset="0"/>
            </a:endParaRPr>
          </a:p>
        </p:txBody>
      </p:sp>
      <p:sp>
        <p:nvSpPr>
          <p:cNvPr id="4" name="Прямоугольник 3"/>
          <p:cNvSpPr/>
          <p:nvPr userDrawn="1"/>
        </p:nvSpPr>
        <p:spPr>
          <a:xfrm>
            <a:off x="-1" y="2907"/>
            <a:ext cx="9144001" cy="598504"/>
          </a:xfrm>
          <a:prstGeom prst="rect">
            <a:avLst/>
          </a:prstGeom>
          <a:solidFill>
            <a:srgbClr val="2F4858"/>
          </a:solidFill>
          <a:ln>
            <a:noFill/>
          </a:ln>
          <a:effectLst>
            <a:innerShdw blurRad="63500" dist="50800" dir="54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  <a:latin typeface="Century Gothic" charset="0"/>
              <a:ea typeface="Century Gothic" charset="0"/>
              <a:cs typeface="Century Gothic" charset="0"/>
            </a:endParaRPr>
          </a:p>
        </p:txBody>
      </p:sp>
      <p:sp>
        <p:nvSpPr>
          <p:cNvPr id="6" name="Прямоугольник 5"/>
          <p:cNvSpPr/>
          <p:nvPr userDrawn="1"/>
        </p:nvSpPr>
        <p:spPr>
          <a:xfrm>
            <a:off x="0" y="6151563"/>
            <a:ext cx="422275" cy="60166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solidFill>
                <a:prstClr val="white"/>
              </a:solidFill>
              <a:latin typeface="Century Gothic" charset="0"/>
              <a:ea typeface="Century Gothic" charset="0"/>
              <a:cs typeface="Century Gothic" charset="0"/>
            </a:endParaRPr>
          </a:p>
        </p:txBody>
      </p:sp>
      <p:grpSp>
        <p:nvGrpSpPr>
          <p:cNvPr id="7" name="Группа 18"/>
          <p:cNvGrpSpPr>
            <a:grpSpLocks/>
          </p:cNvGrpSpPr>
          <p:nvPr userDrawn="1"/>
        </p:nvGrpSpPr>
        <p:grpSpPr bwMode="auto">
          <a:xfrm>
            <a:off x="0" y="6224588"/>
            <a:ext cx="422275" cy="457200"/>
            <a:chOff x="4523662" y="756799"/>
            <a:chExt cx="858676" cy="858677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4523662" y="756799"/>
              <a:ext cx="858676" cy="858677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prstClr val="white"/>
                </a:solidFill>
              </a:endParaRPr>
            </a:p>
          </p:txBody>
        </p:sp>
        <p:pic>
          <p:nvPicPr>
            <p:cNvPr id="9" name="Изображение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7993" y="889453"/>
              <a:ext cx="590017" cy="590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" name="Прямоугольник 9"/>
          <p:cNvSpPr/>
          <p:nvPr userDrawn="1"/>
        </p:nvSpPr>
        <p:spPr>
          <a:xfrm>
            <a:off x="8721725" y="6224588"/>
            <a:ext cx="422275" cy="457200"/>
          </a:xfrm>
          <a:prstGeom prst="rect">
            <a:avLst/>
          </a:prstGeom>
          <a:solidFill>
            <a:srgbClr val="2F4858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/>
            <a:fld id="{8BD28A49-B620-4345-BCBE-47726D65C9D7}" type="slidenum">
              <a:rPr lang="ru-RU" altLang="ru-RU" sz="1600">
                <a:solidFill>
                  <a:srgbClr val="FFFFFF"/>
                </a:solidFill>
                <a:latin typeface="Century Gothic" pitchFamily="34" charset="0"/>
              </a:rPr>
              <a:pPr algn="ctr"/>
              <a:t>‹#›</a:t>
            </a:fld>
            <a:endParaRPr lang="ru-RU" altLang="ru-RU" sz="1600">
              <a:solidFill>
                <a:srgbClr val="FFFFFF"/>
              </a:solidFill>
              <a:latin typeface="Century Gothic" pitchFamily="34" charset="0"/>
            </a:endParaRPr>
          </a:p>
        </p:txBody>
      </p:sp>
      <p:pic>
        <p:nvPicPr>
          <p:cNvPr id="11" name="Изображение 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5600" y="6027738"/>
            <a:ext cx="1101725" cy="85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Текст 4"/>
          <p:cNvSpPr>
            <a:spLocks noGrp="1"/>
          </p:cNvSpPr>
          <p:nvPr>
            <p:ph type="body" sz="quarter" idx="10"/>
          </p:nvPr>
        </p:nvSpPr>
        <p:spPr>
          <a:xfrm>
            <a:off x="550984" y="2908"/>
            <a:ext cx="8075735" cy="596718"/>
          </a:xfrm>
          <a:prstGeom prst="rect">
            <a:avLst/>
          </a:prstGeom>
          <a:noFill/>
        </p:spPr>
        <p:txBody>
          <a:bodyPr lIns="0" tIns="0" rIns="0" bIns="0" rtlCol="0" anchor="ctr">
            <a:noAutofit/>
          </a:bodyPr>
          <a:lstStyle>
            <a:lvl1pPr marL="0" indent="0">
              <a:buNone/>
              <a:defRPr lang="ru-RU" sz="2000" spc="20" dirty="0" smtClean="0">
                <a:solidFill>
                  <a:schemeClr val="bg1"/>
                </a:solidFill>
                <a:latin typeface="Century Gothic" charset="0"/>
                <a:ea typeface="Century Gothic" charset="0"/>
                <a:cs typeface="Century Gothic" charset="0"/>
              </a:defRPr>
            </a:lvl1pPr>
          </a:lstStyle>
          <a:p>
            <a:pPr lvl="0"/>
            <a:r>
              <a:rPr lang="ru-RU" dirty="0" smtClean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6076580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EB2AB3-4574-44C4-9653-30D3D4517750}" type="datetime1">
              <a:rPr lang="ru-RU" smtClean="0"/>
              <a:t>20.12.2018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163980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6B559A-AAF7-4852-93B0-323BE6E3767F}" type="datetime1">
              <a:rPr lang="ru-RU" smtClean="0"/>
              <a:t>20.12.2018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458477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3D5B9-B1DE-4FBA-A94B-C522E13F7A8D}" type="datetime1">
              <a:rPr lang="ru-RU" smtClean="0"/>
              <a:t>20.12.2018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7006205" y="6498962"/>
            <a:ext cx="2133600" cy="365125"/>
          </a:xfrm>
        </p:spPr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Прямоугольник 4"/>
          <p:cNvSpPr/>
          <p:nvPr userDrawn="1"/>
        </p:nvSpPr>
        <p:spPr>
          <a:xfrm>
            <a:off x="0" y="764704"/>
            <a:ext cx="9144000" cy="57606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Овал 5"/>
          <p:cNvSpPr/>
          <p:nvPr userDrawn="1"/>
        </p:nvSpPr>
        <p:spPr>
          <a:xfrm>
            <a:off x="8676458" y="196801"/>
            <a:ext cx="382488" cy="3780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TextBox 6"/>
          <p:cNvSpPr txBox="1"/>
          <p:nvPr userDrawn="1"/>
        </p:nvSpPr>
        <p:spPr>
          <a:xfrm>
            <a:off x="7452320" y="205190"/>
            <a:ext cx="123575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700" b="0" dirty="0" smtClean="0">
                <a:solidFill>
                  <a:schemeClr val="bg1"/>
                </a:solidFill>
              </a:rPr>
              <a:t>МИНИСТЕРСТВО</a:t>
            </a:r>
            <a:endParaRPr lang="en-US" sz="700" b="0" dirty="0" smtClean="0">
              <a:solidFill>
                <a:schemeClr val="bg1"/>
              </a:solidFill>
            </a:endParaRPr>
          </a:p>
          <a:p>
            <a:pPr algn="r"/>
            <a:r>
              <a:rPr lang="ru-RU" sz="700" b="0" baseline="0" dirty="0" smtClean="0">
                <a:solidFill>
                  <a:schemeClr val="bg1"/>
                </a:solidFill>
              </a:rPr>
              <a:t> ЗДРАВООХРАНЕНИЯ </a:t>
            </a:r>
          </a:p>
          <a:p>
            <a:pPr algn="r"/>
            <a:r>
              <a:rPr lang="ru-RU" sz="700" b="0" baseline="0" dirty="0" smtClean="0">
                <a:solidFill>
                  <a:schemeClr val="bg1"/>
                </a:solidFill>
              </a:rPr>
              <a:t>ЗАБАЙКАЛЬСКОГО</a:t>
            </a:r>
            <a:r>
              <a:rPr lang="en-US" sz="700" b="0" baseline="0" dirty="0" smtClean="0">
                <a:solidFill>
                  <a:schemeClr val="bg1"/>
                </a:solidFill>
              </a:rPr>
              <a:t> </a:t>
            </a:r>
            <a:r>
              <a:rPr lang="ru-RU" sz="700" b="0" baseline="0" dirty="0" smtClean="0">
                <a:solidFill>
                  <a:schemeClr val="bg1"/>
                </a:solidFill>
              </a:rPr>
              <a:t>КРАЯ</a:t>
            </a:r>
            <a:endParaRPr lang="ru-RU" sz="700" b="0" dirty="0">
              <a:solidFill>
                <a:schemeClr val="bg1"/>
              </a:solidFill>
            </a:endParaRPr>
          </a:p>
        </p:txBody>
      </p:sp>
      <p:pic>
        <p:nvPicPr>
          <p:cNvPr id="8" name="Рисунок 7"/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8078" y="216801"/>
            <a:ext cx="370867" cy="358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19256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9F7944-0DB0-42D3-A3E0-D7EA9491AE42}" type="datetime1">
              <a:rPr lang="ru-RU" smtClean="0"/>
              <a:t>20.12.2018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300674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1FD68A-64B3-43DB-B3D8-6E91362E8EE6}" type="datetime1">
              <a:rPr lang="ru-RU" smtClean="0"/>
              <a:t>20.12.2018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730316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30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A1E91E-C986-4CD0-A8B7-79F99465D59F}" type="datetime1">
              <a:rPr lang="ru-RU" smtClean="0"/>
              <a:t>20.12.2018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ED02C0-8DF4-4BFE-BDA9-F936C5A7C6A4}" type="slidenum">
              <a:rPr lang="ru-RU" smtClean="0"/>
              <a:t>‹#›</a:t>
            </a:fld>
            <a:endParaRPr lang="ru-RU"/>
          </a:p>
        </p:txBody>
      </p:sp>
      <p:pic>
        <p:nvPicPr>
          <p:cNvPr id="7" name="Рисунок 6"/>
          <p:cNvPicPr>
            <a:picLocks noChangeAspect="1"/>
          </p:cNvPicPr>
          <p:nvPr userDrawn="1"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89954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21"/>
          <p:cNvSpPr>
            <a:spLocks noGrp="1"/>
          </p:cNvSpPr>
          <p:nvPr>
            <p:ph type="title"/>
          </p:nvPr>
        </p:nvSpPr>
        <p:spPr bwMode="auto">
          <a:xfrm>
            <a:off x="609600" y="228600"/>
            <a:ext cx="81534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7" name="Text Placeholder 12"/>
          <p:cNvSpPr>
            <a:spLocks noGrp="1"/>
          </p:cNvSpPr>
          <p:nvPr>
            <p:ph type="body" idx="1"/>
          </p:nvPr>
        </p:nvSpPr>
        <p:spPr bwMode="auto">
          <a:xfrm>
            <a:off x="612775" y="1600200"/>
            <a:ext cx="8153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6096000" y="6248400"/>
            <a:ext cx="2667000" cy="365125"/>
          </a:xfrm>
          <a:prstGeom prst="rect">
            <a:avLst/>
          </a:prstGeom>
        </p:spPr>
        <p:txBody>
          <a:bodyPr vert="horz" anchor="ctr" anchorCtr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400" smtClean="0">
                <a:solidFill>
                  <a:schemeClr val="tx2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8471ED39-B9DB-48AB-9E8C-E2A9E24561C6}" type="datetime8">
              <a:rPr lang="en-US">
                <a:solidFill>
                  <a:srgbClr val="464646"/>
                </a:solidFill>
              </a:rPr>
              <a:pPr>
                <a:defRPr/>
              </a:pPr>
              <a:t>12/20/2018 9:29 AM</a:t>
            </a:fld>
            <a:endParaRPr lang="en-US" dirty="0">
              <a:solidFill>
                <a:srgbClr val="464646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609600" y="6248400"/>
            <a:ext cx="5421313" cy="365125"/>
          </a:xfrm>
          <a:prstGeom prst="rect">
            <a:avLst/>
          </a:prstGeom>
        </p:spPr>
        <p:txBody>
          <a:bodyPr vert="horz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 dirty="0">
                <a:solidFill>
                  <a:schemeClr val="tx2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464646"/>
              </a:solidFill>
            </a:endParaRPr>
          </a:p>
        </p:txBody>
      </p:sp>
      <p:sp>
        <p:nvSpPr>
          <p:cNvPr id="7" name="Rectangle 6"/>
          <p:cNvSpPr/>
          <p:nvPr/>
        </p:nvSpPr>
        <p:spPr bwMode="white">
          <a:xfrm>
            <a:off x="0" y="1235075"/>
            <a:ext cx="9144000" cy="319088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1279525"/>
            <a:ext cx="533400" cy="228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90550" y="1279525"/>
            <a:ext cx="8553450" cy="228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0" y="1271588"/>
            <a:ext cx="533400" cy="244475"/>
          </a:xfrm>
          <a:prstGeom prst="rect">
            <a:avLst/>
          </a:prstGeom>
        </p:spPr>
        <p:txBody>
          <a:bodyPr vert="horz" anchor="ctr" anchorCtr="0">
            <a:normAutofit/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 b="1" smtClean="0">
                <a:solidFill>
                  <a:schemeClr val="tx2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B7489A17-E658-43C5-B831-F2760E47AF23}" type="slidenum">
              <a:rPr lang="en-US">
                <a:solidFill>
                  <a:srgbClr val="464646"/>
                </a:solidFill>
              </a:rPr>
              <a:pPr>
                <a:defRPr/>
              </a:pPr>
              <a:t>‹#›</a:t>
            </a:fld>
            <a:endParaRPr lang="en-US" sz="1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4135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77" r:id="rId1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w Cen MT" pitchFamily="34" charset="0"/>
        </a:defRPr>
      </a:lvl9pPr>
    </p:titleStyle>
    <p:bodyStyle>
      <a:lvl1pPr marL="319088" indent="-319088" algn="l" rtl="0" eaLnBrk="1" fontAlgn="base" hangingPunct="1">
        <a:spcBef>
          <a:spcPts val="7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"/>
        <a:defRPr sz="2900" kern="1200">
          <a:solidFill>
            <a:schemeClr val="tx1"/>
          </a:solidFill>
          <a:latin typeface="+mn-lt"/>
          <a:ea typeface="+mn-ea"/>
          <a:cs typeface="+mn-cs"/>
        </a:defRPr>
      </a:lvl1pPr>
      <a:lvl2pPr marL="639763" indent="-273050" algn="l" rtl="0" eaLnBrk="1" fontAlgn="base" hangingPunct="1">
        <a:spcBef>
          <a:spcPts val="550"/>
        </a:spcBef>
        <a:spcAft>
          <a:spcPct val="0"/>
        </a:spcAft>
        <a:buClr>
          <a:schemeClr val="accent1"/>
        </a:buClr>
        <a:buSzPct val="70000"/>
        <a:buFont typeface="Wingdings 2" pitchFamily="18" charset="2"/>
        <a:buChar char=""/>
        <a:defRPr sz="26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rtl="0" eaLnBrk="1" fontAlgn="base" hangingPunct="1">
        <a:spcBef>
          <a:spcPts val="5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"/>
        <a:defRPr sz="23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indent="-228600" algn="l" rtl="0" eaLnBrk="1" fontAlgn="base" hangingPunct="1">
        <a:spcBef>
          <a:spcPts val="400"/>
        </a:spcBef>
        <a:spcAft>
          <a:spcPct val="0"/>
        </a:spcAft>
        <a:buClr>
          <a:srgbClr val="E7BC29"/>
        </a:buClr>
        <a:buSzPct val="75000"/>
        <a:buFont typeface="Wingdings" pitchFamily="2" charset="2"/>
        <a:buChar char="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indent="-228600" algn="l" rtl="0" eaLnBrk="1" fontAlgn="base" hangingPunct="1">
        <a:spcBef>
          <a:spcPts val="400"/>
        </a:spcBef>
        <a:spcAft>
          <a:spcPct val="0"/>
        </a:spcAft>
        <a:buClr>
          <a:srgbClr val="D092A7"/>
        </a:buClr>
        <a:buSzPct val="65000"/>
        <a:buFont typeface="Wingdings" pitchFamily="2" charset="2"/>
        <a:buChar char="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103120" indent="-228600" algn="l" rtl="0" eaLnBrk="1" latinLnBrk="0" hangingPunct="1">
        <a:spcBef>
          <a:spcPct val="20000"/>
        </a:spcBef>
        <a:buClr>
          <a:schemeClr val="accent1"/>
        </a:buClr>
        <a:buFont typeface="Wingdings"/>
        <a:buChar char="§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377440" indent="-228600" algn="l" rtl="0" eaLnBrk="1" latinLnBrk="0" hangingPunct="1">
        <a:spcBef>
          <a:spcPct val="20000"/>
        </a:spcBef>
        <a:buClr>
          <a:schemeClr val="accent2"/>
        </a:buClr>
        <a:buFont typeface="Wingdings"/>
        <a:buChar char="§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651760" indent="-228600" algn="l" rtl="0" eaLnBrk="1" latinLnBrk="0" hangingPunct="1">
        <a:spcBef>
          <a:spcPct val="20000"/>
        </a:spcBef>
        <a:buClr>
          <a:schemeClr val="accent3"/>
        </a:buClr>
        <a:buFont typeface="Wingdings"/>
        <a:buChar char="§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926080" indent="-228600" algn="l" rtl="0" eaLnBrk="1" latinLnBrk="0" hangingPunct="1">
        <a:spcBef>
          <a:spcPct val="20000"/>
        </a:spcBef>
        <a:buClr>
          <a:schemeClr val="accent4"/>
        </a:buClr>
        <a:buFont typeface="Wingdings"/>
        <a:buChar char="§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hangingPunct="1">
        <a:defRPr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A1E91E-C986-4CD0-A8B7-79F99465D59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20.12.2018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 userDrawn="1"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0355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  <p:sldLayoutId id="2147483690" r:id="rId12"/>
    <p:sldLayoutId id="2147483691" r:id="rId13"/>
    <p:sldLayoutId id="2147483692" r:id="rId14"/>
    <p:sldLayoutId id="2147483693" r:id="rId15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2.xml"/><Relationship Id="rId4" Type="http://schemas.microsoft.com/office/2007/relationships/hdphoto" Target="../media/hdphoto4.wdp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51520" y="1988840"/>
            <a:ext cx="5470376" cy="2838177"/>
          </a:xfrm>
        </p:spPr>
        <p:txBody>
          <a:bodyPr>
            <a:noAutofit/>
          </a:bodyPr>
          <a:lstStyle/>
          <a:p>
            <a:r>
              <a:rPr lang="ru-RU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ПРАВИЛА, ПОРЯДОК И ТРЕБОВАНИЯ К ЗАПОЛНЕНИЮ  ФОРМ ФЕДЕРАЛЬНОГО СТАТИСТИЧЕСКОГО НАБЛЮДЕНИЯ ЗА 2018 ГОД</a:t>
            </a:r>
            <a:r>
              <a:rPr lang="en-US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/>
            </a:r>
            <a:br>
              <a:rPr lang="en-US" sz="32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</a:br>
            <a:endParaRPr lang="ru-RU" sz="32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4" name="Подзаголовок 7"/>
          <p:cNvSpPr>
            <a:spLocks noGrp="1"/>
          </p:cNvSpPr>
          <p:nvPr>
            <p:ph type="subTitle" idx="1"/>
          </p:nvPr>
        </p:nvSpPr>
        <p:spPr>
          <a:xfrm>
            <a:off x="107504" y="5733256"/>
            <a:ext cx="6832699" cy="960661"/>
          </a:xfrm>
        </p:spPr>
        <p:txBody>
          <a:bodyPr>
            <a:noAutofit/>
          </a:bodyPr>
          <a:lstStyle/>
          <a:p>
            <a:pPr algn="ctr">
              <a:lnSpc>
                <a:spcPct val="120000"/>
              </a:lnSpc>
            </a:pPr>
            <a:r>
              <a:rPr lang="ru-RU" altLang="ru-RU" sz="24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+mj-lt"/>
              </a:rPr>
              <a:t>ЛАВРИНАЙТИС  ЕЛИЗАВЕТА  ГЕОРГИЕВНА</a:t>
            </a:r>
          </a:p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ru-RU" altLang="ru-RU" sz="1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+mj-lt"/>
              </a:rPr>
              <a:t>начальник </a:t>
            </a:r>
            <a:r>
              <a:rPr lang="ru-RU" altLang="ru-RU" sz="16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+mj-lt"/>
              </a:rPr>
              <a:t>отдела</a:t>
            </a:r>
          </a:p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ru-RU" altLang="ru-RU" sz="16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+mj-lt"/>
              </a:rPr>
              <a:t>медицинской статистики  ГУЗ </a:t>
            </a:r>
            <a:r>
              <a:rPr lang="ru-RU" altLang="ru-RU" sz="1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+mj-lt"/>
              </a:rPr>
              <a:t>МИАЦ</a:t>
            </a:r>
            <a:endParaRPr lang="ru-RU" altLang="ru-RU" sz="16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+mj-lt"/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136150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b="1" i="1"/>
          </a:p>
          <a:p>
            <a:pPr defTabSz="957263"/>
            <a:r>
              <a:rPr lang="ru-RU" b="1"/>
              <a:t> 	   				              	</a:t>
            </a:r>
            <a:endParaRPr lang="en-US" b="1"/>
          </a:p>
        </p:txBody>
      </p:sp>
      <p:cxnSp>
        <p:nvCxnSpPr>
          <p:cNvPr id="8" name="Прямая соединительная линия 7"/>
          <p:cNvCxnSpPr/>
          <p:nvPr/>
        </p:nvCxnSpPr>
        <p:spPr>
          <a:xfrm rot="5400000">
            <a:off x="-927893" y="4177506"/>
            <a:ext cx="3225800" cy="1587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1239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51240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sp>
        <p:nvSpPr>
          <p:cNvPr id="351241" name="Rectangle 9"/>
          <p:cNvSpPr>
            <a:spLocks noChangeArrowheads="1"/>
          </p:cNvSpPr>
          <p:nvPr/>
        </p:nvSpPr>
        <p:spPr bwMode="auto">
          <a:xfrm>
            <a:off x="694671" y="692696"/>
            <a:ext cx="6469618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 smtClean="0"/>
              <a:t>В таблицу  1100 внесены дополнительные графы и добавлены строки</a:t>
            </a:r>
            <a:endParaRPr lang="ru-RU" sz="1600" b="1" dirty="0"/>
          </a:p>
          <a:p>
            <a:endParaRPr lang="ru-RU" sz="1600" b="1" dirty="0"/>
          </a:p>
        </p:txBody>
      </p:sp>
      <p:graphicFrame>
        <p:nvGraphicFramePr>
          <p:cNvPr id="86" name="Таблица 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5806186"/>
              </p:ext>
            </p:extLst>
          </p:nvPr>
        </p:nvGraphicFramePr>
        <p:xfrm>
          <a:off x="683568" y="1628800"/>
          <a:ext cx="7848872" cy="4548985"/>
        </p:xfrm>
        <a:graphic>
          <a:graphicData uri="http://schemas.openxmlformats.org/drawingml/2006/table">
            <a:tbl>
              <a:tblPr/>
              <a:tblGrid>
                <a:gridCol w="4176548"/>
                <a:gridCol w="792004"/>
                <a:gridCol w="1476828"/>
                <a:gridCol w="1403492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Наименование должности</a:t>
                      </a:r>
                      <a:endParaRPr lang="ru-RU" sz="1400" dirty="0"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(специальности)</a:t>
                      </a: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№ 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строки</a:t>
                      </a: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Имеют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свидетельство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об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аккредитации 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(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из гр. 9)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Находятся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в </a:t>
                      </a: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декретном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и </a:t>
                      </a: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долгосрочном отпуске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(</a:t>
                      </a: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из гр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</a:rPr>
                        <a:t>. 9)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</a:rPr>
                        <a:t>16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</a:rPr>
                        <a:t>17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72032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b="1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Специалисты </a:t>
                      </a:r>
                      <a:r>
                        <a:rPr lang="ru-RU" sz="14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 высшим немедицинским образованием – </a:t>
                      </a:r>
                      <a:r>
                        <a:rPr lang="ru-RU" sz="1400" b="1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всего, из них: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127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78740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зоолог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135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78740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эксперт-физик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78740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эмбриолог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137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indent="78740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энтомолог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138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43193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Кроме того,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число физических лиц  без медицинского образования занимающих должности среднего медицинского персонала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229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   медицинских </a:t>
                      </a:r>
                    </a:p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регистраторов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230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медицинских </a:t>
                      </a:r>
                    </a:p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дезинфекторов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231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indent="43942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инструкторов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по </a:t>
                      </a:r>
                    </a:p>
                    <a:p>
                      <a:pPr indent="43942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лечебной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физкультуре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232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  <a:tabLst>
                          <a:tab pos="449580" algn="l"/>
                        </a:tabLst>
                      </a:pPr>
                      <a:endParaRPr lang="ru-RU" sz="14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51701" name="Rectangle 469"/>
          <p:cNvSpPr>
            <a:spLocks noChangeArrowheads="1"/>
          </p:cNvSpPr>
          <p:nvPr/>
        </p:nvSpPr>
        <p:spPr bwMode="auto">
          <a:xfrm>
            <a:off x="611560" y="1052736"/>
            <a:ext cx="792088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49263" algn="l"/>
              </a:tabLst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Должности и физические лица медицинской организации 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49263" algn="l"/>
              </a:tabLst>
            </a:pP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(1100)                                                                                       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Коды по ОКЕИ: человек – 792, единица – 642</a:t>
            </a: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10</a:t>
            </a:fld>
            <a:endParaRPr lang="ru-RU"/>
          </a:p>
        </p:txBody>
      </p:sp>
      <p:sp>
        <p:nvSpPr>
          <p:cNvPr id="14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3167518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6892" y="208278"/>
            <a:ext cx="8153400" cy="990600"/>
          </a:xfrm>
        </p:spPr>
        <p:txBody>
          <a:bodyPr/>
          <a:lstStyle/>
          <a:p>
            <a:r>
              <a:rPr lang="ru-RU" sz="3200" b="1" dirty="0">
                <a:latin typeface="+mn-lt"/>
              </a:rPr>
              <a:t>Указания по заполнению формы федерального статистического </a:t>
            </a:r>
            <a:r>
              <a:rPr lang="ru-RU" sz="3200" b="1" dirty="0" smtClean="0">
                <a:latin typeface="+mn-lt"/>
              </a:rPr>
              <a:t>наблюдения</a:t>
            </a:r>
            <a:endParaRPr lang="ru-RU" sz="3200" dirty="0">
              <a:latin typeface="+mn-lt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fontScale="85000" lnSpcReduction="20000"/>
          </a:bodyPr>
          <a:lstStyle/>
          <a:p>
            <a:pPr>
              <a:defRPr/>
            </a:pPr>
            <a:fld id="{BB3D9562-C15B-401A-B5E8-98285CADB836}" type="slidenum">
              <a:rPr lang="en-US"/>
              <a:pPr>
                <a:defRPr/>
              </a:pPr>
              <a:t>100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586892" y="1412776"/>
            <a:ext cx="8449604" cy="51244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ts val="600"/>
              </a:spcBef>
              <a:spcAft>
                <a:spcPct val="0"/>
              </a:spcAft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sz="2000" b="1" dirty="0">
                <a:solidFill>
                  <a:srgbClr val="C00000"/>
                </a:solidFill>
                <a:cs typeface="Arial" charset="0"/>
              </a:rPr>
              <a:t>Форма состоит из таблиц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, включающих сведения о травмах, отравлениях и внешних причинах у детского населения </a:t>
            </a:r>
            <a:r>
              <a:rPr lang="ru-RU" b="1" dirty="0">
                <a:solidFill>
                  <a:srgbClr val="C00000"/>
                </a:solidFill>
                <a:cs typeface="Arial" charset="0"/>
              </a:rPr>
              <a:t>(1000) 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и взрослого населения </a:t>
            </a:r>
            <a:r>
              <a:rPr lang="ru-RU" b="1" dirty="0">
                <a:solidFill>
                  <a:srgbClr val="C00000"/>
                </a:solidFill>
                <a:cs typeface="Arial" charset="0"/>
              </a:rPr>
              <a:t>(2000), 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включая население старше трудоспособного возраста </a:t>
            </a:r>
            <a:r>
              <a:rPr lang="ru-RU" b="1" dirty="0">
                <a:solidFill>
                  <a:srgbClr val="C00000"/>
                </a:solidFill>
                <a:cs typeface="Arial" charset="0"/>
              </a:rPr>
              <a:t>(3000)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ts val="600"/>
              </a:spcBef>
              <a:spcAft>
                <a:spcPct val="0"/>
              </a:spcAft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b="1" dirty="0">
                <a:solidFill>
                  <a:srgbClr val="C00000"/>
                </a:solidFill>
                <a:cs typeface="Arial" charset="0"/>
              </a:rPr>
              <a:t>Таблицы 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для каждой возрастной группы содержат сведения о травмах, отравлениях и некоторых других последствиях воздействия внешних причин, классифицируемых по блокам и рубрикам МКБ-10 по характеру травмы и внешним причинам (</a:t>
            </a:r>
            <a:r>
              <a:rPr lang="ru-RU" b="1" dirty="0">
                <a:solidFill>
                  <a:srgbClr val="C00000"/>
                </a:solidFill>
                <a:cs typeface="Arial" charset="0"/>
              </a:rPr>
              <a:t>таблицы 1000, 2000, 3000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).</a:t>
            </a:r>
          </a:p>
          <a:p>
            <a:pPr marL="285750" indent="-285750" fontAlgn="base">
              <a:spcBef>
                <a:spcPts val="600"/>
              </a:spcBef>
              <a:spcAft>
                <a:spcPct val="0"/>
              </a:spcAft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dirty="0">
                <a:solidFill>
                  <a:prstClr val="black"/>
                </a:solidFill>
                <a:cs typeface="Arial" charset="0"/>
              </a:rPr>
              <a:t>Все  травмы, отравления  и некоторые другие последствия воздействия внешних причин </a:t>
            </a:r>
            <a:r>
              <a:rPr lang="ru-RU" b="1" dirty="0">
                <a:solidFill>
                  <a:srgbClr val="C00000"/>
                </a:solidFill>
                <a:cs typeface="Arial" charset="0"/>
              </a:rPr>
              <a:t>подлежат двойному кодированию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: каждому записанному состоянию (из класса </a:t>
            </a:r>
            <a:r>
              <a:rPr lang="en-US" dirty="0">
                <a:solidFill>
                  <a:prstClr val="black"/>
                </a:solidFill>
                <a:cs typeface="Arial" charset="0"/>
              </a:rPr>
              <a:t>XIX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 </a:t>
            </a:r>
            <a:r>
              <a:rPr lang="ru-RU" dirty="0" smtClean="0">
                <a:solidFill>
                  <a:prstClr val="black"/>
                </a:solidFill>
                <a:cs typeface="Arial" charset="0"/>
              </a:rPr>
              <a:t>МКБ-10 – код </a:t>
            </a:r>
            <a:r>
              <a:rPr lang="en-US" dirty="0" smtClean="0">
                <a:solidFill>
                  <a:prstClr val="black"/>
                </a:solidFill>
                <a:cs typeface="Arial" charset="0"/>
              </a:rPr>
              <a:t>S,T</a:t>
            </a:r>
            <a:r>
              <a:rPr lang="ru-RU" dirty="0" smtClean="0">
                <a:solidFill>
                  <a:prstClr val="black"/>
                </a:solidFill>
                <a:cs typeface="Arial" charset="0"/>
              </a:rPr>
              <a:t> последствия воздействия внешней причины)</a:t>
            </a:r>
            <a:r>
              <a:rPr lang="en-US" dirty="0" smtClean="0">
                <a:solidFill>
                  <a:prstClr val="black"/>
                </a:solidFill>
                <a:cs typeface="Arial" charset="0"/>
              </a:rPr>
              <a:t> </a:t>
            </a:r>
            <a:r>
              <a:rPr lang="ru-RU" dirty="0" smtClean="0">
                <a:solidFill>
                  <a:prstClr val="black"/>
                </a:solidFill>
                <a:cs typeface="Arial" charset="0"/>
              </a:rPr>
              <a:t> </a:t>
            </a:r>
            <a:r>
              <a:rPr lang="ru-RU" b="1" dirty="0">
                <a:solidFill>
                  <a:srgbClr val="C00000"/>
                </a:solidFill>
                <a:cs typeface="Arial" charset="0"/>
              </a:rPr>
              <a:t>должна соответствовать в зависимости от обстоятельств травмы или отравления внешняя причина 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(ХХ класс </a:t>
            </a:r>
            <a:r>
              <a:rPr lang="ru-RU" smtClean="0">
                <a:solidFill>
                  <a:prstClr val="black"/>
                </a:solidFill>
                <a:cs typeface="Arial" charset="0"/>
              </a:rPr>
              <a:t>МКБ-10 – код </a:t>
            </a:r>
            <a:r>
              <a:rPr lang="en-US" smtClean="0">
                <a:solidFill>
                  <a:prstClr val="black"/>
                </a:solidFill>
                <a:cs typeface="Arial" charset="0"/>
              </a:rPr>
              <a:t>V,W,X,Y</a:t>
            </a:r>
            <a:r>
              <a:rPr lang="ru-RU" dirty="0" smtClean="0">
                <a:solidFill>
                  <a:prstClr val="black"/>
                </a:solidFill>
                <a:cs typeface="Arial" charset="0"/>
              </a:rPr>
              <a:t> внешняя причина). </a:t>
            </a:r>
          </a:p>
          <a:p>
            <a:pPr marL="285750" indent="-285750" fontAlgn="base">
              <a:spcBef>
                <a:spcPts val="600"/>
              </a:spcBef>
              <a:spcAft>
                <a:spcPct val="0"/>
              </a:spcAft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dirty="0" smtClean="0">
                <a:solidFill>
                  <a:prstClr val="black"/>
                </a:solidFill>
                <a:cs typeface="Arial" charset="0"/>
              </a:rPr>
              <a:t>В 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первичной медицинской документации в случае травмы или отравления </a:t>
            </a:r>
            <a:r>
              <a:rPr lang="ru-RU" b="1" dirty="0">
                <a:solidFill>
                  <a:srgbClr val="C00000"/>
                </a:solidFill>
                <a:cs typeface="Arial" charset="0"/>
              </a:rPr>
              <a:t>должны быть указаны 2 кода МКБ-10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: </a:t>
            </a:r>
            <a:r>
              <a:rPr lang="ru-RU" b="1" dirty="0">
                <a:solidFill>
                  <a:srgbClr val="C00000"/>
                </a:solidFill>
                <a:cs typeface="Arial" charset="0"/>
              </a:rPr>
              <a:t>один из класса </a:t>
            </a:r>
            <a:r>
              <a:rPr lang="en-US" b="1" dirty="0">
                <a:solidFill>
                  <a:srgbClr val="C00000"/>
                </a:solidFill>
                <a:cs typeface="Arial" charset="0"/>
              </a:rPr>
              <a:t>XIX</a:t>
            </a:r>
            <a:r>
              <a:rPr lang="ru-RU" b="1" dirty="0">
                <a:solidFill>
                  <a:srgbClr val="C00000"/>
                </a:solidFill>
                <a:cs typeface="Arial" charset="0"/>
              </a:rPr>
              <a:t> 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по характеру травмы или отравления, второй – </a:t>
            </a:r>
            <a:r>
              <a:rPr lang="ru-RU" b="1" dirty="0">
                <a:solidFill>
                  <a:srgbClr val="C00000"/>
                </a:solidFill>
                <a:cs typeface="Arial" charset="0"/>
              </a:rPr>
              <a:t>из класса ХХ 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(внешние причины). Эти коды служат основанием для заполнения таблиц Формы. </a:t>
            </a:r>
            <a:r>
              <a:rPr lang="ru-RU" sz="2000" b="1" dirty="0">
                <a:solidFill>
                  <a:srgbClr val="C00000"/>
                </a:solidFill>
                <a:cs typeface="Arial" charset="0"/>
              </a:rPr>
              <a:t>Одной травме (отравлению) может соответствовать только одна внешняя причина</a:t>
            </a:r>
            <a:r>
              <a:rPr lang="ru-RU" sz="2000" b="1" dirty="0" smtClean="0">
                <a:solidFill>
                  <a:srgbClr val="C00000"/>
                </a:solidFill>
                <a:cs typeface="Arial" charset="0"/>
              </a:rPr>
              <a:t>.</a:t>
            </a:r>
            <a:endParaRPr lang="ru-RU" sz="2000" b="1" dirty="0">
              <a:solidFill>
                <a:srgbClr val="C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833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>
                <a:latin typeface="+mn-lt"/>
              </a:rPr>
              <a:t>Указания по заполнению формы федерального статистического </a:t>
            </a:r>
            <a:r>
              <a:rPr lang="ru-RU" sz="3200" b="1" dirty="0" smtClean="0">
                <a:latin typeface="+mn-lt"/>
              </a:rPr>
              <a:t>наблюдения</a:t>
            </a:r>
            <a:endParaRPr lang="ru-RU" sz="3200" dirty="0">
              <a:latin typeface="+mn-lt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fontScale="85000" lnSpcReduction="20000"/>
          </a:bodyPr>
          <a:lstStyle/>
          <a:p>
            <a:pPr>
              <a:defRPr/>
            </a:pPr>
            <a:fld id="{BB3D9562-C15B-401A-B5E8-98285CADB836}" type="slidenum">
              <a:rPr lang="en-US"/>
              <a:pPr>
                <a:defRPr/>
              </a:pPr>
              <a:t>101</a:t>
            </a:fld>
            <a:endParaRPr lang="en-US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594787" y="2132856"/>
            <a:ext cx="7992888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fontAlgn="base">
              <a:spcBef>
                <a:spcPts val="1200"/>
              </a:spcBef>
              <a:spcAft>
                <a:spcPct val="0"/>
              </a:spcAft>
              <a:buClr>
                <a:srgbClr val="DA1F28">
                  <a:lumMod val="75000"/>
                </a:srgbClr>
              </a:buClr>
              <a:buFont typeface="Wingdings" panose="05000000000000000000" pitchFamily="2" charset="2"/>
              <a:buChar char="§"/>
            </a:pPr>
            <a:r>
              <a:rPr lang="ru-RU" sz="2000" dirty="0">
                <a:solidFill>
                  <a:prstClr val="black"/>
                </a:solidFill>
                <a:cs typeface="Arial" charset="0"/>
              </a:rPr>
              <a:t>Пациенты, имеющие 2 и более травмы (отравления), показываются по соответствующим строкам по числу выявленных и зарегистрированных травм (отравлений</a:t>
            </a:r>
            <a:r>
              <a:rPr lang="ru-RU" sz="2000" dirty="0" smtClean="0">
                <a:solidFill>
                  <a:prstClr val="black"/>
                </a:solidFill>
                <a:cs typeface="Arial" charset="0"/>
              </a:rPr>
              <a:t>)</a:t>
            </a:r>
          </a:p>
          <a:p>
            <a:pPr marL="285750" indent="-285750" fontAlgn="base">
              <a:spcBef>
                <a:spcPts val="1200"/>
              </a:spcBef>
              <a:spcAft>
                <a:spcPct val="0"/>
              </a:spcAft>
              <a:buClr>
                <a:srgbClr val="DA1F28">
                  <a:lumMod val="75000"/>
                </a:srgbClr>
              </a:buClr>
              <a:buFont typeface="Wingdings" panose="05000000000000000000" pitchFamily="2" charset="2"/>
              <a:buChar char="§"/>
            </a:pPr>
            <a:r>
              <a:rPr lang="ru-RU" sz="2000" dirty="0">
                <a:solidFill>
                  <a:prstClr val="black"/>
                </a:solidFill>
                <a:cs typeface="Arial" charset="0"/>
              </a:rPr>
              <a:t>Сведения о травмах и отравлениях, которые послужили причиной смерти, также включаются в данный отчет. Умершие на </a:t>
            </a:r>
            <a:r>
              <a:rPr lang="ru-RU" sz="2000" dirty="0" err="1">
                <a:solidFill>
                  <a:prstClr val="black"/>
                </a:solidFill>
                <a:cs typeface="Arial" charset="0"/>
              </a:rPr>
              <a:t>догоспитальном</a:t>
            </a:r>
            <a:r>
              <a:rPr lang="ru-RU" sz="2000" dirty="0">
                <a:solidFill>
                  <a:prstClr val="black"/>
                </a:solidFill>
                <a:cs typeface="Arial" charset="0"/>
              </a:rPr>
              <a:t> этапе и погибшие на месте происшествия регистрируются бюро судебно-медицинской экспертизы и включаются в Форму.</a:t>
            </a:r>
          </a:p>
          <a:p>
            <a:pPr marL="285750" indent="-285750" fontAlgn="base">
              <a:spcBef>
                <a:spcPts val="1200"/>
              </a:spcBef>
              <a:spcAft>
                <a:spcPct val="0"/>
              </a:spcAft>
              <a:buFont typeface="Wingdings" panose="05000000000000000000" pitchFamily="2" charset="2"/>
              <a:buChar char="§"/>
            </a:pPr>
            <a:endParaRPr lang="ru-RU" sz="2000" dirty="0">
              <a:solidFill>
                <a:prstClr val="black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2512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>
                <a:latin typeface="+mn-lt"/>
              </a:rPr>
              <a:t>Указания по заполнению формы федерального статистического </a:t>
            </a:r>
            <a:r>
              <a:rPr lang="ru-RU" sz="3200" b="1" dirty="0" smtClean="0">
                <a:latin typeface="+mn-lt"/>
              </a:rPr>
              <a:t>наблюдения</a:t>
            </a:r>
            <a:endParaRPr lang="ru-RU" sz="3200" dirty="0">
              <a:latin typeface="+mn-lt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fontScale="85000" lnSpcReduction="20000"/>
          </a:bodyPr>
          <a:lstStyle/>
          <a:p>
            <a:pPr>
              <a:defRPr/>
            </a:pPr>
            <a:fld id="{BB3D9562-C15B-401A-B5E8-98285CADB836}" type="slidenum">
              <a:rPr lang="en-US"/>
              <a:pPr>
                <a:defRPr/>
              </a:pPr>
              <a:t>102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628300" y="1484784"/>
            <a:ext cx="81201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ru-RU" dirty="0" smtClean="0">
                <a:solidFill>
                  <a:prstClr val="black"/>
                </a:solidFill>
                <a:cs typeface="Arial" charset="0"/>
              </a:rPr>
              <a:t>Для получения достоверной информации при заполнении формы №57 </a:t>
            </a:r>
            <a:r>
              <a:rPr lang="ru-RU" b="1" dirty="0" smtClean="0">
                <a:solidFill>
                  <a:srgbClr val="C00000"/>
                </a:solidFill>
                <a:cs typeface="Arial" charset="0"/>
              </a:rPr>
              <a:t>необходима сверка с данными ГИБДД, патологоанатомической службы, службы судмедэкспертизы</a:t>
            </a:r>
            <a:r>
              <a:rPr lang="ru-RU" dirty="0" smtClean="0">
                <a:solidFill>
                  <a:prstClr val="black"/>
                </a:solidFill>
                <a:cs typeface="Arial" charset="0"/>
              </a:rPr>
              <a:t>, использовать информацию из корешков выданных свидетельств лиц прикрепленных к данной медицинской организации.</a:t>
            </a:r>
            <a:endParaRPr lang="ru-RU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28300" y="2924944"/>
            <a:ext cx="8136904" cy="3816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fontAlgn="base">
              <a:spcBef>
                <a:spcPts val="1200"/>
              </a:spcBef>
              <a:spcAft>
                <a:spcPct val="0"/>
              </a:spcAft>
              <a:buFont typeface="Wingdings" panose="05000000000000000000" pitchFamily="2" charset="2"/>
              <a:buChar char="§"/>
            </a:pPr>
            <a:r>
              <a:rPr lang="ru-RU" sz="2000" b="1" dirty="0">
                <a:solidFill>
                  <a:srgbClr val="C00000"/>
                </a:solidFill>
                <a:cs typeface="Arial" charset="0"/>
              </a:rPr>
              <a:t>Таблица 3500 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включает случаи смерти от всех внешних причин (строка 1) и от внешних причин, являющимися ведущими причинами в структуре смертности (строки 2-5), разделенные по возрастным группировкам. Выборки производятся из соответствующих таблиц (1000, 2000, 3000) Формы. Для заполнения таблиц следует использовать информацию из корешков выданных Свидетельств (за исключением умерших лиц, не прикрепленных к данной медицинской организации</a:t>
            </a:r>
            <a:r>
              <a:rPr lang="ru-RU" dirty="0" smtClean="0">
                <a:solidFill>
                  <a:prstClr val="black"/>
                </a:solidFill>
                <a:cs typeface="Arial" charset="0"/>
              </a:rPr>
              <a:t>). </a:t>
            </a:r>
          </a:p>
          <a:p>
            <a:pPr marL="285750" indent="-285750" fontAlgn="base">
              <a:spcBef>
                <a:spcPts val="1200"/>
              </a:spcBef>
              <a:spcAft>
                <a:spcPct val="0"/>
              </a:spcAft>
              <a:buFont typeface="Wingdings" panose="05000000000000000000" pitchFamily="2" charset="2"/>
              <a:buChar char="§"/>
            </a:pPr>
            <a:r>
              <a:rPr lang="ru-RU" sz="2000" b="1" dirty="0" smtClean="0">
                <a:solidFill>
                  <a:srgbClr val="C00000"/>
                </a:solidFill>
                <a:cs typeface="Arial" charset="0"/>
              </a:rPr>
              <a:t>Одной </a:t>
            </a:r>
            <a:r>
              <a:rPr lang="ru-RU" sz="2000" b="1" dirty="0">
                <a:solidFill>
                  <a:srgbClr val="C00000"/>
                </a:solidFill>
                <a:cs typeface="Arial" charset="0"/>
              </a:rPr>
              <a:t>травме (отравлению) может соответствовать только одна внешняя причина</a:t>
            </a:r>
            <a:r>
              <a:rPr lang="ru-RU" sz="2000" b="1" dirty="0" smtClean="0">
                <a:solidFill>
                  <a:srgbClr val="C00000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ts val="1200"/>
              </a:spcBef>
              <a:spcAft>
                <a:spcPct val="0"/>
              </a:spcAft>
              <a:buFont typeface="Wingdings" panose="05000000000000000000" pitchFamily="2" charset="2"/>
              <a:buChar char="§"/>
            </a:pPr>
            <a:r>
              <a:rPr lang="ru-RU" dirty="0" smtClean="0">
                <a:solidFill>
                  <a:prstClr val="black"/>
                </a:solidFill>
                <a:cs typeface="Arial" charset="0"/>
              </a:rPr>
              <a:t>Регистрация </a:t>
            </a:r>
            <a:r>
              <a:rPr lang="ru-RU" dirty="0">
                <a:solidFill>
                  <a:prstClr val="black"/>
                </a:solidFill>
                <a:cs typeface="Arial" charset="0"/>
              </a:rPr>
              <a:t>травм и отравлений у пациентов после лечения в стационарных условиях должна производиться в поликлинике по Талону, заполненному на основании выписного эпикриза. </a:t>
            </a:r>
          </a:p>
        </p:txBody>
      </p:sp>
    </p:spTree>
    <p:extLst>
      <p:ext uri="{BB962C8B-B14F-4D97-AF65-F5344CB8AC3E}">
        <p14:creationId xmlns:p14="http://schemas.microsoft.com/office/powerpoint/2010/main" val="1233858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Прямоугольник 3"/>
          <p:cNvSpPr>
            <a:spLocks noChangeArrowheads="1"/>
          </p:cNvSpPr>
          <p:nvPr/>
        </p:nvSpPr>
        <p:spPr bwMode="auto">
          <a:xfrm>
            <a:off x="150813" y="1556792"/>
            <a:ext cx="8993187" cy="5170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ts val="600"/>
              </a:spcBef>
              <a:spcAft>
                <a:spcPct val="0"/>
              </a:spcAft>
            </a:pPr>
            <a:r>
              <a:rPr lang="ru-RU" altLang="ru-RU" sz="1600" b="1" dirty="0">
                <a:solidFill>
                  <a:prstClr val="black"/>
                </a:solidFill>
                <a:latin typeface="Calibri"/>
                <a:cs typeface="Arial" charset="0"/>
              </a:rPr>
              <a:t>В каждой возрастной группе все травмы, отравления и внешние причины заболеваемости и смертности разделены на: </a:t>
            </a:r>
          </a:p>
          <a:p>
            <a:pPr algn="ctr" eaLnBrk="1" fontAlgn="base" hangingPunct="1">
              <a:spcBef>
                <a:spcPts val="600"/>
              </a:spcBef>
              <a:spcAft>
                <a:spcPct val="0"/>
              </a:spcAft>
              <a:buFont typeface="Arial" charset="0"/>
              <a:buChar char="•"/>
            </a:pPr>
            <a:r>
              <a:rPr lang="ru-RU" altLang="ru-RU" sz="1600" b="1" dirty="0">
                <a:solidFill>
                  <a:srgbClr val="C00000"/>
                </a:solidFill>
                <a:latin typeface="Calibri"/>
                <a:cs typeface="Arial" charset="0"/>
              </a:rPr>
              <a:t>связанные с производством (таблицы</a:t>
            </a:r>
            <a:r>
              <a:rPr lang="ru-RU" altLang="ru-RU" sz="1600" dirty="0">
                <a:solidFill>
                  <a:srgbClr val="C00000"/>
                </a:solidFill>
                <a:latin typeface="Calibri"/>
                <a:cs typeface="Arial" charset="0"/>
              </a:rPr>
              <a:t> </a:t>
            </a:r>
            <a:r>
              <a:rPr lang="ru-RU" altLang="ru-RU" sz="1600" b="1" dirty="0">
                <a:solidFill>
                  <a:srgbClr val="C00000"/>
                </a:solidFill>
                <a:latin typeface="Calibri"/>
                <a:cs typeface="Arial" charset="0"/>
              </a:rPr>
              <a:t>1000, 2000, 3000);  </a:t>
            </a:r>
          </a:p>
          <a:p>
            <a:pPr algn="ctr" eaLnBrk="1" fontAlgn="base" hangingPunct="1">
              <a:spcBef>
                <a:spcPts val="600"/>
              </a:spcBef>
              <a:spcAft>
                <a:spcPct val="0"/>
              </a:spcAft>
              <a:buFont typeface="Arial" charset="0"/>
              <a:buChar char="•"/>
            </a:pPr>
            <a:r>
              <a:rPr lang="ru-RU" altLang="ru-RU" sz="1600" b="1" dirty="0">
                <a:solidFill>
                  <a:srgbClr val="C00000"/>
                </a:solidFill>
                <a:latin typeface="Calibri"/>
                <a:cs typeface="Arial" charset="0"/>
              </a:rPr>
              <a:t>не связанные с производством (таблицы</a:t>
            </a:r>
            <a:r>
              <a:rPr lang="ru-RU" altLang="ru-RU" sz="1600" dirty="0">
                <a:solidFill>
                  <a:srgbClr val="C00000"/>
                </a:solidFill>
                <a:latin typeface="Calibri"/>
                <a:cs typeface="Arial" charset="0"/>
              </a:rPr>
              <a:t> </a:t>
            </a:r>
            <a:r>
              <a:rPr lang="ru-RU" altLang="ru-RU" sz="1600" b="1" dirty="0">
                <a:solidFill>
                  <a:srgbClr val="C00000"/>
                </a:solidFill>
                <a:latin typeface="Calibri"/>
                <a:cs typeface="Arial" charset="0"/>
              </a:rPr>
              <a:t>1100, 2100, 3100).</a:t>
            </a:r>
          </a:p>
          <a:p>
            <a:pPr eaLnBrk="1" fontAlgn="base" hangingPunct="1">
              <a:spcBef>
                <a:spcPts val="600"/>
              </a:spcBef>
              <a:spcAft>
                <a:spcPct val="0"/>
              </a:spcAft>
            </a:pPr>
            <a:r>
              <a:rPr lang="ru-RU" altLang="ru-RU" b="1" dirty="0" smtClean="0">
                <a:solidFill>
                  <a:srgbClr val="C00000"/>
                </a:solidFill>
                <a:latin typeface="Calibri"/>
                <a:cs typeface="Arial" charset="0"/>
              </a:rPr>
              <a:t>Травмы </a:t>
            </a:r>
            <a:r>
              <a:rPr lang="ru-RU" altLang="ru-RU" b="1" dirty="0">
                <a:solidFill>
                  <a:srgbClr val="C00000"/>
                </a:solidFill>
                <a:latin typeface="Calibri"/>
                <a:cs typeface="Arial" charset="0"/>
              </a:rPr>
              <a:t>считаются связанными с производством, если место работы пострадавшего совпадает с местом происшествия (4-й знак кода внешней причины). </a:t>
            </a:r>
          </a:p>
          <a:p>
            <a:pPr eaLnBrk="1" fontAlgn="base" hangingPunct="1">
              <a:spcBef>
                <a:spcPts val="60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prstClr val="black"/>
                </a:solidFill>
                <a:latin typeface="Calibri"/>
                <a:cs typeface="Arial" charset="0"/>
              </a:rPr>
              <a:t>В </a:t>
            </a:r>
            <a:r>
              <a:rPr lang="ru-RU" altLang="ru-RU" sz="1600" b="1" dirty="0">
                <a:solidFill>
                  <a:prstClr val="black"/>
                </a:solidFill>
                <a:latin typeface="Calibri"/>
                <a:cs typeface="Arial" charset="0"/>
              </a:rPr>
              <a:t>первичной медицинской документации в случае травмы или отравления </a:t>
            </a:r>
            <a:r>
              <a:rPr lang="ru-RU" altLang="ru-RU" sz="1600" b="1" dirty="0">
                <a:solidFill>
                  <a:srgbClr val="C00000"/>
                </a:solidFill>
                <a:latin typeface="Calibri"/>
                <a:cs typeface="Arial" charset="0"/>
              </a:rPr>
              <a:t>должны быть указаны 2 кода МКБ-10: один из класса </a:t>
            </a:r>
            <a:r>
              <a:rPr lang="en-US" altLang="ru-RU" sz="1600" b="1" dirty="0">
                <a:solidFill>
                  <a:srgbClr val="C00000"/>
                </a:solidFill>
                <a:latin typeface="Calibri"/>
                <a:cs typeface="Arial" charset="0"/>
              </a:rPr>
              <a:t>XIX</a:t>
            </a:r>
            <a:r>
              <a:rPr lang="ru-RU" altLang="ru-RU" sz="1600" b="1" dirty="0">
                <a:solidFill>
                  <a:srgbClr val="C00000"/>
                </a:solidFill>
                <a:latin typeface="Calibri"/>
                <a:cs typeface="Arial" charset="0"/>
              </a:rPr>
              <a:t>, второй – из класса ХХ</a:t>
            </a:r>
            <a:r>
              <a:rPr lang="ru-RU" altLang="ru-RU" sz="1600" b="1" dirty="0">
                <a:solidFill>
                  <a:prstClr val="black"/>
                </a:solidFill>
                <a:latin typeface="Calibri"/>
                <a:cs typeface="Arial" charset="0"/>
              </a:rPr>
              <a:t>. Эти коды служат основанием для заполнения таблиц формы № 57. Одной травме (отравлению) может соответствовать только одна внешняя причина</a:t>
            </a:r>
            <a:r>
              <a:rPr lang="ru-RU" altLang="ru-RU" sz="1600" b="1" dirty="0" smtClean="0">
                <a:solidFill>
                  <a:prstClr val="black"/>
                </a:solidFill>
                <a:latin typeface="Calibri"/>
                <a:cs typeface="Arial" charset="0"/>
              </a:rPr>
              <a:t>.</a:t>
            </a:r>
            <a:endParaRPr lang="en-US" altLang="ru-RU" sz="1600" b="1" dirty="0" smtClean="0">
              <a:solidFill>
                <a:prstClr val="black"/>
              </a:solidFill>
              <a:latin typeface="Calibri"/>
              <a:cs typeface="Arial" charset="0"/>
            </a:endParaRPr>
          </a:p>
          <a:p>
            <a:pPr eaLnBrk="1" fontAlgn="base" hangingPunct="1">
              <a:spcBef>
                <a:spcPts val="60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prstClr val="black"/>
                </a:solidFill>
                <a:latin typeface="Calibri"/>
                <a:cs typeface="Arial" charset="0"/>
              </a:rPr>
              <a:t>Регистрации </a:t>
            </a:r>
            <a:r>
              <a:rPr lang="ru-RU" altLang="ru-RU" sz="1600" b="1" dirty="0">
                <a:solidFill>
                  <a:prstClr val="black"/>
                </a:solidFill>
                <a:latin typeface="Calibri"/>
                <a:cs typeface="Arial" charset="0"/>
              </a:rPr>
              <a:t>подлежат все травмы и отравления со знаком «+» у населения, обслуживаемого данной медицинской организацией, оказывающей амбулаторную медицинскую помощь или соответствующим подразделением больничной медицинской организации, специализированного диспансера или центра. </a:t>
            </a:r>
            <a:endParaRPr lang="en-US" altLang="ru-RU" sz="1600" b="1" dirty="0" smtClean="0">
              <a:solidFill>
                <a:prstClr val="black"/>
              </a:solidFill>
              <a:latin typeface="Calibri"/>
              <a:cs typeface="Arial" charset="0"/>
            </a:endParaRPr>
          </a:p>
          <a:p>
            <a:pPr eaLnBrk="1" fontAlgn="base" hangingPunct="1">
              <a:spcBef>
                <a:spcPts val="600"/>
              </a:spcBef>
              <a:spcAft>
                <a:spcPct val="0"/>
              </a:spcAft>
            </a:pPr>
            <a:r>
              <a:rPr lang="ru-RU" altLang="ru-RU" b="1" dirty="0">
                <a:solidFill>
                  <a:srgbClr val="C00000"/>
                </a:solidFill>
                <a:latin typeface="Calibri"/>
                <a:cs typeface="Arial" charset="0"/>
              </a:rPr>
              <a:t>Так как в отчетной форме № 57 регистрируют случаи травм и отравлений, а не пострадавших от них (лиц), то, если у пациент(а)(</a:t>
            </a:r>
            <a:r>
              <a:rPr lang="ru-RU" altLang="ru-RU" b="1" dirty="0" err="1">
                <a:solidFill>
                  <a:srgbClr val="C00000"/>
                </a:solidFill>
                <a:latin typeface="Calibri"/>
                <a:cs typeface="Arial" charset="0"/>
              </a:rPr>
              <a:t>ки</a:t>
            </a:r>
            <a:r>
              <a:rPr lang="ru-RU" altLang="ru-RU" b="1" dirty="0">
                <a:solidFill>
                  <a:srgbClr val="C00000"/>
                </a:solidFill>
                <a:latin typeface="Calibri"/>
                <a:cs typeface="Arial" charset="0"/>
              </a:rPr>
              <a:t>) было несколько различных травм (отравлений), то все они регистрируются в соответствующих строках таблиц формы № 57</a:t>
            </a:r>
            <a:r>
              <a:rPr lang="ru-RU" altLang="ru-RU" b="1" dirty="0" smtClean="0">
                <a:solidFill>
                  <a:srgbClr val="C00000"/>
                </a:solidFill>
                <a:latin typeface="Calibri"/>
                <a:cs typeface="Arial" charset="0"/>
              </a:rPr>
              <a:t>.</a:t>
            </a:r>
            <a:endParaRPr lang="ru-RU" altLang="ru-RU" b="1" dirty="0">
              <a:solidFill>
                <a:srgbClr val="C00000"/>
              </a:solidFill>
              <a:latin typeface="Calibri"/>
              <a:cs typeface="Arial" charset="0"/>
            </a:endParaRPr>
          </a:p>
        </p:txBody>
      </p:sp>
      <p:sp>
        <p:nvSpPr>
          <p:cNvPr id="4" name="Заголовок 1"/>
          <p:cNvSpPr txBox="1">
            <a:spLocks/>
          </p:cNvSpPr>
          <p:nvPr/>
        </p:nvSpPr>
        <p:spPr>
          <a:xfrm>
            <a:off x="609600" y="228600"/>
            <a:ext cx="8153400" cy="9906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9pPr>
          </a:lstStyle>
          <a:p>
            <a:r>
              <a:rPr lang="ru-RU" sz="3200" b="1" dirty="0" smtClean="0">
                <a:solidFill>
                  <a:srgbClr val="464646"/>
                </a:solidFill>
              </a:rPr>
              <a:t>Указания по заполнению формы федерального статистического наблюдения</a:t>
            </a:r>
            <a:endParaRPr lang="ru-RU" sz="3200" dirty="0">
              <a:solidFill>
                <a:srgbClr val="464646"/>
              </a:solidFill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fontScale="85000" lnSpcReduction="20000"/>
          </a:bodyPr>
          <a:lstStyle/>
          <a:p>
            <a:pPr>
              <a:defRPr/>
            </a:pPr>
            <a:fld id="{BB3D9562-C15B-401A-B5E8-98285CADB836}" type="slidenum">
              <a:rPr lang="en-US"/>
              <a:pPr>
                <a:defRPr/>
              </a:pPr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8985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BBA06C2-5B02-4996-B425-1E9A29B4DF5E}" type="slidenum">
              <a:rPr lang="en-US">
                <a:solidFill>
                  <a:srgbClr val="464646"/>
                </a:solidFill>
              </a:rPr>
              <a:pPr>
                <a:defRPr/>
              </a:pPr>
              <a:t>104</a:t>
            </a:fld>
            <a:endParaRPr lang="en-US" dirty="0">
              <a:solidFill>
                <a:srgbClr val="464646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79512" y="164216"/>
            <a:ext cx="8784976" cy="655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ts val="1200"/>
              </a:spcBef>
              <a:spcAft>
                <a:spcPct val="0"/>
              </a:spcAft>
            </a:pPr>
            <a:r>
              <a:rPr lang="ru-RU" b="1" dirty="0" smtClean="0">
                <a:solidFill>
                  <a:srgbClr val="C00000"/>
                </a:solidFill>
                <a:cs typeface="Arial" charset="0"/>
              </a:rPr>
              <a:t>Для сопоставления с данными ГИБДД </a:t>
            </a:r>
            <a:r>
              <a:rPr lang="ru-RU" sz="1600" dirty="0" smtClean="0">
                <a:solidFill>
                  <a:prstClr val="black"/>
                </a:solidFill>
                <a:cs typeface="Arial" charset="0"/>
              </a:rPr>
              <a:t>используются данные графы 7 (дорожно-транспортные несчастные случаи, или ДТП), коды состояний которых приведены в примечании к таблице 3500.</a:t>
            </a:r>
          </a:p>
          <a:p>
            <a:pPr fontAlgn="base">
              <a:spcBef>
                <a:spcPts val="1200"/>
              </a:spcBef>
              <a:spcAft>
                <a:spcPct val="0"/>
              </a:spcAft>
            </a:pPr>
            <a:r>
              <a:rPr lang="ru-RU" sz="1600" dirty="0" err="1" smtClean="0">
                <a:solidFill>
                  <a:prstClr val="black"/>
                </a:solidFill>
                <a:cs typeface="Arial" charset="0"/>
              </a:rPr>
              <a:t>Графоклетки</a:t>
            </a:r>
            <a:r>
              <a:rPr lang="ru-RU" sz="1600" dirty="0">
                <a:solidFill>
                  <a:prstClr val="black"/>
                </a:solidFill>
                <a:cs typeface="Arial" charset="0"/>
              </a:rPr>
              <a:t>, в случаях, когда коды характера травмы или отравления не соответствуют внешней причине, закрещены и не заполняются.</a:t>
            </a:r>
          </a:p>
          <a:p>
            <a:pPr fontAlgn="base">
              <a:spcBef>
                <a:spcPts val="1200"/>
              </a:spcBef>
              <a:spcAft>
                <a:spcPct val="0"/>
              </a:spcAft>
            </a:pPr>
            <a:r>
              <a:rPr lang="ru-RU" sz="1600" dirty="0">
                <a:solidFill>
                  <a:prstClr val="black"/>
                </a:solidFill>
                <a:cs typeface="Arial" charset="0"/>
              </a:rPr>
              <a:t>Данные </a:t>
            </a:r>
            <a:r>
              <a:rPr lang="ru-RU" sz="1600" b="1" dirty="0">
                <a:solidFill>
                  <a:srgbClr val="C00000"/>
                </a:solidFill>
                <a:cs typeface="Arial" charset="0"/>
              </a:rPr>
              <a:t>графы 4 таблиц </a:t>
            </a:r>
            <a:r>
              <a:rPr lang="ru-RU" sz="1600" dirty="0">
                <a:solidFill>
                  <a:prstClr val="black"/>
                </a:solidFill>
                <a:cs typeface="Arial" charset="0"/>
              </a:rPr>
              <a:t>Формы должны соответствовать соответствующим строкам </a:t>
            </a:r>
            <a:r>
              <a:rPr lang="ru-RU" sz="1600" b="1" dirty="0">
                <a:solidFill>
                  <a:srgbClr val="C00000"/>
                </a:solidFill>
                <a:cs typeface="Arial" charset="0"/>
              </a:rPr>
              <a:t>графы 7 </a:t>
            </a:r>
            <a:r>
              <a:rPr lang="ru-RU" sz="1600" dirty="0">
                <a:solidFill>
                  <a:prstClr val="black"/>
                </a:solidFill>
                <a:cs typeface="Arial" charset="0"/>
              </a:rPr>
              <a:t>«с впервые в жизни установленным диагнозом»  </a:t>
            </a:r>
            <a:r>
              <a:rPr lang="ru-RU" sz="1600" b="1" dirty="0">
                <a:solidFill>
                  <a:srgbClr val="C00000"/>
                </a:solidFill>
                <a:cs typeface="Arial" charset="0"/>
              </a:rPr>
              <a:t>таблиц  формы  федерального  статистического наблюдения № 12 </a:t>
            </a:r>
            <a:r>
              <a:rPr lang="ru-RU" sz="1600" dirty="0">
                <a:solidFill>
                  <a:prstClr val="black"/>
                </a:solidFill>
                <a:cs typeface="Arial" charset="0"/>
              </a:rPr>
              <a:t>(1000, 2000, 3000, 4000).</a:t>
            </a:r>
          </a:p>
          <a:p>
            <a:pPr fontAlgn="base">
              <a:spcBef>
                <a:spcPts val="1200"/>
              </a:spcBef>
              <a:spcAft>
                <a:spcPct val="0"/>
              </a:spcAft>
            </a:pPr>
            <a:r>
              <a:rPr lang="ru-RU" sz="1600" b="1" dirty="0">
                <a:solidFill>
                  <a:srgbClr val="C00000"/>
                </a:solidFill>
                <a:cs typeface="Arial" charset="0"/>
              </a:rPr>
              <a:t>В таблицах 1000, 2000 и 3000 </a:t>
            </a:r>
            <a:r>
              <a:rPr lang="ru-RU" sz="1600" dirty="0">
                <a:solidFill>
                  <a:prstClr val="black"/>
                </a:solidFill>
                <a:cs typeface="Arial" charset="0"/>
              </a:rPr>
              <a:t>Формы сумма строк, соответствующих названиям блоков травм и отравлений (выделены жирным шрифтом) по всем графам должна равняться строке 1, или быть меньше ее за счет наличия сведений по блоку Т79 «Некоторые ранние осложнения травм», не включенному в таблицы 1000, 2000 и 3000 Формы. </a:t>
            </a:r>
          </a:p>
          <a:p>
            <a:pPr fontAlgn="base">
              <a:spcBef>
                <a:spcPts val="1200"/>
              </a:spcBef>
              <a:spcAft>
                <a:spcPct val="0"/>
              </a:spcAft>
            </a:pPr>
            <a:r>
              <a:rPr lang="ru-RU" b="1" dirty="0">
                <a:solidFill>
                  <a:srgbClr val="C00000"/>
                </a:solidFill>
                <a:cs typeface="Arial" charset="0"/>
              </a:rPr>
              <a:t>Данные каждой строки по графе 4 должны равняться сумме соответствующих строк по графам 5, 7, 13, 16-20.</a:t>
            </a:r>
          </a:p>
          <a:p>
            <a:pPr fontAlgn="base">
              <a:spcBef>
                <a:spcPts val="1200"/>
              </a:spcBef>
              <a:spcAft>
                <a:spcPct val="0"/>
              </a:spcAft>
            </a:pPr>
            <a:r>
              <a:rPr lang="ru-RU" b="1" dirty="0">
                <a:solidFill>
                  <a:srgbClr val="C00000"/>
                </a:solidFill>
                <a:cs typeface="Arial" charset="0"/>
              </a:rPr>
              <a:t>Таблица 3500 </a:t>
            </a:r>
            <a:r>
              <a:rPr lang="ru-RU" sz="1600" dirty="0">
                <a:solidFill>
                  <a:prstClr val="black"/>
                </a:solidFill>
                <a:cs typeface="Arial" charset="0"/>
              </a:rPr>
              <a:t>включает случаи смерти от всех внешних причин (строка 1) и от внешних причин, являющимися ведущими причинами в структуре смертности (строки 2-5), разделенные по возрастным группировкам. Выборки производятся из соответствующих таблиц (1000, 2000, 3000) Формы. Для заполнения таблиц следует использовать информацию из корешков выданных Свидетельств (за исключением умерших лиц, не прикрепленных к данной медицинской организации).</a:t>
            </a:r>
          </a:p>
          <a:p>
            <a:pPr fontAlgn="base">
              <a:spcBef>
                <a:spcPts val="1200"/>
              </a:spcBef>
              <a:spcAft>
                <a:spcPct val="0"/>
              </a:spcAft>
            </a:pPr>
            <a:r>
              <a:rPr lang="ru-RU" sz="1600" dirty="0">
                <a:solidFill>
                  <a:prstClr val="black"/>
                </a:solidFill>
                <a:cs typeface="Arial" charset="0"/>
              </a:rPr>
              <a:t>Отчет подписывается руководителем медицинской организации, лицом, ответственным за  предоставление статистической информации, и заверяется гербовой печатью. </a:t>
            </a:r>
          </a:p>
        </p:txBody>
      </p:sp>
    </p:spTree>
    <p:extLst>
      <p:ext uri="{BB962C8B-B14F-4D97-AF65-F5344CB8AC3E}">
        <p14:creationId xmlns:p14="http://schemas.microsoft.com/office/powerpoint/2010/main" val="2231823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105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 bwMode="auto">
          <a:xfrm>
            <a:off x="667442" y="1556792"/>
            <a:ext cx="7772400" cy="453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19088" indent="-319088" algn="l" rtl="0" eaLnBrk="1" fontAlgn="base" hangingPunct="1">
              <a:spcBef>
                <a:spcPts val="700"/>
              </a:spcBef>
              <a:spcAft>
                <a:spcPct val="0"/>
              </a:spcAft>
              <a:buClr>
                <a:schemeClr val="accent2"/>
              </a:buClr>
              <a:buSzPct val="60000"/>
              <a:buFont typeface="Wingdings" pitchFamily="2" charset="2"/>
              <a:buChar char=""/>
              <a:defRPr sz="2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39763" indent="-273050" algn="l" rtl="0" eaLnBrk="1" fontAlgn="base" hangingPunct="1">
              <a:spcBef>
                <a:spcPts val="55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 2" pitchFamily="18" charset="2"/>
              <a:buChar char=""/>
              <a:defRPr sz="2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-228600" algn="l" rtl="0" eaLnBrk="1" fontAlgn="base" hangingPunct="1"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SzPct val="75000"/>
              <a:buFont typeface="Wingdings" pitchFamily="2" charset="2"/>
              <a:buChar char=""/>
              <a:defRPr sz="2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-228600" algn="l" rtl="0" eaLnBrk="1" fontAlgn="base" hangingPunct="1">
              <a:spcBef>
                <a:spcPts val="400"/>
              </a:spcBef>
              <a:spcAft>
                <a:spcPct val="0"/>
              </a:spcAft>
              <a:buClr>
                <a:srgbClr val="E7BC29"/>
              </a:buClr>
              <a:buSzPct val="75000"/>
              <a:buFont typeface="Wingdings" pitchFamily="2" charset="2"/>
              <a:buChar char="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-228600" algn="l" rtl="0" eaLnBrk="1" fontAlgn="base" hangingPunct="1">
              <a:spcBef>
                <a:spcPts val="400"/>
              </a:spcBef>
              <a:spcAft>
                <a:spcPct val="0"/>
              </a:spcAft>
              <a:buClr>
                <a:srgbClr val="D092A7"/>
              </a:buClr>
              <a:buSzPct val="65000"/>
              <a:buFont typeface="Wingdings" pitchFamily="2" charset="2"/>
              <a:buChar char="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103120" indent="-228600" algn="l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/>
              <a:buChar char="§"/>
              <a:defRPr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377440" indent="-228600" algn="l" rtl="0" eaLnBrk="1" latinLnBrk="0" hangingPunct="1">
              <a:spcBef>
                <a:spcPct val="20000"/>
              </a:spcBef>
              <a:buClr>
                <a:schemeClr val="accent2"/>
              </a:buClr>
              <a:buFont typeface="Wingdings"/>
              <a:buChar char="§"/>
              <a:defRPr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51760" indent="-228600" algn="l" rtl="0" eaLnBrk="1" latinLnBrk="0" hangingPunct="1">
              <a:spcBef>
                <a:spcPct val="20000"/>
              </a:spcBef>
              <a:buClr>
                <a:schemeClr val="accent3"/>
              </a:buClr>
              <a:buFont typeface="Wingdings"/>
              <a:buChar char="§"/>
              <a:defRPr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26080" indent="-228600" algn="l" rtl="0" eaLnBrk="1" latinLnBrk="0" hangingPunct="1">
              <a:spcBef>
                <a:spcPct val="20000"/>
              </a:spcBef>
              <a:buClr>
                <a:schemeClr val="accent4"/>
              </a:buClr>
              <a:buFont typeface="Wingdings"/>
              <a:buChar char="§"/>
              <a:defRPr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>
                <a:srgbClr val="C0504D"/>
              </a:buClr>
              <a:buFont typeface="Wingdings" pitchFamily="2" charset="2"/>
              <a:buNone/>
            </a:pPr>
            <a:r>
              <a:rPr lang="ru-RU" altLang="ru-RU" sz="4000" b="1" dirty="0" smtClean="0">
                <a:solidFill>
                  <a:srgbClr val="C09200"/>
                </a:solidFill>
              </a:rPr>
              <a:t>ЖДЕМ ГРАМОТНЫХ, ПРОДУМАННЫХ </a:t>
            </a:r>
            <a:endParaRPr lang="en-US" altLang="ru-RU" sz="4000" b="1" dirty="0" smtClean="0">
              <a:solidFill>
                <a:srgbClr val="C09200"/>
              </a:solidFill>
            </a:endParaRPr>
          </a:p>
          <a:p>
            <a:pPr algn="ctr">
              <a:buClr>
                <a:srgbClr val="C0504D"/>
              </a:buClr>
              <a:buFont typeface="Wingdings" pitchFamily="2" charset="2"/>
              <a:buNone/>
            </a:pPr>
            <a:r>
              <a:rPr lang="ru-RU" altLang="ru-RU" sz="4000" b="1" dirty="0" smtClean="0">
                <a:solidFill>
                  <a:srgbClr val="C09200"/>
                </a:solidFill>
              </a:rPr>
              <a:t>ГОДОВЫХ ОТЧЕТОВ. </a:t>
            </a:r>
          </a:p>
          <a:p>
            <a:pPr algn="ctr">
              <a:buClr>
                <a:srgbClr val="C0504D"/>
              </a:buClr>
              <a:buFont typeface="Wingdings" pitchFamily="2" charset="2"/>
              <a:buNone/>
            </a:pPr>
            <a:endParaRPr lang="ru-RU" altLang="ru-RU" sz="4000" b="1" dirty="0" smtClean="0">
              <a:solidFill>
                <a:srgbClr val="C09200"/>
              </a:solidFill>
            </a:endParaRPr>
          </a:p>
          <a:p>
            <a:pPr algn="ctr">
              <a:buClr>
                <a:srgbClr val="C0504D"/>
              </a:buClr>
              <a:buFont typeface="Wingdings" pitchFamily="2" charset="2"/>
              <a:buNone/>
            </a:pPr>
            <a:r>
              <a:rPr lang="ru-RU" altLang="ru-RU" sz="4400" b="1" dirty="0" smtClean="0">
                <a:solidFill>
                  <a:srgbClr val="C09200"/>
                </a:solidFill>
              </a:rPr>
              <a:t>СПАСИБО ЗА ВНИМАНИЕ!</a:t>
            </a:r>
          </a:p>
          <a:p>
            <a:pPr>
              <a:buClr>
                <a:srgbClr val="C0504D"/>
              </a:buClr>
            </a:pPr>
            <a:endParaRPr lang="ru-RU" altLang="ru-RU" sz="4400" b="1" dirty="0" smtClean="0">
              <a:solidFill>
                <a:srgbClr val="C092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6601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63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52264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graphicFrame>
        <p:nvGraphicFramePr>
          <p:cNvPr id="43" name="Таблица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1446471"/>
              </p:ext>
            </p:extLst>
          </p:nvPr>
        </p:nvGraphicFramePr>
        <p:xfrm>
          <a:off x="755576" y="1412776"/>
          <a:ext cx="7992887" cy="1485359"/>
        </p:xfrm>
        <a:graphic>
          <a:graphicData uri="http://schemas.openxmlformats.org/drawingml/2006/table">
            <a:tbl>
              <a:tblPr/>
              <a:tblGrid>
                <a:gridCol w="4320479"/>
                <a:gridCol w="792088"/>
                <a:gridCol w="864096"/>
                <a:gridCol w="864096"/>
                <a:gridCol w="1152128"/>
              </a:tblGrid>
              <a:tr h="219098">
                <a:tc rowSpan="2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Должности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 физические лица 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отделений (кабинетов) </a:t>
                      </a: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профилактики 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(из таблицы 1100)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строки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Должностей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Физических лиц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678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штатных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занятых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9301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0525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</a:t>
                      </a:r>
                      <a:endParaRPr lang="ru-RU" sz="1400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врачей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(из стр. 1)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0437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среднего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медицинского персонала (из стр.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143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3657" marR="5365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52488" name="Rectangle 232"/>
          <p:cNvSpPr>
            <a:spLocks noChangeArrowheads="1"/>
          </p:cNvSpPr>
          <p:nvPr/>
        </p:nvSpPr>
        <p:spPr bwMode="auto">
          <a:xfrm>
            <a:off x="899592" y="1052736"/>
            <a:ext cx="752432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(1101)			                                                        </a:t>
            </a:r>
            <a:r>
              <a:rPr kumimoji="0" lang="en-US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</a:t>
            </a:r>
            <a:r>
              <a:rPr kumimoji="0" lang="en-US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Код по ОКЕИ: единица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642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45" name="Rectangle 9"/>
          <p:cNvSpPr>
            <a:spLocks noChangeArrowheads="1"/>
          </p:cNvSpPr>
          <p:nvPr/>
        </p:nvSpPr>
        <p:spPr bwMode="auto">
          <a:xfrm>
            <a:off x="467545" y="764704"/>
            <a:ext cx="4194212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/>
              <a:t>Внесены изменения в </a:t>
            </a:r>
            <a:r>
              <a:rPr lang="ru-RU" sz="1600" b="1" dirty="0" smtClean="0"/>
              <a:t>таблицы  1101 и 1102</a:t>
            </a:r>
            <a:endParaRPr lang="ru-RU" sz="1600" b="1" dirty="0"/>
          </a:p>
          <a:p>
            <a:endParaRPr lang="ru-RU" sz="1600" b="1" dirty="0"/>
          </a:p>
        </p:txBody>
      </p:sp>
      <p:graphicFrame>
        <p:nvGraphicFramePr>
          <p:cNvPr id="46" name="Таблица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404508"/>
              </p:ext>
            </p:extLst>
          </p:nvPr>
        </p:nvGraphicFramePr>
        <p:xfrm>
          <a:off x="683568" y="3284984"/>
          <a:ext cx="8136905" cy="1988676"/>
        </p:xfrm>
        <a:graphic>
          <a:graphicData uri="http://schemas.openxmlformats.org/drawingml/2006/table">
            <a:tbl>
              <a:tblPr/>
              <a:tblGrid>
                <a:gridCol w="3873122"/>
                <a:gridCol w="874601"/>
                <a:gridCol w="1171983"/>
                <a:gridCol w="997381"/>
                <a:gridCol w="1219818"/>
              </a:tblGrid>
              <a:tr h="216024">
                <a:tc rowSpan="2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Средний медицинский персонал </a:t>
                      </a:r>
                      <a:r>
                        <a:rPr lang="ru-RU" sz="1400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ФАПов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ФП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(из таблицы 1100)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строки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Должностей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физических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лиц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880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штатных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занятых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8688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Средний 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медицинский персонал </a:t>
                      </a:r>
                      <a:r>
                        <a:rPr lang="ru-RU" sz="1400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ФАПов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ФП всего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</a:t>
                      </a: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них: фельдшеры (включая заведующих)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 </a:t>
                      </a: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акушерки 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(включая заведующих)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</a:t>
                      </a:r>
                      <a:endParaRPr lang="ru-RU" sz="1400" dirty="0" smtClean="0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</a:t>
                      </a:r>
                      <a:r>
                        <a:rPr lang="ru-RU" sz="1400" dirty="0" smtClean="0">
                          <a:solidFill>
                            <a:srgbClr val="FF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медицинские </a:t>
                      </a:r>
                      <a:r>
                        <a:rPr lang="ru-RU" sz="1400" dirty="0">
                          <a:solidFill>
                            <a:srgbClr val="FF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сестры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4508" marR="6450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52489" name="Rectangle 233"/>
          <p:cNvSpPr>
            <a:spLocks noChangeArrowheads="1"/>
          </p:cNvSpPr>
          <p:nvPr/>
        </p:nvSpPr>
        <p:spPr bwMode="auto">
          <a:xfrm>
            <a:off x="755576" y="2996952"/>
            <a:ext cx="8064896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0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ea typeface="Times New Roman" pitchFamily="18" charset="0"/>
              </a:rPr>
              <a:t> </a:t>
            </a: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(1102)				                                                        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Код по ОКЕИ:  человек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792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692150" y="1007061"/>
            <a:ext cx="820896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600" dirty="0"/>
              <a:t>			</a:t>
            </a:r>
          </a:p>
        </p:txBody>
      </p:sp>
      <p:sp>
        <p:nvSpPr>
          <p:cNvPr id="14" name="Rectangle 7"/>
          <p:cNvSpPr>
            <a:spLocks noChangeArrowheads="1"/>
          </p:cNvSpPr>
          <p:nvPr/>
        </p:nvSpPr>
        <p:spPr bwMode="auto">
          <a:xfrm>
            <a:off x="755576" y="5572363"/>
            <a:ext cx="820896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r>
              <a:rPr lang="ru-RU" sz="1600" b="1" dirty="0" smtClean="0">
                <a:solidFill>
                  <a:srgbClr val="C00000"/>
                </a:solidFill>
                <a:cs typeface="Times New Roman" pitchFamily="18" charset="0"/>
              </a:rPr>
              <a:t>Исключены таблицы № 1110, 2103, 2402 </a:t>
            </a:r>
            <a:endParaRPr lang="ru-RU" sz="1600" b="1" dirty="0">
              <a:solidFill>
                <a:srgbClr val="C00000"/>
              </a:solidFill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11</a:t>
            </a:fld>
            <a:endParaRPr lang="ru-RU"/>
          </a:p>
        </p:txBody>
      </p:sp>
      <p:sp>
        <p:nvSpPr>
          <p:cNvPr id="17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207499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b="1" i="1"/>
          </a:p>
          <a:p>
            <a:pPr defTabSz="957263"/>
            <a:r>
              <a:rPr lang="ru-RU" b="1"/>
              <a:t> 	   				              	</a:t>
            </a:r>
            <a:endParaRPr lang="en-US" b="1"/>
          </a:p>
        </p:txBody>
      </p:sp>
      <p:sp>
        <p:nvSpPr>
          <p:cNvPr id="353284" name="Прямоугольник 4"/>
          <p:cNvSpPr>
            <a:spLocks noChangeArrowheads="1"/>
          </p:cNvSpPr>
          <p:nvPr/>
        </p:nvSpPr>
        <p:spPr bwMode="auto">
          <a:xfrm>
            <a:off x="6715125" y="6215063"/>
            <a:ext cx="1428750" cy="142875"/>
          </a:xfrm>
          <a:prstGeom prst="rect">
            <a:avLst/>
          </a:prstGeom>
          <a:solidFill>
            <a:srgbClr val="FF0000"/>
          </a:solidFill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en-US" sz="1900">
              <a:solidFill>
                <a:srgbClr val="FFFFFF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353287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53289" name="Rectangle 9"/>
          <p:cNvSpPr>
            <a:spLocks noChangeArrowheads="1"/>
          </p:cNvSpPr>
          <p:nvPr/>
        </p:nvSpPr>
        <p:spPr bwMode="auto">
          <a:xfrm>
            <a:off x="467544" y="682336"/>
            <a:ext cx="4896544" cy="36847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ru-RU" sz="1600" b="1" dirty="0" smtClean="0"/>
              <a:t>В таблицу  2100  добавлены дополнительные строки</a:t>
            </a:r>
            <a:endParaRPr lang="ru-RU" sz="1600" b="1" dirty="0"/>
          </a:p>
        </p:txBody>
      </p:sp>
      <p:graphicFrame>
        <p:nvGraphicFramePr>
          <p:cNvPr id="115" name="Таблица 1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0544526"/>
              </p:ext>
            </p:extLst>
          </p:nvPr>
        </p:nvGraphicFramePr>
        <p:xfrm>
          <a:off x="467544" y="1124744"/>
          <a:ext cx="8496944" cy="1546033"/>
        </p:xfrm>
        <a:graphic>
          <a:graphicData uri="http://schemas.openxmlformats.org/drawingml/2006/table">
            <a:tbl>
              <a:tblPr/>
              <a:tblGrid>
                <a:gridCol w="6861433"/>
                <a:gridCol w="1635511"/>
              </a:tblGrid>
              <a:tr h="4320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Наименование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863" marR="4286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стр.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863" marR="4286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6004"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863" marR="4286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863" marR="4286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64076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общего числа посещений (стр. 1):</a:t>
                      </a:r>
                    </a:p>
                    <a:p>
                      <a:pPr marL="144145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в отделениях, </a:t>
                      </a: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кабинетах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пунктах неотложной  медицинской помощи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123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93905">
                <a:tc>
                  <a:txBody>
                    <a:bodyPr/>
                    <a:lstStyle/>
                    <a:p>
                      <a:pPr marL="144145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144145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отделениях, </a:t>
                      </a: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кабинетах   паллиативной   медицинской  помощи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124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116" name="Прямоугольник 115"/>
          <p:cNvSpPr/>
          <p:nvPr/>
        </p:nvSpPr>
        <p:spPr>
          <a:xfrm>
            <a:off x="467544" y="2996952"/>
            <a:ext cx="8496944" cy="52322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square" anchor="ctr">
            <a:spAutoFit/>
          </a:bodyPr>
          <a:lstStyle/>
          <a:p>
            <a:pPr algn="just"/>
            <a:r>
              <a:rPr lang="ru-RU" sz="14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Число посещений выездной патронажной службы паллиативной помощи для оказания паллиативной медицинской помощи на дому - всего 1 __________, из них детям 2 ______.</a:t>
            </a:r>
          </a:p>
        </p:txBody>
      </p:sp>
      <p:sp>
        <p:nvSpPr>
          <p:cNvPr id="117" name="Rectangle 9"/>
          <p:cNvSpPr>
            <a:spLocks noChangeArrowheads="1"/>
          </p:cNvSpPr>
          <p:nvPr/>
        </p:nvSpPr>
        <p:spPr bwMode="auto">
          <a:xfrm>
            <a:off x="467544" y="2708919"/>
            <a:ext cx="3271937" cy="288033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r>
              <a:rPr lang="ru-RU" sz="1600" b="1" dirty="0" smtClean="0"/>
              <a:t>Добавлена новая таблица 2102</a:t>
            </a:r>
            <a:endParaRPr lang="ru-RU" sz="1600" b="1" dirty="0"/>
          </a:p>
        </p:txBody>
      </p:sp>
      <p:graphicFrame>
        <p:nvGraphicFramePr>
          <p:cNvPr id="118" name="Таблица 1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8849188"/>
              </p:ext>
            </p:extLst>
          </p:nvPr>
        </p:nvGraphicFramePr>
        <p:xfrm>
          <a:off x="467541" y="4005064"/>
          <a:ext cx="8496946" cy="2407920"/>
        </p:xfrm>
        <a:graphic>
          <a:graphicData uri="http://schemas.openxmlformats.org/drawingml/2006/table">
            <a:tbl>
              <a:tblPr/>
              <a:tblGrid>
                <a:gridCol w="3949639"/>
                <a:gridCol w="803442"/>
                <a:gridCol w="872229"/>
                <a:gridCol w="957212"/>
                <a:gridCol w="957212"/>
                <a:gridCol w="957212"/>
              </a:tblGrid>
              <a:tr h="9973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общего числа посещений (табл. 2100, стр. 1)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сделано посещений всего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строки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Всего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989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сельскими жителями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детьми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0-17 лет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сельскими жителями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x-none" sz="12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(из гр. 5)</a:t>
                      </a:r>
                      <a:endParaRPr lang="ru-RU" sz="12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973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 профилактической и иными целями: всего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…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b="1" spc="-1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                       из них в центрах здоровья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Передвижными:     амбулаториями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…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67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spc="-1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</a:t>
                      </a:r>
                      <a:r>
                        <a:rPr lang="ru-RU" sz="1400" b="1" spc="-10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мобильными </a:t>
                      </a:r>
                      <a:r>
                        <a:rPr lang="ru-RU" sz="1400" b="1" spc="-1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медицинскими комплексами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16</a:t>
                      </a: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4879" marR="448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119" name="Rectangle 9"/>
          <p:cNvSpPr>
            <a:spLocks noChangeArrowheads="1"/>
          </p:cNvSpPr>
          <p:nvPr/>
        </p:nvSpPr>
        <p:spPr bwMode="auto">
          <a:xfrm>
            <a:off x="476415" y="3568331"/>
            <a:ext cx="4887673" cy="43214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/>
              <a:t>В таблицу  2105  добавлены дополнительные строки</a:t>
            </a:r>
            <a:endParaRPr lang="ru-RU" sz="16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12</a:t>
            </a:fld>
            <a:endParaRPr lang="ru-RU"/>
          </a:p>
        </p:txBody>
      </p:sp>
      <p:sp>
        <p:nvSpPr>
          <p:cNvPr id="17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2177082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b="1" i="1"/>
          </a:p>
          <a:p>
            <a:pPr defTabSz="957263"/>
            <a:r>
              <a:rPr lang="ru-RU" b="1"/>
              <a:t> 	   				              	</a:t>
            </a:r>
            <a:endParaRPr lang="en-US" b="1"/>
          </a:p>
        </p:txBody>
      </p:sp>
      <p:sp>
        <p:nvSpPr>
          <p:cNvPr id="370696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graphicFrame>
        <p:nvGraphicFramePr>
          <p:cNvPr id="98" name="Таблица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18798"/>
              </p:ext>
            </p:extLst>
          </p:nvPr>
        </p:nvGraphicFramePr>
        <p:xfrm>
          <a:off x="323527" y="1773114"/>
          <a:ext cx="8496945" cy="4824536"/>
        </p:xfrm>
        <a:graphic>
          <a:graphicData uri="http://schemas.openxmlformats.org/drawingml/2006/table">
            <a:tbl>
              <a:tblPr/>
              <a:tblGrid>
                <a:gridCol w="2325914"/>
                <a:gridCol w="625423"/>
                <a:gridCol w="793079"/>
                <a:gridCol w="648072"/>
                <a:gridCol w="792088"/>
                <a:gridCol w="648072"/>
                <a:gridCol w="477241"/>
                <a:gridCol w="351560"/>
                <a:gridCol w="351560"/>
                <a:gridCol w="390682"/>
                <a:gridCol w="351560"/>
                <a:gridCol w="370847"/>
                <a:gridCol w="370847"/>
              </a:tblGrid>
              <a:tr h="18975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Контингенты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строки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Подлежало осмотрам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сельских жителей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Осмотрено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сельских жителей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7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числа осмотренных (гр. 5):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определены группы здоровья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487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II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III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них: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IV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487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III</a:t>
                      </a:r>
                      <a:r>
                        <a:rPr lang="ru-RU" sz="11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а</a:t>
                      </a:r>
                      <a:endParaRPr lang="ru-RU" sz="11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III</a:t>
                      </a:r>
                      <a:r>
                        <a:rPr lang="ru-RU" sz="11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б</a:t>
                      </a:r>
                      <a:endParaRPr lang="ru-RU" sz="11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48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385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Дети в возрасте 0-14 лет включительно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3855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из них: дети до 1 года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8208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Дети в возрасте 15-17 лет включительно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общего числа детей 15-17 лет (стр.3) - юношей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Школьники (из суммы строк 1+3)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56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Контингенты взрослого населения (18 лет и старше) - всего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56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из них: 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старше трудоспособного </a:t>
                      </a:r>
                      <a:endParaRPr lang="ru-RU" sz="1200" b="1" dirty="0" smtClean="0">
                        <a:solidFill>
                          <a:srgbClr val="C00000"/>
                        </a:solidFill>
                        <a:highlight>
                          <a:srgbClr val="FFFF00"/>
                        </a:highlight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возраста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6.1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504056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диспансеризация </a:t>
                      </a:r>
                      <a:endParaRPr lang="ru-RU" sz="1200" b="1" dirty="0" smtClean="0">
                        <a:solidFill>
                          <a:srgbClr val="C00000"/>
                        </a:solidFill>
                        <a:highlight>
                          <a:srgbClr val="FFFF00"/>
                        </a:highlight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определенных 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групп взрослого населения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6.2</a:t>
                      </a:r>
                      <a:endParaRPr lang="ru-RU" sz="1400" b="1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        из них: старше </a:t>
                      </a:r>
                      <a:r>
                        <a:rPr lang="ru-RU" sz="1200" b="1" dirty="0" smtClean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трудоспособного </a:t>
                      </a:r>
                      <a:r>
                        <a:rPr lang="ru-RU" sz="12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возраста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6.2.1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х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Всего  (сумма строк 1, 3, 6)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696" marR="4269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71704" name="Rectangle 1016"/>
          <p:cNvSpPr>
            <a:spLocks noChangeArrowheads="1"/>
          </p:cNvSpPr>
          <p:nvPr/>
        </p:nvSpPr>
        <p:spPr bwMode="auto">
          <a:xfrm>
            <a:off x="251520" y="1196753"/>
            <a:ext cx="851783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Профилактические осмотры и диспансеризация, проведенные медицинской организацией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(2510)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		                     	                                                                                                Код по ОКЕИ: человек - 792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1" name="Rectangle 9"/>
          <p:cNvSpPr>
            <a:spLocks noChangeArrowheads="1"/>
          </p:cNvSpPr>
          <p:nvPr/>
        </p:nvSpPr>
        <p:spPr bwMode="auto">
          <a:xfrm>
            <a:off x="323528" y="908720"/>
            <a:ext cx="3672409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/>
              <a:t>Внесены изменения в таблицу  </a:t>
            </a:r>
            <a:r>
              <a:rPr lang="ru-RU" sz="1600" b="1" dirty="0" smtClean="0"/>
              <a:t>2510</a:t>
            </a:r>
            <a:endParaRPr lang="ru-RU" sz="1600" b="1" dirty="0"/>
          </a:p>
          <a:p>
            <a:endParaRPr lang="ru-RU" sz="16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13</a:t>
            </a:fld>
            <a:endParaRPr lang="ru-RU"/>
          </a:p>
        </p:txBody>
      </p:sp>
      <p:sp>
        <p:nvSpPr>
          <p:cNvPr id="13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1026465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11" name="Rectangle 7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graphicFrame>
        <p:nvGraphicFramePr>
          <p:cNvPr id="61" name="Таблица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3400788"/>
              </p:ext>
            </p:extLst>
          </p:nvPr>
        </p:nvGraphicFramePr>
        <p:xfrm>
          <a:off x="153826" y="2172970"/>
          <a:ext cx="8856985" cy="3185160"/>
        </p:xfrm>
        <a:graphic>
          <a:graphicData uri="http://schemas.openxmlformats.org/drawingml/2006/table">
            <a:tbl>
              <a:tblPr/>
              <a:tblGrid>
                <a:gridCol w="1706280"/>
                <a:gridCol w="493389"/>
                <a:gridCol w="752660"/>
                <a:gridCol w="720080"/>
                <a:gridCol w="1152128"/>
                <a:gridCol w="1008112"/>
                <a:gridCol w="1008112"/>
                <a:gridCol w="1008112"/>
                <a:gridCol w="1008112"/>
              </a:tblGrid>
              <a:tr h="3148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Наименование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строки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Подлежало осмотрам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Осмотрено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Выявлено подозрений на профессиональное заболевание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Не имели медицинских противопоказаний к работе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Имели временные/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постоянные медицинские противопоказания к работе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Нуждаются в дополнительном обследовании в центре </a:t>
                      </a:r>
                      <a:r>
                        <a:rPr lang="ru-RU" sz="900" dirty="0" err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профпатологии</a:t>
                      </a:r>
                      <a:endParaRPr lang="ru-RU" sz="9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Нуждаются в амбулаторном/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стационарном обследовании и лечении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462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462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Всего</a:t>
                      </a: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73108">
                <a:tc>
                  <a:txBody>
                    <a:bodyPr/>
                    <a:lstStyle/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из них: </a:t>
                      </a: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работники, занятые на тяжелой работе и на работах с вредными и (или) опасными условиями труда - всего</a:t>
                      </a: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1.1</a:t>
                      </a: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243">
                <a:tc>
                  <a:txBody>
                    <a:bodyPr/>
                    <a:lstStyle/>
                    <a:p>
                      <a:pPr marL="90170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декретированные контингенты</a:t>
                      </a: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/>
                          <a:ea typeface="Times New Roman"/>
                          <a:cs typeface="Times New Roman"/>
                        </a:rPr>
                        <a:t>1.2</a:t>
                      </a: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2580" marR="42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4738" name="Rectangle 434"/>
          <p:cNvSpPr>
            <a:spLocks noChangeArrowheads="1"/>
          </p:cNvSpPr>
          <p:nvPr/>
        </p:nvSpPr>
        <p:spPr bwMode="auto">
          <a:xfrm>
            <a:off x="477862" y="1196752"/>
            <a:ext cx="8208913" cy="707886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Обязательные предварительные и периодические осмотры, проведенные медицинской организацией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rgbClr val="C00000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(2516)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en-US" sz="1200" b="0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                                                                                                                                 Код по ОКЕИ: человек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792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rgbClr val="C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63" name="Rectangle 9"/>
          <p:cNvSpPr>
            <a:spLocks noChangeArrowheads="1"/>
          </p:cNvSpPr>
          <p:nvPr/>
        </p:nvSpPr>
        <p:spPr bwMode="auto">
          <a:xfrm>
            <a:off x="467545" y="764704"/>
            <a:ext cx="4464496" cy="43214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1600" b="1" dirty="0" smtClean="0"/>
              <a:t>Добавлена новая таблица 2516</a:t>
            </a:r>
            <a:endParaRPr lang="ru-RU" sz="16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14</a:t>
            </a:fld>
            <a:endParaRPr lang="ru-RU"/>
          </a:p>
        </p:txBody>
      </p:sp>
      <p:sp>
        <p:nvSpPr>
          <p:cNvPr id="12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4015330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82" name="Rectangle 6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57383" name="Rectangle 7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graphicFrame>
        <p:nvGraphicFramePr>
          <p:cNvPr id="67" name="Таблица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4710106"/>
              </p:ext>
            </p:extLst>
          </p:nvPr>
        </p:nvGraphicFramePr>
        <p:xfrm>
          <a:off x="539552" y="1844824"/>
          <a:ext cx="8208911" cy="2075264"/>
        </p:xfrm>
        <a:graphic>
          <a:graphicData uri="http://schemas.openxmlformats.org/drawingml/2006/table">
            <a:tbl>
              <a:tblPr/>
              <a:tblGrid>
                <a:gridCol w="6364214"/>
                <a:gridCol w="619588"/>
                <a:gridCol w="1225109"/>
              </a:tblGrid>
              <a:tr h="10356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Наименование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строки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Всего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0356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4016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Число лиц, обученных основам здорового образа жизни, чел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..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…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7072">
                <a:tc>
                  <a:txBody>
                    <a:bodyPr/>
                    <a:lstStyle/>
                    <a:p>
                      <a:pPr marL="107950" indent="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школе для пациентов с </a:t>
                      </a: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ишемическими болезнями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сердца и перенесших </a:t>
                      </a: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107950" indent="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острый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инфаркт миокарда</a:t>
                      </a: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12</a:t>
                      </a: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marL="107950" indent="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школе для пациентов перенесших </a:t>
                      </a: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острые нарушения </a:t>
                      </a: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мозгового </a:t>
                      </a:r>
                      <a:endParaRPr lang="ru-RU" sz="1400" b="1" dirty="0" smtClean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107950" indent="0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кровообращения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13</a:t>
                      </a: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604" marR="46604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57694" name="Rectangle 318"/>
          <p:cNvSpPr>
            <a:spLocks noChangeArrowheads="1"/>
          </p:cNvSpPr>
          <p:nvPr/>
        </p:nvSpPr>
        <p:spPr bwMode="auto">
          <a:xfrm>
            <a:off x="539552" y="1124744"/>
            <a:ext cx="8208912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8551863" algn="l"/>
              </a:tabLst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Деятельность отделения (кабинета) медицинской профилактики</a:t>
            </a:r>
            <a:endParaRPr lang="ru-RU" sz="1400" b="1" dirty="0">
              <a:solidFill>
                <a:srgbClr val="000000"/>
              </a:solidFill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8551863" algn="l"/>
              </a:tabLst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(4809)                                                                                                                      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Коды по ОКЕИ: человек – 792, единица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642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  <a:p>
            <a:pPr marL="0" marR="0" lvl="0" indent="701675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8551863" algn="l"/>
              </a:tabLst>
            </a:pPr>
            <a:endParaRPr kumimoji="0" lang="ru-RU" sz="10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sym typeface="Symbol" pitchFamily="18" charset="2"/>
            </a:endParaRPr>
          </a:p>
        </p:txBody>
      </p:sp>
      <p:sp>
        <p:nvSpPr>
          <p:cNvPr id="69" name="Rectangle 9"/>
          <p:cNvSpPr>
            <a:spLocks noChangeArrowheads="1"/>
          </p:cNvSpPr>
          <p:nvPr/>
        </p:nvSpPr>
        <p:spPr bwMode="auto">
          <a:xfrm>
            <a:off x="467545" y="836712"/>
            <a:ext cx="3816424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/>
              <a:t>Внесены изменения в таблицу  </a:t>
            </a:r>
            <a:r>
              <a:rPr lang="ru-RU" sz="1600" b="1" dirty="0" smtClean="0"/>
              <a:t>4809</a:t>
            </a:r>
            <a:endParaRPr lang="ru-RU" sz="1600" b="1" dirty="0"/>
          </a:p>
          <a:p>
            <a:pPr algn="ctr"/>
            <a:endParaRPr lang="ru-RU" sz="16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15</a:t>
            </a:fld>
            <a:endParaRPr lang="ru-RU"/>
          </a:p>
        </p:txBody>
      </p:sp>
      <p:sp>
        <p:nvSpPr>
          <p:cNvPr id="13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1296905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9" name="Rectangle 7"/>
          <p:cNvSpPr>
            <a:spLocks noChangeArrowheads="1"/>
          </p:cNvSpPr>
          <p:nvPr/>
        </p:nvSpPr>
        <p:spPr bwMode="auto">
          <a:xfrm>
            <a:off x="1042988" y="620713"/>
            <a:ext cx="7561262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l"/>
            <a:endParaRPr lang="ru-RU" b="1"/>
          </a:p>
          <a:p>
            <a:pPr algn="l"/>
            <a:endParaRPr lang="ru-RU" sz="1400" b="1"/>
          </a:p>
        </p:txBody>
      </p:sp>
      <p:sp>
        <p:nvSpPr>
          <p:cNvPr id="366650" name="Rectangle 58"/>
          <p:cNvSpPr>
            <a:spLocks noChangeArrowheads="1"/>
          </p:cNvSpPr>
          <p:nvPr/>
        </p:nvSpPr>
        <p:spPr bwMode="auto">
          <a:xfrm>
            <a:off x="539552" y="765175"/>
            <a:ext cx="5003293" cy="36933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b="1" dirty="0"/>
              <a:t>Вводятся большие изменения в </a:t>
            </a:r>
            <a:r>
              <a:rPr lang="ru-RU" b="1" dirty="0" smtClean="0"/>
              <a:t>разделы </a:t>
            </a:r>
            <a:r>
              <a:rPr lang="en-US" b="1" dirty="0" smtClean="0"/>
              <a:t>V</a:t>
            </a:r>
            <a:r>
              <a:rPr lang="ru-RU" b="1" dirty="0" smtClean="0"/>
              <a:t> и </a:t>
            </a:r>
            <a:r>
              <a:rPr lang="en-US" b="1" dirty="0" smtClean="0"/>
              <a:t>VII</a:t>
            </a:r>
            <a:endParaRPr lang="ru-RU" b="1" dirty="0"/>
          </a:p>
        </p:txBody>
      </p:sp>
      <p:sp>
        <p:nvSpPr>
          <p:cNvPr id="366652" name="Rectangle 60"/>
          <p:cNvSpPr>
            <a:spLocks noChangeArrowheads="1"/>
          </p:cNvSpPr>
          <p:nvPr/>
        </p:nvSpPr>
        <p:spPr bwMode="auto">
          <a:xfrm>
            <a:off x="539552" y="1268760"/>
            <a:ext cx="799306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b="1" u="sng" dirty="0">
                <a:solidFill>
                  <a:srgbClr val="C00000"/>
                </a:solidFill>
              </a:rPr>
              <a:t>Раздел </a:t>
            </a:r>
            <a:r>
              <a:rPr lang="en-US" b="1" u="sng" dirty="0">
                <a:solidFill>
                  <a:srgbClr val="C00000"/>
                </a:solidFill>
              </a:rPr>
              <a:t>V </a:t>
            </a:r>
            <a:r>
              <a:rPr lang="ru-RU" b="1" u="sng" dirty="0">
                <a:solidFill>
                  <a:srgbClr val="C00000"/>
                </a:solidFill>
              </a:rPr>
              <a:t>«Работа диагностических отделений»</a:t>
            </a:r>
          </a:p>
        </p:txBody>
      </p:sp>
      <p:sp>
        <p:nvSpPr>
          <p:cNvPr id="366654" name="Rectangle 62"/>
          <p:cNvSpPr>
            <a:spLocks noChangeArrowheads="1"/>
          </p:cNvSpPr>
          <p:nvPr/>
        </p:nvSpPr>
        <p:spPr bwMode="auto">
          <a:xfrm>
            <a:off x="620713" y="1699320"/>
            <a:ext cx="792321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/>
              <a:t>таблицы 5111 </a:t>
            </a:r>
            <a:r>
              <a:rPr lang="ru-RU" sz="1400" b="1" dirty="0" smtClean="0"/>
              <a:t>«</a:t>
            </a:r>
            <a:r>
              <a:rPr lang="ru-RU" sz="1400" b="1" dirty="0" err="1"/>
              <a:t>Рентгенохирургия</a:t>
            </a:r>
            <a:r>
              <a:rPr lang="ru-RU" sz="1400" b="1" dirty="0"/>
              <a:t>, </a:t>
            </a:r>
            <a:r>
              <a:rPr lang="ru-RU" sz="1400" b="1" dirty="0" err="1"/>
              <a:t>рентгеноэндоваскулярные</a:t>
            </a:r>
            <a:r>
              <a:rPr lang="ru-RU" sz="1400" b="1" dirty="0"/>
              <a:t> диагностика и лечение»</a:t>
            </a:r>
          </a:p>
        </p:txBody>
      </p:sp>
      <p:sp>
        <p:nvSpPr>
          <p:cNvPr id="366657" name="Rectangle 65"/>
          <p:cNvSpPr>
            <a:spLocks noChangeArrowheads="1"/>
          </p:cNvSpPr>
          <p:nvPr/>
        </p:nvSpPr>
        <p:spPr bwMode="auto">
          <a:xfrm>
            <a:off x="615769" y="2025824"/>
            <a:ext cx="806608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/>
              <a:t>таблица 5114 «Рентгенологические профилактические (</a:t>
            </a:r>
            <a:r>
              <a:rPr lang="ru-RU" sz="1400" b="1" dirty="0" err="1"/>
              <a:t>скрининговые</a:t>
            </a:r>
            <a:r>
              <a:rPr lang="ru-RU" sz="1400" b="1" dirty="0"/>
              <a:t>) обследования» </a:t>
            </a:r>
          </a:p>
        </p:txBody>
      </p:sp>
      <p:sp>
        <p:nvSpPr>
          <p:cNvPr id="366658" name="Rectangle 66"/>
          <p:cNvSpPr>
            <a:spLocks noChangeArrowheads="1"/>
          </p:cNvSpPr>
          <p:nvPr/>
        </p:nvSpPr>
        <p:spPr bwMode="auto">
          <a:xfrm>
            <a:off x="610493" y="2327908"/>
            <a:ext cx="82819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/>
              <a:t>таблица 5117 «Аппараты и оборудование для лучевой  диагностики» </a:t>
            </a:r>
          </a:p>
        </p:txBody>
      </p:sp>
      <p:sp>
        <p:nvSpPr>
          <p:cNvPr id="366661" name="Rectangle 69"/>
          <p:cNvSpPr>
            <a:spLocks noChangeArrowheads="1"/>
          </p:cNvSpPr>
          <p:nvPr/>
        </p:nvSpPr>
        <p:spPr bwMode="auto">
          <a:xfrm>
            <a:off x="615769" y="2635423"/>
            <a:ext cx="82819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 smtClean="0"/>
              <a:t>таблица </a:t>
            </a:r>
            <a:r>
              <a:rPr lang="ru-RU" sz="1400" b="1" dirty="0"/>
              <a:t>5122 «Деятельность лаборатории радиоизотопной диагностики» </a:t>
            </a:r>
          </a:p>
        </p:txBody>
      </p:sp>
      <p:sp>
        <p:nvSpPr>
          <p:cNvPr id="366663" name="Rectangle 71"/>
          <p:cNvSpPr>
            <a:spLocks noChangeArrowheads="1"/>
          </p:cNvSpPr>
          <p:nvPr/>
        </p:nvSpPr>
        <p:spPr bwMode="auto">
          <a:xfrm>
            <a:off x="620713" y="2982885"/>
            <a:ext cx="82819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/>
              <a:t>таблица 5300 «Деятельность лаборатории» </a:t>
            </a:r>
          </a:p>
        </p:txBody>
      </p:sp>
      <p:sp>
        <p:nvSpPr>
          <p:cNvPr id="22" name="Rectangle 71"/>
          <p:cNvSpPr>
            <a:spLocks noChangeArrowheads="1"/>
          </p:cNvSpPr>
          <p:nvPr/>
        </p:nvSpPr>
        <p:spPr bwMode="auto">
          <a:xfrm>
            <a:off x="625014" y="3347858"/>
            <a:ext cx="82819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285750" indent="-285750"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/>
              <a:t>таблица </a:t>
            </a:r>
            <a:r>
              <a:rPr lang="ru-RU" sz="1400" b="1" dirty="0" smtClean="0"/>
              <a:t>5302 «Оснащение  лаборатории оборудованием» </a:t>
            </a:r>
            <a:endParaRPr lang="ru-RU" sz="1400" b="1" dirty="0"/>
          </a:p>
        </p:txBody>
      </p:sp>
      <p:sp>
        <p:nvSpPr>
          <p:cNvPr id="25" name="Прямоугольник 24"/>
          <p:cNvSpPr/>
          <p:nvPr/>
        </p:nvSpPr>
        <p:spPr>
          <a:xfrm>
            <a:off x="610493" y="4365103"/>
            <a:ext cx="846043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Bef>
                <a:spcPts val="120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Пересмотрена таблица 7000 «Оснащенность компьютерным оборудованием»</a:t>
            </a:r>
          </a:p>
          <a:p>
            <a:pPr marL="285750" indent="-285750">
              <a:spcBef>
                <a:spcPts val="120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sz="1400" b="1" dirty="0" smtClean="0">
                <a:solidFill>
                  <a:srgbClr val="000000"/>
                </a:solidFill>
                <a:cs typeface="Times New Roman" pitchFamily="18" charset="0"/>
              </a:rPr>
              <a:t>Добавлены таблицы </a:t>
            </a:r>
            <a:r>
              <a:rPr lang="ru-RU" sz="1600" b="1" dirty="0" smtClean="0">
                <a:solidFill>
                  <a:srgbClr val="C00000"/>
                </a:solidFill>
                <a:cs typeface="Times New Roman" pitchFamily="18" charset="0"/>
              </a:rPr>
              <a:t>7001, 7002, 7003 </a:t>
            </a:r>
            <a:r>
              <a:rPr lang="ru-RU" sz="1600" b="1" dirty="0" smtClean="0">
                <a:cs typeface="Times New Roman" pitchFamily="18" charset="0"/>
              </a:rPr>
              <a:t>«Характеристика автоматизации основных задач в медицинской организации»</a:t>
            </a:r>
            <a:r>
              <a:rPr lang="ru-RU" sz="1600" b="1" dirty="0" smtClean="0">
                <a:solidFill>
                  <a:srgbClr val="C00000"/>
                </a:solidFill>
                <a:cs typeface="Times New Roman" pitchFamily="18" charset="0"/>
              </a:rPr>
              <a:t> и 7004 </a:t>
            </a:r>
            <a:r>
              <a:rPr lang="ru-RU" sz="1600" b="1" dirty="0" smtClean="0">
                <a:cs typeface="Times New Roman" pitchFamily="18" charset="0"/>
              </a:rPr>
              <a:t>«Сведения о применении </a:t>
            </a:r>
            <a:r>
              <a:rPr lang="ru-RU" sz="1600" b="1" dirty="0" err="1" smtClean="0">
                <a:cs typeface="Times New Roman" pitchFamily="18" charset="0"/>
              </a:rPr>
              <a:t>телемедицинских</a:t>
            </a:r>
            <a:r>
              <a:rPr lang="ru-RU" sz="1600" b="1" dirty="0" smtClean="0">
                <a:cs typeface="Times New Roman" pitchFamily="18" charset="0"/>
              </a:rPr>
              <a:t> технологий при оказании медицинской помощи»</a:t>
            </a:r>
            <a:endParaRPr lang="ru-RU" sz="1600" dirty="0"/>
          </a:p>
        </p:txBody>
      </p:sp>
      <p:sp>
        <p:nvSpPr>
          <p:cNvPr id="26" name="Rectangle 60"/>
          <p:cNvSpPr>
            <a:spLocks noChangeArrowheads="1"/>
          </p:cNvSpPr>
          <p:nvPr/>
        </p:nvSpPr>
        <p:spPr bwMode="auto">
          <a:xfrm>
            <a:off x="585788" y="3723198"/>
            <a:ext cx="799306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b="1" u="sng" dirty="0" smtClean="0">
                <a:solidFill>
                  <a:srgbClr val="C00000"/>
                </a:solidFill>
              </a:rPr>
              <a:t>Раздел </a:t>
            </a:r>
            <a:r>
              <a:rPr lang="en-US" b="1" u="sng" dirty="0" smtClean="0">
                <a:solidFill>
                  <a:srgbClr val="C00000"/>
                </a:solidFill>
              </a:rPr>
              <a:t>VII </a:t>
            </a:r>
            <a:r>
              <a:rPr lang="ru-RU" b="1" u="sng" dirty="0" smtClean="0">
                <a:solidFill>
                  <a:srgbClr val="C00000"/>
                </a:solidFill>
              </a:rPr>
              <a:t>«Оснащенность компьютерным оборудованием»</a:t>
            </a:r>
            <a:endParaRPr lang="ru-RU" b="1" u="sng" dirty="0">
              <a:solidFill>
                <a:srgbClr val="C00000"/>
              </a:solidFill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16</a:t>
            </a:fld>
            <a:endParaRPr lang="ru-RU"/>
          </a:p>
        </p:txBody>
      </p:sp>
      <p:sp>
        <p:nvSpPr>
          <p:cNvPr id="19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3503173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2C6AC06-BCAC-4E1A-9D80-70FE38C59B2B}" type="slidenum">
              <a:rPr lang="ru-RU" smtClean="0"/>
              <a:pPr>
                <a:defRPr/>
              </a:pPr>
              <a:t>17</a:t>
            </a:fld>
            <a:endParaRPr lang="ru-RU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brightnessContrast contrast="-40000"/>
                    </a14:imgEffect>
                  </a14:imgLayer>
                </a14:imgProps>
              </a:ext>
            </a:extLst>
          </a:blip>
          <a:srcRect l="4087" t="1336" r="5635" b="7654"/>
          <a:stretch/>
        </p:blipFill>
        <p:spPr bwMode="auto">
          <a:xfrm>
            <a:off x="2555776" y="260648"/>
            <a:ext cx="4392488" cy="635652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7542081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143669" y="1844824"/>
            <a:ext cx="8748811" cy="4214812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sz="2800" b="1" u="sng" dirty="0">
              <a:solidFill>
                <a:srgbClr val="4C584E"/>
              </a:solidFill>
            </a:endParaRPr>
          </a:p>
          <a:p>
            <a:pPr algn="ctr" defTabSz="957263"/>
            <a:r>
              <a:rPr lang="ru-RU" sz="3200" b="1" dirty="0" smtClean="0">
                <a:solidFill>
                  <a:srgbClr val="4C584E"/>
                </a:solidFill>
              </a:rPr>
              <a:t>ВКЛАДЫШ К ФОРМЕ  </a:t>
            </a:r>
            <a:r>
              <a:rPr lang="ru-RU" sz="3200" b="1" dirty="0">
                <a:solidFill>
                  <a:srgbClr val="4C584E"/>
                </a:solidFill>
              </a:rPr>
              <a:t>ФЕДЕРАЛЬНОГО  СТАТИСТИЧЕСКОГО НАБЛЮДЕНИЯ № </a:t>
            </a:r>
            <a:r>
              <a:rPr lang="ru-RU" sz="3200" b="1" dirty="0" smtClean="0">
                <a:solidFill>
                  <a:srgbClr val="4C584E"/>
                </a:solidFill>
              </a:rPr>
              <a:t>32</a:t>
            </a:r>
            <a:endParaRPr lang="ru-RU" sz="3200" b="1" dirty="0">
              <a:solidFill>
                <a:srgbClr val="4C584E"/>
              </a:solidFill>
            </a:endParaRPr>
          </a:p>
          <a:p>
            <a:pPr algn="ctr" defTabSz="957263"/>
            <a:endParaRPr lang="ru-RU" sz="3200" b="1" dirty="0">
              <a:solidFill>
                <a:srgbClr val="4C584E"/>
              </a:solidFill>
            </a:endParaRPr>
          </a:p>
          <a:p>
            <a:pPr algn="ctr" defTabSz="957263"/>
            <a:r>
              <a:rPr lang="ru-RU" sz="2800" b="1" dirty="0">
                <a:solidFill>
                  <a:srgbClr val="4C584E"/>
                </a:solidFill>
              </a:rPr>
              <a:t>«СВЕДЕНИЯ </a:t>
            </a:r>
            <a:r>
              <a:rPr lang="en-US" sz="2800" b="1" dirty="0">
                <a:solidFill>
                  <a:srgbClr val="4C584E"/>
                </a:solidFill>
              </a:rPr>
              <a:t>О</a:t>
            </a:r>
            <a:r>
              <a:rPr lang="ru-RU" sz="2800" b="1" dirty="0">
                <a:solidFill>
                  <a:srgbClr val="4C584E"/>
                </a:solidFill>
              </a:rPr>
              <a:t> </a:t>
            </a:r>
            <a:r>
              <a:rPr lang="ru-RU" sz="2800" b="1" dirty="0" smtClean="0">
                <a:solidFill>
                  <a:srgbClr val="4C584E"/>
                </a:solidFill>
              </a:rPr>
              <a:t>РЕГИОНАЛИЗАЦИИ АКУШЕРСКОЙ И ПЕРИНАТАЛЬНОЙ ПОМОЩМ В РОДИЛЬНЫХ ДОМАХ (ОТДЕЛЕНИЯХ) И ПЕРИНАТАЛЬНЫХ ЦЕНТРАХ»</a:t>
            </a:r>
            <a:endParaRPr lang="ru-RU" sz="2800" b="1" dirty="0">
              <a:solidFill>
                <a:srgbClr val="4C584E"/>
              </a:solidFill>
            </a:endParaRPr>
          </a:p>
          <a:p>
            <a:pPr defTabSz="957263"/>
            <a:endParaRPr lang="en-US" sz="2400" b="1" dirty="0">
              <a:solidFill>
                <a:srgbClr val="4C584E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367624" name="Rectangle 8"/>
          <p:cNvSpPr>
            <a:spLocks noChangeArrowheads="1"/>
          </p:cNvSpPr>
          <p:nvPr/>
        </p:nvSpPr>
        <p:spPr bwMode="auto">
          <a:xfrm>
            <a:off x="827088" y="3762375"/>
            <a:ext cx="7777162" cy="944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ru-RU" sz="3200" b="1">
              <a:solidFill>
                <a:schemeClr val="bg1"/>
              </a:solidFill>
              <a:latin typeface="Helios"/>
            </a:endParaRPr>
          </a:p>
          <a:p>
            <a:endParaRPr lang="ru-RU" sz="2400" b="1">
              <a:solidFill>
                <a:schemeClr val="bg1"/>
              </a:solidFill>
              <a:latin typeface="Helios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18</a:t>
            </a:fld>
            <a:endParaRPr lang="ru-RU"/>
          </a:p>
        </p:txBody>
      </p:sp>
      <p:sp>
        <p:nvSpPr>
          <p:cNvPr id="11" name="Прямоугольник 13"/>
          <p:cNvSpPr txBox="1">
            <a:spLocks noChangeArrowheads="1"/>
          </p:cNvSpPr>
          <p:nvPr/>
        </p:nvSpPr>
        <p:spPr bwMode="auto">
          <a:xfrm>
            <a:off x="262735" y="1412776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r>
              <a:rPr lang="ru-RU" sz="2000" b="1" dirty="0">
                <a:solidFill>
                  <a:srgbClr val="C00000"/>
                </a:solidFill>
              </a:rPr>
              <a:t>ИЗМЕНЕНИЯ, ВНОСИМЫЕ В ДЕЙСТВУЮЩИЕ ФОРМЫ ФЕДЕРАЛЬНОГО И ОТРАСЛЕВОГО  СТАТИСТИЧЕСКОГО   НАБЛЮДЕНИЯ</a:t>
            </a:r>
          </a:p>
        </p:txBody>
      </p:sp>
    </p:spTree>
    <p:extLst>
      <p:ext uri="{BB962C8B-B14F-4D97-AF65-F5344CB8AC3E}">
        <p14:creationId xmlns:p14="http://schemas.microsoft.com/office/powerpoint/2010/main" val="2034804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24" name="Rectangle 8"/>
          <p:cNvSpPr>
            <a:spLocks noChangeArrowheads="1"/>
          </p:cNvSpPr>
          <p:nvPr/>
        </p:nvSpPr>
        <p:spPr bwMode="auto">
          <a:xfrm>
            <a:off x="827088" y="3762375"/>
            <a:ext cx="7777162" cy="944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ru-RU" sz="3200" b="1">
              <a:solidFill>
                <a:schemeClr val="bg1"/>
              </a:solidFill>
              <a:latin typeface="Helios"/>
            </a:endParaRPr>
          </a:p>
          <a:p>
            <a:endParaRPr lang="ru-RU" sz="2400" b="1">
              <a:solidFill>
                <a:schemeClr val="bg1"/>
              </a:solidFill>
              <a:latin typeface="Helios"/>
            </a:endParaRPr>
          </a:p>
        </p:txBody>
      </p:sp>
      <p:graphicFrame>
        <p:nvGraphicFramePr>
          <p:cNvPr id="10" name="Таблица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282238"/>
              </p:ext>
            </p:extLst>
          </p:nvPr>
        </p:nvGraphicFramePr>
        <p:xfrm>
          <a:off x="755576" y="2564904"/>
          <a:ext cx="7704854" cy="3515796"/>
        </p:xfrm>
        <a:graphic>
          <a:graphicData uri="http://schemas.openxmlformats.org/drawingml/2006/table">
            <a:tbl>
              <a:tblPr/>
              <a:tblGrid>
                <a:gridCol w="5976662"/>
                <a:gridCol w="1728192"/>
              </a:tblGrid>
              <a:tr h="315396"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Показатели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  строки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5851"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74468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Родилось живыми всего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6158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из них:    массой тела    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500-999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3.1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6158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                                       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1000-1499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3.2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6158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                                       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1500-2499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3.3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74468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родилось живыми  у женщин после ЭКО (из стр. 3)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3.4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74468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Родилось мертвыми всего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6158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из них:    массой тела    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500-999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6.1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6158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                                       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1000-1499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6.2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6158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                                       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1500-2499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6.3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52316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из числа родившихся мертвыми (стр.  6):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смерть наступила до начала </a:t>
                      </a: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родовой</a:t>
                      </a:r>
                    </a:p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деятельности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000000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6.4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6158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из них: в  акушерском стационаре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6.4.1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6158">
                <a:tc>
                  <a:txBody>
                    <a:bodyPr/>
                    <a:lstStyle/>
                    <a:p>
                      <a:pPr indent="457200" algn="just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родилось мертвыми у женщин после ЭКО (из стр. 6)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indent="457200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6.5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19</a:t>
            </a:fld>
            <a:endParaRPr lang="ru-RU"/>
          </a:p>
        </p:txBody>
      </p:sp>
      <p:sp>
        <p:nvSpPr>
          <p:cNvPr id="9" name="Прямоугольник 13"/>
          <p:cNvSpPr txBox="1">
            <a:spLocks noChangeArrowheads="1"/>
          </p:cNvSpPr>
          <p:nvPr/>
        </p:nvSpPr>
        <p:spPr bwMode="auto">
          <a:xfrm>
            <a:off x="262735" y="1412776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r>
              <a:rPr lang="ru-RU" sz="2000" b="1" dirty="0">
                <a:solidFill>
                  <a:srgbClr val="C00000"/>
                </a:solidFill>
              </a:rPr>
              <a:t>ИЗМЕНЕНИЯ, ВНОСИМЫЕ В ДЕЙСТВУЮЩИЕ ФОРМЫ ФЕДЕРАЛЬНОГО И ОТРАСЛЕВОГО  СТАТИСТИЧЕСКОГО   НАБЛЮДЕНИЯ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83568" y="2132856"/>
            <a:ext cx="78097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 smtClean="0"/>
              <a:t>Вкладыш к форме федерального  статистического наблюдения №32</a:t>
            </a:r>
            <a:endParaRPr lang="ru-RU" b="1" dirty="0"/>
          </a:p>
        </p:txBody>
      </p:sp>
    </p:spTree>
    <p:extLst>
      <p:ext uri="{BB962C8B-B14F-4D97-AF65-F5344CB8AC3E}">
        <p14:creationId xmlns:p14="http://schemas.microsoft.com/office/powerpoint/2010/main" val="2116007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8" y="764704"/>
            <a:ext cx="9140863" cy="5760640"/>
          </a:xfrm>
          <a:prstGeom prst="rect">
            <a:avLst/>
          </a:prstGeom>
          <a:solidFill>
            <a:srgbClr val="4B6044"/>
          </a:solidFill>
        </p:spPr>
      </p:pic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582941" y="3068960"/>
            <a:ext cx="8137525" cy="3139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altLang="ru-RU" sz="3200" b="1" i="1" dirty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«</a:t>
            </a:r>
            <a:r>
              <a:rPr lang="ru-RU" altLang="ru-RU" sz="3600" b="1" i="1" dirty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Руководитель, специалист, менеджер не владеющий информацией и не умеющий ее анализировать – подобен слепому»</a:t>
            </a:r>
          </a:p>
          <a:p>
            <a:pPr eaLnBrk="1" hangingPunct="1">
              <a:spcBef>
                <a:spcPct val="50000"/>
              </a:spcBef>
            </a:pPr>
            <a:r>
              <a:rPr lang="ru-RU" altLang="ru-RU" sz="3600" b="1" i="1" dirty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   </a:t>
            </a:r>
            <a:r>
              <a:rPr lang="ru-RU" altLang="ru-RU" sz="3600" b="1" i="1" dirty="0" smtClean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3600" b="1" i="1" dirty="0">
                <a:solidFill>
                  <a:srgbClr val="404A3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В.И. Фигурнов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71052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20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11" name="Rectangle 16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938305"/>
            <a:ext cx="4953000" cy="457200"/>
          </a:xfrm>
        </p:spPr>
        <p:txBody>
          <a:bodyPr/>
          <a:lstStyle/>
          <a:p>
            <a:pPr eaLnBrk="1" hangingPunct="1"/>
            <a:r>
              <a:rPr lang="en-US" altLang="ru-RU" sz="2000" b="1" dirty="0" smtClean="0">
                <a:latin typeface="+mn-lt"/>
              </a:rPr>
              <a:t>2</a:t>
            </a:r>
            <a:r>
              <a:rPr lang="ru-RU" altLang="ru-RU" sz="2000" b="1" dirty="0" smtClean="0">
                <a:latin typeface="+mn-lt"/>
              </a:rPr>
              <a:t>. Кабинеты, отделения, подразделения</a:t>
            </a:r>
          </a:p>
        </p:txBody>
      </p:sp>
      <p:sp>
        <p:nvSpPr>
          <p:cNvPr id="12" name="Rectangle 171"/>
          <p:cNvSpPr>
            <a:spLocks noChangeArrowheads="1"/>
          </p:cNvSpPr>
          <p:nvPr/>
        </p:nvSpPr>
        <p:spPr bwMode="auto">
          <a:xfrm>
            <a:off x="242890" y="1395505"/>
            <a:ext cx="1828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Таблица 1001</a:t>
            </a:r>
          </a:p>
        </p:txBody>
      </p:sp>
      <p:graphicFrame>
        <p:nvGraphicFramePr>
          <p:cNvPr id="13" name="Group 19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6862294"/>
              </p:ext>
            </p:extLst>
          </p:nvPr>
        </p:nvGraphicFramePr>
        <p:xfrm>
          <a:off x="325895" y="1829869"/>
          <a:ext cx="8382000" cy="1255628"/>
        </p:xfrm>
        <a:graphic>
          <a:graphicData uri="http://schemas.openxmlformats.org/drawingml/2006/table">
            <a:tbl>
              <a:tblPr/>
              <a:tblGrid>
                <a:gridCol w="2301889"/>
                <a:gridCol w="792088"/>
                <a:gridCol w="2232248"/>
                <a:gridCol w="1974688"/>
                <a:gridCol w="1081087"/>
              </a:tblGrid>
              <a:tr h="749734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b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строки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отделов,  отделений, кабинетов </a:t>
                      </a:r>
                      <a:b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(нет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подразделений,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отделов, отделений</a:t>
                      </a:r>
                    </a:p>
                  </a:txBody>
                  <a:tcPr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22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36838" algn="ctr"/>
                          <a:tab pos="5273675" algn="r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683" marB="4568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4" name="AutoShape 182"/>
          <p:cNvSpPr>
            <a:spLocks noChangeArrowheads="1"/>
          </p:cNvSpPr>
          <p:nvPr/>
        </p:nvSpPr>
        <p:spPr bwMode="auto">
          <a:xfrm>
            <a:off x="66429" y="2982551"/>
            <a:ext cx="2979440" cy="2462673"/>
          </a:xfrm>
          <a:prstGeom prst="wedgeRoundRectCallout">
            <a:avLst>
              <a:gd name="adj1" fmla="val 97039"/>
              <a:gd name="adj2" fmla="val -69483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ru-RU" sz="1400" b="1" dirty="0"/>
              <a:t>Медицинская организация, являющаяся юридическим лицом, и, имеющая подразделение, проставляет в соответствующей ему </a:t>
            </a:r>
            <a:r>
              <a:rPr lang="ru-RU" sz="1400" b="1" dirty="0">
                <a:solidFill>
                  <a:srgbClr val="C00000"/>
                </a:solidFill>
              </a:rPr>
              <a:t>строке цифру 1. </a:t>
            </a:r>
          </a:p>
          <a:p>
            <a:pPr algn="ctr">
              <a:defRPr/>
            </a:pPr>
            <a:endParaRPr lang="ru-RU" sz="400" b="1" dirty="0"/>
          </a:p>
          <a:p>
            <a:pPr algn="ctr">
              <a:defRPr/>
            </a:pPr>
            <a:r>
              <a:rPr lang="ru-RU" sz="1400" b="1" dirty="0"/>
              <a:t>Структурные подразделения (филиалы) данную графу </a:t>
            </a:r>
            <a:r>
              <a:rPr lang="ru-RU" sz="1400" b="1" dirty="0">
                <a:solidFill>
                  <a:srgbClr val="C00000"/>
                </a:solidFill>
              </a:rPr>
              <a:t>не заполняют</a:t>
            </a:r>
          </a:p>
        </p:txBody>
      </p:sp>
      <p:sp>
        <p:nvSpPr>
          <p:cNvPr id="17" name="AutoShape 190"/>
          <p:cNvSpPr>
            <a:spLocks noChangeArrowheads="1"/>
          </p:cNvSpPr>
          <p:nvPr/>
        </p:nvSpPr>
        <p:spPr bwMode="auto">
          <a:xfrm>
            <a:off x="3602990" y="2982552"/>
            <a:ext cx="3489289" cy="2462672"/>
          </a:xfrm>
          <a:prstGeom prst="wedgeRoundRectCallout">
            <a:avLst>
              <a:gd name="adj1" fmla="val 33559"/>
              <a:gd name="adj2" fmla="val -62324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ru-RU" sz="1400" b="1" dirty="0"/>
              <a:t>Указывается количество подразделений (</a:t>
            </a:r>
            <a:r>
              <a:rPr lang="ru-RU" sz="1400" b="1" dirty="0" smtClean="0"/>
              <a:t>отделов, отделений)</a:t>
            </a:r>
          </a:p>
          <a:p>
            <a:pPr algn="ctr">
              <a:defRPr/>
            </a:pPr>
            <a:r>
              <a:rPr lang="ru-RU" sz="1400" b="1" dirty="0" smtClean="0"/>
              <a:t>в </a:t>
            </a:r>
            <a:r>
              <a:rPr lang="ru-RU" sz="1400" b="1" dirty="0"/>
              <a:t>случае, когда имеется:</a:t>
            </a:r>
          </a:p>
          <a:p>
            <a:pPr algn="ctr">
              <a:defRPr/>
            </a:pPr>
            <a:endParaRPr lang="ru-RU" sz="700" b="1" dirty="0"/>
          </a:p>
          <a:p>
            <a:pPr algn="ctr">
              <a:buFontTx/>
              <a:buChar char="-"/>
              <a:defRPr/>
            </a:pPr>
            <a:r>
              <a:rPr lang="ru-RU" sz="1400" b="1" dirty="0"/>
              <a:t>выделенное для них помещение, </a:t>
            </a:r>
          </a:p>
          <a:p>
            <a:pPr algn="ctr">
              <a:defRPr/>
            </a:pPr>
            <a:r>
              <a:rPr lang="ru-RU" sz="1400" b="1" dirty="0"/>
              <a:t>-аппаратура и оборудование, </a:t>
            </a:r>
          </a:p>
          <a:p>
            <a:pPr algn="ctr">
              <a:defRPr/>
            </a:pPr>
            <a:r>
              <a:rPr lang="ru-RU" sz="1400" b="1" dirty="0"/>
              <a:t>-должности, соответствующих</a:t>
            </a:r>
          </a:p>
          <a:p>
            <a:pPr algn="ctr">
              <a:defRPr/>
            </a:pPr>
            <a:r>
              <a:rPr lang="ru-RU" sz="1400" b="1" dirty="0"/>
              <a:t>  медицинских работников</a:t>
            </a:r>
          </a:p>
          <a:p>
            <a:pPr algn="ctr">
              <a:defRPr/>
            </a:pPr>
            <a:endParaRPr lang="ru-RU" sz="600" b="1" dirty="0"/>
          </a:p>
          <a:p>
            <a:pPr algn="ctr">
              <a:defRPr/>
            </a:pPr>
            <a:r>
              <a:rPr lang="ru-RU" sz="1400" b="1" dirty="0"/>
              <a:t>в соответствии с положением и приказами об организации     </a:t>
            </a:r>
          </a:p>
        </p:txBody>
      </p:sp>
      <p:sp>
        <p:nvSpPr>
          <p:cNvPr id="18" name="AutoShape 191"/>
          <p:cNvSpPr>
            <a:spLocks noChangeArrowheads="1"/>
          </p:cNvSpPr>
          <p:nvPr/>
        </p:nvSpPr>
        <p:spPr bwMode="auto">
          <a:xfrm>
            <a:off x="7175326" y="3112164"/>
            <a:ext cx="1898019" cy="2333060"/>
          </a:xfrm>
          <a:prstGeom prst="wedgeRoundRectCallout">
            <a:avLst>
              <a:gd name="adj1" fmla="val 4100"/>
              <a:gd name="adj2" fmla="val -68356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ru-RU" sz="1400" b="1" dirty="0"/>
              <a:t>Указывается число структурных единиц –</a:t>
            </a:r>
          </a:p>
          <a:p>
            <a:pPr algn="ctr">
              <a:defRPr/>
            </a:pPr>
            <a:r>
              <a:rPr lang="ru-RU" sz="1400" b="1" dirty="0"/>
              <a:t>кабинетов, </a:t>
            </a:r>
          </a:p>
          <a:p>
            <a:pPr algn="ctr">
              <a:defRPr/>
            </a:pPr>
            <a:r>
              <a:rPr lang="ru-RU" sz="1400" b="1" dirty="0">
                <a:solidFill>
                  <a:srgbClr val="C00000"/>
                </a:solidFill>
              </a:rPr>
              <a:t>НЕ</a:t>
            </a:r>
            <a:r>
              <a:rPr lang="ru-RU" sz="1400" b="1" dirty="0"/>
              <a:t> объединенных в подразделения, отделы или отделения</a:t>
            </a:r>
          </a:p>
        </p:txBody>
      </p:sp>
      <p:sp>
        <p:nvSpPr>
          <p:cNvPr id="20" name="Rectangle 192"/>
          <p:cNvSpPr>
            <a:spLocks noChangeArrowheads="1"/>
          </p:cNvSpPr>
          <p:nvPr/>
        </p:nvSpPr>
        <p:spPr bwMode="auto">
          <a:xfrm>
            <a:off x="152400" y="5486400"/>
            <a:ext cx="88392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Если имеются подразделения, отделы или отделения, то сведения о них показываются в графе 4, при этом графа 5 не заполняется </a:t>
            </a:r>
          </a:p>
          <a:p>
            <a:pPr algn="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800" b="1" dirty="0">
                <a:solidFill>
                  <a:srgbClr val="404A34"/>
                </a:solidFill>
                <a:latin typeface="+mn-lt"/>
              </a:rPr>
              <a:t>Если имеются только кабинеты, </a:t>
            </a:r>
            <a:endParaRPr lang="en-US" altLang="ru-RU" sz="1800" b="1" dirty="0" smtClean="0">
              <a:solidFill>
                <a:srgbClr val="404A34"/>
              </a:solidFill>
              <a:latin typeface="+mn-lt"/>
            </a:endParaRPr>
          </a:p>
          <a:p>
            <a:pPr algn="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800" b="1" dirty="0" smtClean="0">
                <a:solidFill>
                  <a:srgbClr val="404A34"/>
                </a:solidFill>
                <a:latin typeface="+mn-lt"/>
              </a:rPr>
              <a:t>то </a:t>
            </a:r>
            <a:r>
              <a:rPr lang="ru-RU" altLang="ru-RU" sz="1800" b="1" dirty="0">
                <a:solidFill>
                  <a:srgbClr val="404A34"/>
                </a:solidFill>
                <a:latin typeface="+mn-lt"/>
              </a:rPr>
              <a:t>сведения о них показывают в графе 5 (графа 4 не заполняется)</a:t>
            </a:r>
          </a:p>
        </p:txBody>
      </p:sp>
    </p:spTree>
    <p:extLst>
      <p:ext uri="{BB962C8B-B14F-4D97-AF65-F5344CB8AC3E}">
        <p14:creationId xmlns:p14="http://schemas.microsoft.com/office/powerpoint/2010/main" val="387971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/>
          <p:cNvSpPr>
            <a:spLocks noChangeArrowheads="1"/>
          </p:cNvSpPr>
          <p:nvPr/>
        </p:nvSpPr>
        <p:spPr bwMode="auto">
          <a:xfrm>
            <a:off x="3059832" y="4379506"/>
            <a:ext cx="6112718" cy="2478494"/>
          </a:xfrm>
          <a:prstGeom prst="rect">
            <a:avLst/>
          </a:prstGeom>
          <a:solidFill>
            <a:srgbClr val="FFFF00">
              <a:alpha val="51000"/>
            </a:srgbClr>
          </a:solidFill>
          <a:ln>
            <a:noFill/>
          </a:ln>
        </p:spPr>
        <p:txBody>
          <a:bodyPr/>
          <a:lstStyle>
            <a:lvl1pPr marL="609600" indent="-609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dirty="0">
                <a:latin typeface="+mn-lt"/>
              </a:rPr>
              <a:t>Если в организации на конец отчетного года в кабинете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нет</a:t>
            </a:r>
            <a:r>
              <a:rPr lang="ru-RU" altLang="ru-RU" sz="1400" dirty="0">
                <a:solidFill>
                  <a:srgbClr val="C00000"/>
                </a:solidFill>
                <a:latin typeface="+mn-lt"/>
              </a:rPr>
              <a:t>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занятых врачебных должностей (врач уволен</a:t>
            </a:r>
            <a:r>
              <a:rPr lang="ru-RU" altLang="ru-RU" sz="1400" b="1" dirty="0" smtClean="0">
                <a:solidFill>
                  <a:srgbClr val="C00000"/>
                </a:solidFill>
                <a:latin typeface="+mn-lt"/>
              </a:rPr>
              <a:t>), средний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медперсонал есть, оборудование есть, </a:t>
            </a:r>
            <a:r>
              <a:rPr lang="ru-RU" altLang="ru-RU" sz="1400" b="1" dirty="0">
                <a:latin typeface="+mn-lt"/>
              </a:rPr>
              <a:t>то: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в таблице 1001 в стр. 126 в гр. 5 ставим </a:t>
            </a:r>
            <a:r>
              <a:rPr lang="ru-RU" altLang="ru-RU" sz="1600" b="1" dirty="0">
                <a:solidFill>
                  <a:srgbClr val="C00000"/>
                </a:solidFill>
                <a:latin typeface="+mn-lt"/>
              </a:rPr>
              <a:t>1</a:t>
            </a:r>
            <a:r>
              <a:rPr lang="ru-RU" altLang="ru-RU" sz="1400" b="1" dirty="0">
                <a:latin typeface="+mn-lt"/>
              </a:rPr>
              <a:t>.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При этом сведения в таблице 1100 будут </a:t>
            </a:r>
            <a:r>
              <a:rPr lang="ru-RU" altLang="ru-RU" sz="1400" b="1" dirty="0" smtClean="0">
                <a:latin typeface="+mn-lt"/>
              </a:rPr>
              <a:t>заполнены  </a:t>
            </a:r>
            <a:r>
              <a:rPr lang="ru-RU" altLang="ru-RU" sz="1400" b="1" dirty="0">
                <a:latin typeface="+mn-lt"/>
              </a:rPr>
              <a:t>по строке 108 только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в графах 3 и 5 (штатные должности), </a:t>
            </a:r>
            <a:endParaRPr lang="ru-RU" altLang="ru-RU" sz="1400" b="1" dirty="0" smtClean="0">
              <a:latin typeface="+mn-lt"/>
            </a:endParaRP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 smtClean="0">
                <a:latin typeface="+mn-lt"/>
              </a:rPr>
              <a:t>по </a:t>
            </a:r>
            <a:r>
              <a:rPr lang="ru-RU" altLang="ru-RU" sz="1400" b="1" dirty="0">
                <a:latin typeface="+mn-lt"/>
              </a:rPr>
              <a:t>стр. 192 по гр. 3, 4, 5, 6, 9 и 10; 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а в таблице 4601 будут указаны сведения о числе лиц и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 выполненных им процедурах с начала года</a:t>
            </a:r>
          </a:p>
        </p:txBody>
      </p:sp>
      <p:sp>
        <p:nvSpPr>
          <p:cNvPr id="12" name="AutoShape 182"/>
          <p:cNvSpPr>
            <a:spLocks noChangeArrowheads="1"/>
          </p:cNvSpPr>
          <p:nvPr/>
        </p:nvSpPr>
        <p:spPr bwMode="auto">
          <a:xfrm>
            <a:off x="25400" y="4465915"/>
            <a:ext cx="2387600" cy="2307948"/>
          </a:xfrm>
          <a:prstGeom prst="wedgeRoundRectCallout">
            <a:avLst>
              <a:gd name="adj1" fmla="val 80180"/>
              <a:gd name="adj2" fmla="val -24205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endParaRPr lang="ru-RU" sz="1400" b="1" dirty="0">
              <a:solidFill>
                <a:srgbClr val="FF0000"/>
              </a:solidFill>
            </a:endParaRPr>
          </a:p>
        </p:txBody>
      </p:sp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21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81000" y="0"/>
            <a:ext cx="8153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schemeClr val="bg1"/>
                </a:solidFill>
                <a:latin typeface="Times New Roman" pitchFamily="18" charset="0"/>
              </a:rPr>
              <a:t>При заполнении таблицы 1001 следует иметь в виду: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51519" y="164237"/>
            <a:ext cx="8799501" cy="1591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lnSpc>
                <a:spcPct val="90000"/>
              </a:lnSpc>
              <a:tabLst>
                <a:tab pos="266700" algn="l"/>
              </a:tabLst>
            </a:pPr>
            <a:r>
              <a:rPr lang="ru-RU" altLang="ru-RU" sz="1800" dirty="0" smtClean="0"/>
              <a:t>  </a:t>
            </a:r>
            <a:r>
              <a:rPr lang="ru-RU" altLang="ru-RU" sz="1600" dirty="0" smtClean="0"/>
              <a:t>наличие подразделения, отдела, отделения, кабинета следует показывать только  тогда, когда </a:t>
            </a:r>
            <a:r>
              <a:rPr lang="ru-RU" altLang="ru-RU" sz="1600" b="1" dirty="0" smtClean="0">
                <a:solidFill>
                  <a:srgbClr val="C00000"/>
                </a:solidFill>
              </a:rPr>
              <a:t>штатным расписанием</a:t>
            </a:r>
            <a:r>
              <a:rPr lang="ru-RU" altLang="ru-RU" sz="1600" dirty="0" smtClean="0">
                <a:solidFill>
                  <a:srgbClr val="C00000"/>
                </a:solidFill>
              </a:rPr>
              <a:t> </a:t>
            </a:r>
            <a:r>
              <a:rPr lang="ru-RU" altLang="ru-RU" sz="1600" dirty="0" smtClean="0"/>
              <a:t>предусмотрены соответствующие</a:t>
            </a:r>
            <a:r>
              <a:rPr lang="ru-RU" altLang="ru-RU" sz="1600" b="1" dirty="0" smtClean="0"/>
              <a:t> </a:t>
            </a:r>
            <a:r>
              <a:rPr lang="ru-RU" altLang="ru-RU" sz="1600" dirty="0" smtClean="0"/>
              <a:t>должности врачей и (или) среднего медицинского персонала, соответствующее оборудование, аппаратура, ведется установленный учет, отчетность и показана работа данного подразделения, отдела, отделения, кабинета в соответствующих таблицах формы</a:t>
            </a:r>
          </a:p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b="1" dirty="0" smtClean="0">
                <a:solidFill>
                  <a:srgbClr val="C00000"/>
                </a:solidFill>
              </a:rPr>
              <a:t>Например,</a:t>
            </a:r>
            <a:r>
              <a:rPr lang="ru-RU" altLang="ru-RU" sz="1800" b="1" dirty="0" smtClean="0"/>
              <a:t> </a:t>
            </a:r>
            <a:r>
              <a:rPr lang="ru-RU" altLang="ru-RU" sz="1800" dirty="0" smtClean="0"/>
              <a:t>организация, оказывающая медицинскую помощь в </a:t>
            </a:r>
            <a:r>
              <a:rPr lang="ru-RU" altLang="ru-RU" sz="1800" b="1" i="1" dirty="0" smtClean="0">
                <a:solidFill>
                  <a:srgbClr val="C00000"/>
                </a:solidFill>
              </a:rPr>
              <a:t>амбулаторных</a:t>
            </a:r>
            <a:r>
              <a:rPr lang="ru-RU" altLang="ru-RU" sz="1800" dirty="0" smtClean="0">
                <a:solidFill>
                  <a:srgbClr val="C00000"/>
                </a:solidFill>
              </a:rPr>
              <a:t> </a:t>
            </a:r>
            <a:r>
              <a:rPr lang="ru-RU" altLang="ru-RU" sz="1800" dirty="0" smtClean="0"/>
              <a:t>условиях, </a:t>
            </a:r>
            <a:r>
              <a:rPr lang="ru-RU" altLang="ru-RU" sz="1800" b="1" dirty="0" smtClean="0">
                <a:solidFill>
                  <a:srgbClr val="C00000"/>
                </a:solidFill>
              </a:rPr>
              <a:t>физиотерапевтический кабинет:</a:t>
            </a:r>
          </a:p>
        </p:txBody>
      </p:sp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-16779" y="2375740"/>
            <a:ext cx="3923928" cy="1658474"/>
          </a:xfrm>
          <a:prstGeom prst="rect">
            <a:avLst/>
          </a:prstGeom>
          <a:solidFill>
            <a:srgbClr val="92D050">
              <a:alpha val="49000"/>
            </a:srgbClr>
          </a:solidFill>
          <a:ln>
            <a:noFill/>
          </a:ln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90000"/>
              </a:lnSpc>
              <a:buClr>
                <a:schemeClr val="bg2"/>
              </a:buClr>
              <a:buSzPct val="75000"/>
              <a:buFontTx/>
              <a:buNone/>
            </a:pPr>
            <a:r>
              <a:rPr lang="ru-RU" altLang="ru-RU" sz="1400" dirty="0">
                <a:latin typeface="+mn-lt"/>
              </a:rPr>
              <a:t>Если в организации, на конец отчетного года кабинет</a:t>
            </a:r>
            <a:r>
              <a:rPr lang="ru-RU" altLang="ru-RU" sz="1400" b="1" dirty="0">
                <a:latin typeface="+mn-lt"/>
              </a:rPr>
              <a:t>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работает</a:t>
            </a:r>
            <a:r>
              <a:rPr lang="ru-RU" altLang="ru-RU" sz="1400" b="1" dirty="0">
                <a:latin typeface="+mn-lt"/>
              </a:rPr>
              <a:t>, то: </a:t>
            </a:r>
          </a:p>
          <a:p>
            <a:pPr>
              <a:lnSpc>
                <a:spcPct val="90000"/>
              </a:lnSpc>
              <a:buClr>
                <a:schemeClr val="bg2"/>
              </a:buClr>
              <a:buSzPct val="75000"/>
              <a:buFontTx/>
              <a:buNone/>
            </a:pPr>
            <a:r>
              <a:rPr lang="ru-RU" altLang="ru-RU" sz="1400" b="1" dirty="0">
                <a:latin typeface="+mn-lt"/>
              </a:rPr>
              <a:t>в таблице 1001  в стр. 126 в гр. 5 ставим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1</a:t>
            </a:r>
            <a:r>
              <a:rPr lang="ru-RU" altLang="ru-RU" sz="1400" b="1" dirty="0">
                <a:latin typeface="+mn-lt"/>
              </a:rPr>
              <a:t>. 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ru-RU" altLang="ru-RU" sz="1400" b="1" dirty="0">
                <a:latin typeface="+mn-lt"/>
              </a:rPr>
              <a:t>При этом должны быть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заполнены</a:t>
            </a:r>
            <a:r>
              <a:rPr lang="ru-RU" altLang="ru-RU" sz="1400" b="1" dirty="0">
                <a:latin typeface="+mn-lt"/>
              </a:rPr>
              <a:t> сведения: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bg2"/>
              </a:buClr>
              <a:buSzPct val="75000"/>
              <a:buFontTx/>
              <a:buNone/>
            </a:pPr>
            <a:r>
              <a:rPr lang="ru-RU" altLang="ru-RU" sz="1400" b="1" dirty="0">
                <a:latin typeface="+mn-lt"/>
              </a:rPr>
              <a:t>в таблице 1100 строке 108 и(или) стр. 192 по гр. 3, 4, 5, 6, 9, 10 и в таблице 4601</a:t>
            </a:r>
          </a:p>
        </p:txBody>
      </p:sp>
      <p:sp>
        <p:nvSpPr>
          <p:cNvPr id="8" name="Rectangle 2"/>
          <p:cNvSpPr>
            <a:spLocks noChangeArrowheads="1"/>
          </p:cNvSpPr>
          <p:nvPr/>
        </p:nvSpPr>
        <p:spPr bwMode="auto">
          <a:xfrm>
            <a:off x="4017690" y="2171948"/>
            <a:ext cx="5154860" cy="2066057"/>
          </a:xfrm>
          <a:prstGeom prst="rect">
            <a:avLst/>
          </a:prstGeom>
          <a:solidFill>
            <a:schemeClr val="accent2">
              <a:lumMod val="40000"/>
              <a:lumOff val="60000"/>
              <a:alpha val="49000"/>
            </a:schemeClr>
          </a:solidFill>
          <a:ln>
            <a:noFill/>
          </a:ln>
        </p:spPr>
        <p:txBody>
          <a:bodyPr/>
          <a:lstStyle>
            <a:lvl1pPr marL="609600" indent="-609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dirty="0">
                <a:latin typeface="+mn-lt"/>
              </a:rPr>
              <a:t>Если в организации на конец отчетного </a:t>
            </a:r>
            <a:r>
              <a:rPr lang="ru-RU" altLang="ru-RU" sz="1400" dirty="0" smtClean="0">
                <a:latin typeface="+mn-lt"/>
              </a:rPr>
              <a:t>года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dirty="0" smtClean="0">
                <a:latin typeface="+mn-lt"/>
              </a:rPr>
              <a:t> </a:t>
            </a:r>
            <a:r>
              <a:rPr lang="ru-RU" altLang="ru-RU" sz="1400" dirty="0">
                <a:latin typeface="+mn-lt"/>
              </a:rPr>
              <a:t>кабинет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закрыт</a:t>
            </a:r>
            <a:r>
              <a:rPr lang="ru-RU" altLang="ru-RU" sz="1400" b="1" dirty="0">
                <a:latin typeface="+mn-lt"/>
              </a:rPr>
              <a:t>, то: 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таблица 1001 стр. 126</a:t>
            </a:r>
            <a:r>
              <a:rPr lang="ru-RU" altLang="ru-RU" sz="1400" b="1" dirty="0">
                <a:solidFill>
                  <a:srgbClr val="00B050"/>
                </a:solidFill>
                <a:latin typeface="+mn-lt"/>
              </a:rPr>
              <a:t> </a:t>
            </a:r>
            <a:r>
              <a:rPr lang="ru-RU" altLang="ru-RU" sz="1400" b="1" dirty="0">
                <a:latin typeface="+mn-lt"/>
              </a:rPr>
              <a:t>гр. 5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РАВНА 0.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При этом </a:t>
            </a:r>
            <a:r>
              <a:rPr lang="ru-RU" altLang="ru-RU" sz="1400" b="1" dirty="0">
                <a:solidFill>
                  <a:srgbClr val="C00000"/>
                </a:solidFill>
                <a:latin typeface="+mn-lt"/>
              </a:rPr>
              <a:t>не должно быть сведений </a:t>
            </a:r>
            <a:endParaRPr lang="ru-RU" altLang="ru-RU" sz="1400" b="1" dirty="0" smtClean="0">
              <a:solidFill>
                <a:srgbClr val="C00000"/>
              </a:solidFill>
              <a:latin typeface="+mn-lt"/>
            </a:endParaRP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 smtClean="0">
                <a:latin typeface="+mn-lt"/>
              </a:rPr>
              <a:t>в </a:t>
            </a:r>
            <a:r>
              <a:rPr lang="ru-RU" altLang="ru-RU" sz="1400" b="1" dirty="0">
                <a:latin typeface="+mn-lt"/>
              </a:rPr>
              <a:t>таблице 1100 строках 108 и(или) </a:t>
            </a:r>
            <a:r>
              <a:rPr lang="ru-RU" altLang="ru-RU" sz="1400" b="1" dirty="0" smtClean="0">
                <a:latin typeface="+mn-lt"/>
              </a:rPr>
              <a:t>192 по </a:t>
            </a:r>
            <a:r>
              <a:rPr lang="ru-RU" altLang="ru-RU" sz="1400" b="1" dirty="0">
                <a:latin typeface="+mn-lt"/>
              </a:rPr>
              <a:t>гр. 3, 4, 5, 6, 9, и 10, 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а в таблице 4601 могут быть указаны сведения о числе лиц и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>
                <a:latin typeface="+mn-lt"/>
              </a:rPr>
              <a:t>выполненных им </a:t>
            </a:r>
            <a:r>
              <a:rPr lang="ru-RU" altLang="ru-RU" sz="1400" b="1" dirty="0" smtClean="0">
                <a:latin typeface="+mn-lt"/>
              </a:rPr>
              <a:t>процедурах</a:t>
            </a:r>
          </a:p>
          <a:p>
            <a:pPr algn="r"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400" b="1" dirty="0" smtClean="0">
                <a:latin typeface="+mn-lt"/>
              </a:rPr>
              <a:t>с </a:t>
            </a:r>
            <a:r>
              <a:rPr lang="ru-RU" altLang="ru-RU" sz="1400" b="1" dirty="0">
                <a:latin typeface="+mn-lt"/>
              </a:rPr>
              <a:t>начала года до даты закрытия</a:t>
            </a:r>
          </a:p>
        </p:txBody>
      </p:sp>
      <p:sp>
        <p:nvSpPr>
          <p:cNvPr id="11" name="AutoShape 182"/>
          <p:cNvSpPr>
            <a:spLocks noChangeArrowheads="1"/>
          </p:cNvSpPr>
          <p:nvPr/>
        </p:nvSpPr>
        <p:spPr bwMode="auto">
          <a:xfrm>
            <a:off x="20640" y="4465915"/>
            <a:ext cx="2387600" cy="2307948"/>
          </a:xfrm>
          <a:prstGeom prst="wedgeRoundRectCallout">
            <a:avLst>
              <a:gd name="adj1" fmla="val 19232"/>
              <a:gd name="adj2" fmla="val -71607"/>
              <a:gd name="adj3" fmla="val 16667"/>
            </a:avLst>
          </a:prstGeom>
          <a:solidFill>
            <a:schemeClr val="bg2">
              <a:lumMod val="75000"/>
              <a:alpha val="5098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ru-RU" sz="1400" b="1" dirty="0"/>
              <a:t>В графе 3 медицинская организация, являющаяся юридическим лицом проставляет в соответствующей</a:t>
            </a:r>
          </a:p>
          <a:p>
            <a:pPr algn="ctr">
              <a:defRPr/>
            </a:pPr>
            <a:r>
              <a:rPr lang="ru-RU" sz="1400" b="1" dirty="0"/>
              <a:t> </a:t>
            </a:r>
            <a:r>
              <a:rPr lang="ru-RU" sz="1400" b="1" dirty="0">
                <a:solidFill>
                  <a:srgbClr val="C00000"/>
                </a:solidFill>
              </a:rPr>
              <a:t>строке цифру 1. </a:t>
            </a:r>
          </a:p>
        </p:txBody>
      </p:sp>
    </p:spTree>
    <p:extLst>
      <p:ext uri="{BB962C8B-B14F-4D97-AF65-F5344CB8AC3E}">
        <p14:creationId xmlns:p14="http://schemas.microsoft.com/office/powerpoint/2010/main" val="2710796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6" grpId="0" build="p"/>
      <p:bldP spid="7" grpId="0" animBg="1"/>
      <p:bldP spid="8" grpId="0" animBg="1"/>
      <p:bldP spid="1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22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99985" y="908720"/>
            <a:ext cx="8610600" cy="694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Font typeface="Wingdings 2" pitchFamily="18" charset="2"/>
              <a:buChar char=""/>
              <a:tabLst>
                <a:tab pos="266700" algn="l"/>
              </a:tabLst>
            </a:pPr>
            <a:r>
              <a:rPr lang="ru-RU" altLang="ru-RU" sz="1800" dirty="0" smtClean="0"/>
              <a:t> при заполнении таблицы необходимо учесть, </a:t>
            </a:r>
            <a:r>
              <a:rPr lang="ru-RU" altLang="ru-RU" sz="1800" b="1" dirty="0" smtClean="0"/>
              <a:t>что отделения, которые оказывают медицинскую помощь в стационарных условиях, в таблицу</a:t>
            </a:r>
            <a:r>
              <a:rPr lang="ru-RU" altLang="ru-RU" sz="1800" b="1" dirty="0" smtClean="0">
                <a:solidFill>
                  <a:schemeClr val="bg1"/>
                </a:solidFill>
              </a:rPr>
              <a:t> </a:t>
            </a:r>
            <a:r>
              <a:rPr lang="ru-RU" altLang="ru-RU" sz="1800" b="1" dirty="0" smtClean="0">
                <a:solidFill>
                  <a:srgbClr val="C00000"/>
                </a:solidFill>
              </a:rPr>
              <a:t>не включают</a:t>
            </a:r>
            <a:r>
              <a:rPr lang="ru-RU" altLang="ru-RU" sz="1800" b="1" dirty="0" smtClean="0"/>
              <a:t>.</a:t>
            </a:r>
          </a:p>
        </p:txBody>
      </p:sp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228600" y="2186136"/>
            <a:ext cx="8763000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r>
              <a:rPr lang="ru-RU" altLang="ru-RU" sz="1800" dirty="0">
                <a:latin typeface="+mn-lt"/>
              </a:rPr>
              <a:t>  </a:t>
            </a: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не отмечают профильные кабинеты специализированные медицинской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    организации (кожно-венерологические диспансеры –дерматовенерологические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    кабинеты, наркологические диспансеры – наркологические кабинеты, детские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    поликлиники – детские отделения и кабинеты и т.д.)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endParaRPr lang="ru-RU" altLang="ru-RU" sz="1800" b="1" dirty="0">
              <a:solidFill>
                <a:srgbClr val="990033"/>
              </a:solidFill>
              <a:latin typeface="+mn-lt"/>
            </a:endParaRP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latin typeface="+mn-lt"/>
              </a:rPr>
              <a:t>медицинские организации, оказывающие медицинскую помощь только в амбулаторных условиях, и </a:t>
            </a:r>
            <a:r>
              <a:rPr lang="ru-RU" altLang="ru-RU" sz="1800" b="1" u="sng" dirty="0">
                <a:latin typeface="+mn-lt"/>
              </a:rPr>
              <a:t>не имеющие обособленных структурных подразделений</a:t>
            </a:r>
            <a:r>
              <a:rPr lang="ru-RU" altLang="ru-RU" sz="1800" b="1" dirty="0">
                <a:latin typeface="+mn-lt"/>
              </a:rPr>
              <a:t>, </a:t>
            </a: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не отмечают </a:t>
            </a:r>
            <a:r>
              <a:rPr lang="ru-RU" altLang="ru-RU" sz="1800" b="1" dirty="0">
                <a:latin typeface="+mn-lt"/>
              </a:rPr>
              <a:t>соответствующие подразделения (поликлиника - поликлиники, амбулатория – амбулатории и т.д.) </a:t>
            </a:r>
            <a:endParaRPr lang="ru-RU" altLang="ru-RU" sz="1800" b="1" dirty="0" smtClean="0">
              <a:latin typeface="+mn-lt"/>
            </a:endParaRP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None/>
            </a:pPr>
            <a:r>
              <a:rPr lang="ru-RU" altLang="ru-RU" sz="1800" dirty="0" smtClean="0">
                <a:latin typeface="+mn-lt"/>
              </a:rPr>
              <a:t>  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r>
              <a:rPr lang="ru-RU" altLang="ru-RU" sz="1800" dirty="0" smtClean="0">
                <a:latin typeface="+mn-lt"/>
              </a:rPr>
              <a:t>  </a:t>
            </a:r>
            <a:r>
              <a:rPr lang="ru-RU" altLang="ru-RU" sz="1800" b="1" dirty="0" smtClean="0">
                <a:solidFill>
                  <a:srgbClr val="C00000"/>
                </a:solidFill>
                <a:latin typeface="+mn-lt"/>
              </a:rPr>
              <a:t>в обособленных структурных подразделениях наличие кабинета, отделения,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 smtClean="0">
                <a:solidFill>
                  <a:srgbClr val="C00000"/>
                </a:solidFill>
                <a:latin typeface="+mn-lt"/>
              </a:rPr>
              <a:t>    </a:t>
            </a: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отдела указывается в соответствии со штатным расписанием (положении о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    работе)</a:t>
            </a:r>
          </a:p>
        </p:txBody>
      </p:sp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214315" y="1694011"/>
            <a:ext cx="8534149" cy="492125"/>
          </a:xfrm>
          <a:prstGeom prst="rect">
            <a:avLst/>
          </a:prstGeom>
          <a:solidFill>
            <a:schemeClr val="accent2">
              <a:lumMod val="40000"/>
              <a:lumOff val="60000"/>
              <a:alpha val="49000"/>
            </a:schemeClr>
          </a:solidFill>
          <a:ln>
            <a:noFill/>
          </a:ln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lnSpc>
                <a:spcPct val="90000"/>
              </a:lnSpc>
              <a:buClr>
                <a:schemeClr val="bg2"/>
              </a:buClr>
              <a:buSzPct val="75000"/>
              <a:buFontTx/>
              <a:buNone/>
            </a:pPr>
            <a:r>
              <a:rPr lang="ru-RU" altLang="ru-RU" sz="2000" b="1" dirty="0" smtClean="0">
                <a:latin typeface="+mn-lt"/>
              </a:rPr>
              <a:t>Исключение – строка 71</a:t>
            </a:r>
            <a:endParaRPr lang="ru-RU" altLang="ru-RU" sz="2000" b="1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80556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23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216818" y="764704"/>
            <a:ext cx="8610600" cy="2144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  <a:tabLst>
                <a:tab pos="266700" algn="l"/>
              </a:tabLst>
              <a:defRPr/>
            </a:pPr>
            <a:r>
              <a:rPr lang="ru-RU" sz="2400" b="1" dirty="0" smtClean="0">
                <a:solidFill>
                  <a:srgbClr val="C00000"/>
                </a:solidFill>
              </a:rPr>
              <a:t>Например,</a:t>
            </a:r>
          </a:p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  <a:tabLst>
                <a:tab pos="266700" algn="l"/>
              </a:tabLst>
              <a:defRPr/>
            </a:pPr>
            <a:r>
              <a:rPr lang="ru-RU" sz="1800" dirty="0" smtClean="0"/>
              <a:t>В медицинской организации функционирует </a:t>
            </a:r>
            <a:r>
              <a:rPr lang="ru-RU" sz="1800" b="1" dirty="0" smtClean="0">
                <a:solidFill>
                  <a:srgbClr val="C00000"/>
                </a:solidFill>
              </a:rPr>
              <a:t>физиотерапевтическое отделение</a:t>
            </a:r>
            <a:r>
              <a:rPr lang="ru-RU" sz="1800" dirty="0" smtClean="0"/>
              <a:t>, в котором функционируют несколько кабинетов. В положении о работе физиотерапевтического отделения перечень кабинетов определен (утвержден).</a:t>
            </a:r>
          </a:p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  <a:tabLst>
                <a:tab pos="266700" algn="l"/>
              </a:tabLst>
              <a:defRPr/>
            </a:pPr>
            <a:endParaRPr lang="ru-RU" sz="1800" dirty="0" smtClean="0"/>
          </a:p>
          <a:p>
            <a:pPr marL="0" indent="0" eaLnBrk="1" hangingPunct="1">
              <a:lnSpc>
                <a:spcPct val="90000"/>
              </a:lnSpc>
              <a:buFont typeface="Wingdings" pitchFamily="2" charset="2"/>
              <a:buNone/>
              <a:tabLst>
                <a:tab pos="266700" algn="l"/>
              </a:tabLst>
              <a:defRPr/>
            </a:pPr>
            <a:r>
              <a:rPr lang="ru-RU" sz="1800" dirty="0" smtClean="0"/>
              <a:t>Следовательно, в таблице 1001 по строке </a:t>
            </a:r>
            <a:r>
              <a:rPr lang="ru-RU" sz="1800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124</a:t>
            </a:r>
            <a:r>
              <a:rPr lang="ru-RU" sz="1800" dirty="0" smtClean="0"/>
              <a:t> </a:t>
            </a:r>
            <a:r>
              <a:rPr lang="ru-RU" sz="1800" b="1" dirty="0" smtClean="0">
                <a:solidFill>
                  <a:srgbClr val="C00000"/>
                </a:solidFill>
              </a:rPr>
              <a:t>в графе 4 </a:t>
            </a:r>
            <a:r>
              <a:rPr lang="ru-RU" sz="1800" dirty="0" smtClean="0"/>
              <a:t>ставим 1.</a:t>
            </a:r>
            <a:endParaRPr lang="ru-RU" sz="1800" b="1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228600" y="2819400"/>
            <a:ext cx="861060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0" hangingPunct="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tabLst>
                <a:tab pos="266700" algn="l"/>
              </a:tabLst>
              <a:defRPr/>
            </a:pPr>
            <a:r>
              <a:rPr lang="ru-RU" sz="1800" b="1" dirty="0"/>
              <a:t>Амбулатория</a:t>
            </a:r>
            <a:r>
              <a:rPr lang="ru-RU" sz="1800" dirty="0"/>
              <a:t> не может быть кабинетом, так как это структурное </a:t>
            </a:r>
            <a:r>
              <a:rPr lang="ru-RU" sz="1800" b="1" dirty="0">
                <a:solidFill>
                  <a:srgbClr val="C00000"/>
                </a:solidFill>
              </a:rPr>
              <a:t>подразделение</a:t>
            </a:r>
            <a:r>
              <a:rPr lang="ru-RU" sz="1800" dirty="0"/>
              <a:t>, оказывающее помощь пациентам в амбулаторных условиях, в том числе на дому </a:t>
            </a:r>
          </a:p>
          <a:p>
            <a:pPr eaLnBrk="0" hangingPunct="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tabLst>
                <a:tab pos="266700" algn="l"/>
              </a:tabLst>
              <a:defRPr/>
            </a:pPr>
            <a:r>
              <a:rPr lang="ru-RU" sz="1800" dirty="0"/>
              <a:t>Следовательно, в таблице 1001 по строке 3 в графе 4 ставим 1</a:t>
            </a:r>
            <a:endParaRPr lang="ru-RU" sz="1800" b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216818" y="4923115"/>
            <a:ext cx="8610600" cy="115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9000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Аналогичная ситуация по таким структурным подразделениям как ФАП (фельдшерско-акушерский пункт), ФП (фельдшерский пункт) и др., которые тоже не могут быть показаны как кабинеты</a:t>
            </a:r>
          </a:p>
        </p:txBody>
      </p:sp>
      <p:sp>
        <p:nvSpPr>
          <p:cNvPr id="8" name="Rectangle 2"/>
          <p:cNvSpPr>
            <a:spLocks noChangeArrowheads="1"/>
          </p:cNvSpPr>
          <p:nvPr/>
        </p:nvSpPr>
        <p:spPr bwMode="auto">
          <a:xfrm>
            <a:off x="304057" y="4114800"/>
            <a:ext cx="8534149" cy="492125"/>
          </a:xfrm>
          <a:prstGeom prst="rect">
            <a:avLst/>
          </a:prstGeom>
          <a:solidFill>
            <a:schemeClr val="accent2">
              <a:lumMod val="40000"/>
              <a:lumOff val="60000"/>
              <a:alpha val="49000"/>
            </a:schemeClr>
          </a:solidFill>
          <a:ln>
            <a:noFill/>
          </a:ln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lnSpc>
                <a:spcPct val="90000"/>
              </a:lnSpc>
              <a:buClr>
                <a:schemeClr val="bg2"/>
              </a:buClr>
              <a:buSzPct val="75000"/>
              <a:buFontTx/>
              <a:buNone/>
            </a:pPr>
            <a:r>
              <a:rPr lang="ru-RU" altLang="ru-RU" sz="2000" b="1" dirty="0" smtClean="0">
                <a:latin typeface="+mn-lt"/>
              </a:rPr>
              <a:t>Графа 3 заполняется однократно юридическим лицом</a:t>
            </a:r>
            <a:endParaRPr lang="ru-RU" altLang="ru-RU" sz="2000" b="1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25836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24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7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1452207"/>
              </p:ext>
            </p:extLst>
          </p:nvPr>
        </p:nvGraphicFramePr>
        <p:xfrm>
          <a:off x="228149" y="620687"/>
          <a:ext cx="8610600" cy="5608954"/>
        </p:xfrm>
        <a:graphic>
          <a:graphicData uri="http://schemas.openxmlformats.org/drawingml/2006/table">
            <a:tbl>
              <a:tblPr/>
              <a:tblGrid>
                <a:gridCol w="2971800"/>
                <a:gridCol w="838200"/>
                <a:gridCol w="2057400"/>
                <a:gridCol w="1371600"/>
                <a:gridCol w="1371600"/>
              </a:tblGrid>
              <a:tr h="792088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6025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0351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Амбулатории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403513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Аптеки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2361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из них: изготавливающие лекарственные препараты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0348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Детские поликлиники (отделения, кабинеты)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0348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Дистанционно-диагностические кабинеты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0348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Дневные стационары для взрослых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BD99"/>
                    </a:solidFill>
                  </a:tcPr>
                </a:tc>
              </a:tr>
              <a:tr h="457184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Дневные стационары для детей 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BD99"/>
                    </a:solidFill>
                  </a:tcPr>
                </a:tc>
              </a:tr>
              <a:tr h="85951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Домовые хозяйства, на которые возложены функции по оказанию первой помощи (ДХПП)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BD99"/>
                    </a:solidFill>
                  </a:tcPr>
                </a:tc>
              </a:tr>
            </a:tbl>
          </a:graphicData>
        </a:graphic>
      </p:graphicFrame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427984" y="117475"/>
            <a:ext cx="4179349" cy="40011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Обратить внимание!  НЕ заполнять!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067944" y="3901130"/>
            <a:ext cx="2376265" cy="2464058"/>
          </a:xfrm>
          <a:prstGeom prst="wedgeRoundRectCallout">
            <a:avLst>
              <a:gd name="adj1" fmla="val -63524"/>
              <a:gd name="adj2" fmla="val -62816"/>
              <a:gd name="adj3" fmla="val 16667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 smtClean="0">
                <a:solidFill>
                  <a:srgbClr val="C00000"/>
                </a:solidFill>
                <a:latin typeface="+mn-lt"/>
              </a:rPr>
              <a:t>Строку 13 заполняют только медицинские организации, оказывающие ПМСП</a:t>
            </a:r>
            <a:endParaRPr lang="ru-RU" altLang="ru-RU" sz="2000" b="1" dirty="0">
              <a:solidFill>
                <a:srgbClr val="C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24364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25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2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7568522"/>
              </p:ext>
            </p:extLst>
          </p:nvPr>
        </p:nvGraphicFramePr>
        <p:xfrm>
          <a:off x="107504" y="519794"/>
          <a:ext cx="8763000" cy="6278540"/>
        </p:xfrm>
        <a:graphic>
          <a:graphicData uri="http://schemas.openxmlformats.org/drawingml/2006/table">
            <a:tbl>
              <a:tblPr/>
              <a:tblGrid>
                <a:gridCol w="2895600"/>
                <a:gridCol w="838200"/>
                <a:gridCol w="2133600"/>
                <a:gridCol w="1371600"/>
                <a:gridCol w="1524000"/>
              </a:tblGrid>
              <a:tr h="969230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62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96923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Женские консультации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(считается если в своем штате имеет не менее 4 акушеров-гинекологов)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выделяют только входящие в другие медицинские организации, 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т.е. если они не являются юридическими лицами 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</a:schemeClr>
                    </a:solidFill>
                  </a:tcPr>
                </a:tc>
              </a:tr>
              <a:tr h="3474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Здравпункты врачебные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3474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Здравпункты фельдшерские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034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Информационно-аналитические отделы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45716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Клинико-диагностические центры 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034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Консультативно-диагностические центры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034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Консультативно-диагностические центры для детей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  <a:tr h="6034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Консультативно-оздоровительные отделы 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427984" y="117475"/>
            <a:ext cx="4179349" cy="40011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Обратить внимание!  НЕ заполнять!</a:t>
            </a:r>
          </a:p>
        </p:txBody>
      </p:sp>
    </p:spTree>
    <p:extLst>
      <p:ext uri="{BB962C8B-B14F-4D97-AF65-F5344CB8AC3E}">
        <p14:creationId xmlns:p14="http://schemas.microsoft.com/office/powerpoint/2010/main" val="2785926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26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7" name="Group 15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0038228"/>
              </p:ext>
            </p:extLst>
          </p:nvPr>
        </p:nvGraphicFramePr>
        <p:xfrm>
          <a:off x="262574" y="260648"/>
          <a:ext cx="8610601" cy="6407866"/>
        </p:xfrm>
        <a:graphic>
          <a:graphicData uri="http://schemas.openxmlformats.org/drawingml/2006/table">
            <a:tbl>
              <a:tblPr/>
              <a:tblGrid>
                <a:gridCol w="2820712">
                  <a:extLst>
                    <a:ext uri="{9D8B030D-6E8A-4147-A177-3AD203B41FA5}"/>
                  </a:extLst>
                </a:gridCol>
                <a:gridCol w="890752">
                  <a:extLst>
                    <a:ext uri="{9D8B030D-6E8A-4147-A177-3AD203B41FA5}"/>
                  </a:extLst>
                </a:gridCol>
                <a:gridCol w="2004193">
                  <a:extLst>
                    <a:ext uri="{9D8B030D-6E8A-4147-A177-3AD203B41FA5}"/>
                  </a:extLst>
                </a:gridCol>
                <a:gridCol w="1336127">
                  <a:extLst>
                    <a:ext uri="{9D8B030D-6E8A-4147-A177-3AD203B41FA5}"/>
                  </a:extLst>
                </a:gridCol>
                <a:gridCol w="1558817">
                  <a:extLst>
                    <a:ext uri="{9D8B030D-6E8A-4147-A177-3AD203B41FA5}"/>
                  </a:extLst>
                </a:gridCol>
              </a:tblGrid>
              <a:tr h="850963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Наименование 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№ строки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Наличие подразделений, отделов,  отделений, кабинетов                                                               (нет – 0, есть - 1)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Число подразделений, отделов, отделений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Число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кабинетов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ctr" rtl="0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кабинетов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298109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0" marB="4570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0" marB="4570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0" marB="4570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0" marB="4570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00" marB="4570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Лаборатории, всего – из них: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14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</a:rPr>
                        <a:t>всегда 1 </a:t>
                      </a:r>
                      <a:endParaRPr lang="ru-RU" sz="1400" b="1" i="0" u="none" strike="noStrike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  зуботехнические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34.1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клинико-диагностические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34.2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из них централизованные</a:t>
                      </a:r>
                    </a:p>
                  </a:txBody>
                  <a:tcPr marL="25717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34.2.1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5002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микробиологические (бактериологические)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34.3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из них централизованные</a:t>
                      </a:r>
                    </a:p>
                  </a:txBody>
                  <a:tcPr marL="171450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34.3.1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патолого-анатомические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34.4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   из них централизованные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34.4.1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радиоизотопной диагностики 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34.5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спектральные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34.6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54969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судебно-медицинские молекулярно-генетические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34.7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химико-токсикологические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34.8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цитологические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34.9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50742">
                <a:tc>
                  <a:txBody>
                    <a:bodyPr/>
                    <a:lstStyle/>
                    <a:p>
                      <a:pPr algn="l" fontAlgn="ctr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из них централизованные</a:t>
                      </a:r>
                    </a:p>
                  </a:txBody>
                  <a:tcPr marL="171450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34.9.1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 marT="45709" marB="4570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не заполнять</a:t>
                      </a:r>
                    </a:p>
                  </a:txBody>
                  <a:tcPr marL="9525" marR="9525" marT="952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6" name="Rectangle 214"/>
          <p:cNvSpPr>
            <a:spLocks noChangeArrowheads="1"/>
          </p:cNvSpPr>
          <p:nvPr/>
        </p:nvSpPr>
        <p:spPr bwMode="auto">
          <a:xfrm>
            <a:off x="5102153" y="71531"/>
            <a:ext cx="3779912" cy="1629277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defRPr/>
            </a:pPr>
            <a:r>
              <a:rPr lang="ru-RU" sz="1400" b="1" dirty="0"/>
              <a:t>В строках с 34 по </a:t>
            </a:r>
            <a:r>
              <a:rPr lang="ru-RU" sz="1400" b="1" dirty="0" smtClean="0"/>
              <a:t>34.9.1 </a:t>
            </a:r>
            <a:r>
              <a:rPr lang="ru-RU" sz="1400" b="1" dirty="0" smtClean="0">
                <a:solidFill>
                  <a:srgbClr val="C00000"/>
                </a:solidFill>
              </a:rPr>
              <a:t>(графа 3)</a:t>
            </a:r>
            <a:endParaRPr lang="ru-RU" sz="1400" b="1" dirty="0">
              <a:solidFill>
                <a:srgbClr val="C00000"/>
              </a:solidFill>
            </a:endParaRPr>
          </a:p>
          <a:p>
            <a:pPr marL="342900" indent="-342900" algn="ctr">
              <a:defRPr/>
            </a:pPr>
            <a:r>
              <a:rPr lang="ru-RU" sz="1400" b="1" dirty="0"/>
              <a:t>указывается число медицинских</a:t>
            </a:r>
          </a:p>
          <a:p>
            <a:pPr marL="342900" indent="-342900" algn="ctr">
              <a:defRPr/>
            </a:pPr>
            <a:r>
              <a:rPr lang="ru-RU" sz="1400" b="1" dirty="0"/>
              <a:t>организаций, имеющих</a:t>
            </a:r>
          </a:p>
          <a:p>
            <a:pPr marL="342900" indent="-342900" algn="ctr">
              <a:defRPr/>
            </a:pPr>
            <a:r>
              <a:rPr lang="ru-RU" sz="1400" b="1" dirty="0"/>
              <a:t>соответствующие лаборатории,</a:t>
            </a:r>
          </a:p>
          <a:p>
            <a:pPr marL="342900" indent="-342900" algn="ctr">
              <a:defRPr/>
            </a:pPr>
            <a:r>
              <a:rPr lang="ru-RU" sz="1400" b="1" dirty="0"/>
              <a:t>поэтому строка 34 </a:t>
            </a:r>
            <a:r>
              <a:rPr lang="ru-RU" sz="1400" b="1" dirty="0" smtClean="0">
                <a:solidFill>
                  <a:srgbClr val="C00000"/>
                </a:solidFill>
              </a:rPr>
              <a:t>по графе 3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не </a:t>
            </a:r>
            <a:r>
              <a:rPr lang="ru-RU" sz="1400" b="1" dirty="0"/>
              <a:t>равна сумме</a:t>
            </a:r>
          </a:p>
          <a:p>
            <a:pPr marL="342900" indent="-342900" algn="ctr">
              <a:defRPr/>
            </a:pPr>
            <a:r>
              <a:rPr lang="ru-RU" sz="1400" b="1" dirty="0"/>
              <a:t>строк с 34.1, 34.2, 34.3, 34.4 по </a:t>
            </a:r>
            <a:r>
              <a:rPr lang="ru-RU" sz="1400" b="1" dirty="0" smtClean="0"/>
              <a:t>34.9</a:t>
            </a:r>
            <a:endParaRPr lang="ru-RU" sz="1400" b="1" dirty="0"/>
          </a:p>
        </p:txBody>
      </p:sp>
    </p:spTree>
    <p:extLst>
      <p:ext uri="{BB962C8B-B14F-4D97-AF65-F5344CB8AC3E}">
        <p14:creationId xmlns:p14="http://schemas.microsoft.com/office/powerpoint/2010/main" val="1154287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27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467544" y="1421907"/>
            <a:ext cx="8540452" cy="3968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tabLst>
                <a:tab pos="266700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266700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r>
              <a:rPr lang="ru-RU" altLang="ru-RU" sz="2000" dirty="0">
                <a:latin typeface="+mn-lt"/>
              </a:rPr>
              <a:t>  к клинико-диагностическим лабораториям нужно относить лаборатории, производящие разные виды исследований (общеклинические, гематологические, цитологические, биохимические, </a:t>
            </a:r>
            <a:r>
              <a:rPr lang="ru-RU" altLang="ru-RU" sz="2000" dirty="0" err="1" smtClean="0">
                <a:latin typeface="+mn-lt"/>
              </a:rPr>
              <a:t>коагулогические</a:t>
            </a:r>
            <a:r>
              <a:rPr lang="ru-RU" altLang="ru-RU" sz="2000" dirty="0">
                <a:latin typeface="+mn-lt"/>
              </a:rPr>
              <a:t>, иммунологические, микробиологические) или только некоторые из этих видов</a:t>
            </a:r>
            <a:r>
              <a:rPr lang="ru-RU" altLang="ru-RU" sz="2000" dirty="0" smtClean="0">
                <a:latin typeface="+mn-lt"/>
              </a:rPr>
              <a:t>.</a:t>
            </a: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endParaRPr lang="en-US" altLang="ru-RU" sz="2000" dirty="0" smtClean="0">
              <a:latin typeface="+mn-lt"/>
            </a:endParaRPr>
          </a:p>
          <a:p>
            <a:pPr algn="ctr">
              <a:lnSpc>
                <a:spcPct val="80000"/>
              </a:lnSpc>
              <a:buClr>
                <a:srgbClr val="C00000"/>
              </a:buClr>
              <a:buSzPct val="75000"/>
              <a:buNone/>
            </a:pPr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ЕСЛИ ТОЙ ИЛИ ИНОЙ ЛАБОРАТОРИИ НЕТ В ПЕРЕЧНЕ, </a:t>
            </a:r>
          </a:p>
          <a:p>
            <a:pPr algn="ctr">
              <a:lnSpc>
                <a:spcPct val="80000"/>
              </a:lnSpc>
              <a:buClr>
                <a:srgbClr val="C00000"/>
              </a:buClr>
              <a:buSzPct val="75000"/>
              <a:buNone/>
            </a:pPr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ЕЕ СЛЕДУЕТ УКАЗЫВАТЬ В СТРОКЕ 34.2 - </a:t>
            </a:r>
          </a:p>
          <a:p>
            <a:pPr algn="ctr">
              <a:lnSpc>
                <a:spcPct val="80000"/>
              </a:lnSpc>
              <a:buClr>
                <a:srgbClr val="C00000"/>
              </a:buClr>
              <a:buSzPct val="75000"/>
              <a:buNone/>
            </a:pPr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КЛИНИКО-ДИАГНОСТИЧЕСКАЯ</a:t>
            </a:r>
          </a:p>
          <a:p>
            <a:pPr algn="ctr"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endParaRPr lang="ru-RU" altLang="ru-RU" sz="2000" b="1" dirty="0">
              <a:latin typeface="+mn-lt"/>
            </a:endParaRPr>
          </a:p>
          <a:p>
            <a:pPr>
              <a:lnSpc>
                <a:spcPct val="80000"/>
              </a:lnSpc>
              <a:buClr>
                <a:srgbClr val="C00000"/>
              </a:buClr>
              <a:buSzPct val="75000"/>
              <a:buFont typeface="Wingdings" pitchFamily="2" charset="2"/>
              <a:buChar char="n"/>
            </a:pPr>
            <a:r>
              <a:rPr lang="ru-RU" altLang="ru-RU" sz="2000" dirty="0">
                <a:latin typeface="+mn-lt"/>
              </a:rPr>
              <a:t> </a:t>
            </a:r>
            <a:r>
              <a:rPr lang="ru-RU" altLang="ru-RU" sz="2400" b="1" dirty="0">
                <a:solidFill>
                  <a:srgbClr val="C00000"/>
                </a:solidFill>
                <a:latin typeface="+mn-lt"/>
              </a:rPr>
              <a:t>централизованные</a:t>
            </a:r>
            <a:r>
              <a:rPr lang="ru-RU" altLang="ru-RU" sz="2400" dirty="0">
                <a:solidFill>
                  <a:srgbClr val="FF0000"/>
                </a:solidFill>
                <a:latin typeface="+mn-lt"/>
              </a:rPr>
              <a:t> </a:t>
            </a:r>
            <a:r>
              <a:rPr lang="ru-RU" altLang="ru-RU" sz="2000" dirty="0">
                <a:latin typeface="+mn-lt"/>
              </a:rPr>
              <a:t>лаборатории указывают в том случае, если они созданы </a:t>
            </a:r>
            <a:r>
              <a:rPr lang="ru-RU" altLang="ru-RU" sz="2000" b="1" u="sng" dirty="0">
                <a:latin typeface="+mn-lt"/>
              </a:rPr>
              <a:t>приказом</a:t>
            </a:r>
            <a:r>
              <a:rPr lang="ru-RU" altLang="ru-RU" sz="2000" dirty="0">
                <a:latin typeface="+mn-lt"/>
              </a:rPr>
              <a:t> вышестоящего органа исполнительной власти в сфере  здравоохранения в качестве централизованных для выполнения определенных видов исследований для нескольких организаций.</a:t>
            </a:r>
          </a:p>
        </p:txBody>
      </p:sp>
    </p:spTree>
    <p:extLst>
      <p:ext uri="{BB962C8B-B14F-4D97-AF65-F5344CB8AC3E}">
        <p14:creationId xmlns:p14="http://schemas.microsoft.com/office/powerpoint/2010/main" val="2846300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idx="4294967295"/>
          </p:nvPr>
        </p:nvSpPr>
        <p:spPr>
          <a:xfrm>
            <a:off x="251520" y="2924944"/>
            <a:ext cx="8534400" cy="3384376"/>
          </a:xfrm>
        </p:spPr>
        <p:txBody>
          <a:bodyPr/>
          <a:lstStyle/>
          <a:p>
            <a:pPr algn="just">
              <a:lnSpc>
                <a:spcPct val="80000"/>
              </a:lnSpc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2000" dirty="0" smtClean="0"/>
              <a:t>плановая мощность поликлиники (число посещений в смену) – это пропускная способность амбулаторно-поликлинического учреждения с    сохранением санитарно-эпидемиологического режима;</a:t>
            </a:r>
          </a:p>
          <a:p>
            <a:pPr marL="0" indent="0" algn="just" eaLnBrk="1" hangingPunct="1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endParaRPr lang="ru-RU" altLang="ru-RU" sz="2000" dirty="0" smtClean="0"/>
          </a:p>
          <a:p>
            <a:pPr algn="just">
              <a:lnSpc>
                <a:spcPct val="80000"/>
              </a:lnSpc>
              <a:spcBef>
                <a:spcPts val="0"/>
              </a:spcBef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2000" dirty="0" smtClean="0"/>
              <a:t>основанием для заполнения этого раздела является </a:t>
            </a:r>
            <a:r>
              <a:rPr lang="ru-RU" altLang="ru-RU" sz="2000" b="1" dirty="0" smtClean="0">
                <a:solidFill>
                  <a:srgbClr val="C00000"/>
                </a:solidFill>
              </a:rPr>
              <a:t>паспорт</a:t>
            </a:r>
            <a:r>
              <a:rPr lang="ru-RU" altLang="ru-RU" sz="2000" dirty="0" smtClean="0">
                <a:solidFill>
                  <a:srgbClr val="C00000"/>
                </a:solidFill>
              </a:rPr>
              <a:t> </a:t>
            </a:r>
            <a:r>
              <a:rPr lang="ru-RU" altLang="ru-RU" sz="2000" dirty="0" smtClean="0"/>
              <a:t>медицинской организации, где содержится проектная и рабочая площадь здания и кабинетов в квадратных метрах.  С учетом требований площади на одно посещение рассчитывают плановую мощность (число посещений в смену) подразделений медицинских организаций, оказывающих медицинскую помощь в амбулаторных условиях;</a:t>
            </a:r>
          </a:p>
        </p:txBody>
      </p:sp>
      <p:sp>
        <p:nvSpPr>
          <p:cNvPr id="24579" name="Rectangle 3"/>
          <p:cNvSpPr>
            <a:spLocks noChangeArrowheads="1"/>
          </p:cNvSpPr>
          <p:nvPr/>
        </p:nvSpPr>
        <p:spPr bwMode="auto">
          <a:xfrm>
            <a:off x="251520" y="1268760"/>
            <a:ext cx="8568952" cy="1224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defRPr/>
            </a:pPr>
            <a:r>
              <a:rPr lang="ru-RU" sz="2400" b="1" dirty="0"/>
              <a:t>При заполнении таблица 1010 «Мощность (плановое число посещений в </a:t>
            </a:r>
            <a:r>
              <a:rPr lang="ru-RU" sz="24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смену) </a:t>
            </a:r>
            <a:r>
              <a:rPr lang="ru-RU" sz="2400" b="1" u="sng" dirty="0">
                <a:solidFill>
                  <a:srgbClr val="C00000"/>
                </a:solidFill>
              </a:rPr>
              <a:t>подразделений, оказывающих медицинскую помощь в амбулаторных условиях</a:t>
            </a:r>
            <a:r>
              <a:rPr lang="ru-RU" sz="2400" b="1" dirty="0">
                <a:solidFill>
                  <a:srgbClr val="C00000"/>
                </a:solidFill>
              </a:rPr>
              <a:t>»</a:t>
            </a:r>
            <a:r>
              <a:rPr lang="ru-RU" sz="2400" b="1" dirty="0">
                <a:solidFill>
                  <a:srgbClr val="FF0000"/>
                </a:solidFill>
              </a:rPr>
              <a:t> </a:t>
            </a:r>
            <a:r>
              <a:rPr lang="ru-RU" sz="2400" b="1" dirty="0"/>
              <a:t>следует иметь в виду: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28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5046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251520" y="908720"/>
            <a:ext cx="8610600" cy="5544616"/>
          </a:xfrm>
        </p:spPr>
        <p:txBody>
          <a:bodyPr>
            <a:normAutofit fontScale="92500" lnSpcReduction="10000"/>
          </a:bodyPr>
          <a:lstStyle/>
          <a:p>
            <a:pPr marL="0" indent="0">
              <a:lnSpc>
                <a:spcPct val="80000"/>
              </a:lnSpc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1800" dirty="0" smtClean="0"/>
              <a:t> плановая мощность существующей медицинской организации, оказывающей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медицинскую помощь в амбулаторных условиях, изменяется в случаях, когда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подразделения открываются на новых площадях или закрываются, а также когда в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подразделениях проведен капитальный ремонт, в результате которого имеющаяся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площадь увеличилась или уменьшилась, либо часть площади выведена из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подчинения поликлиники на другие цели (инженерные площади, аптеки, аренда и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др.) 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endParaRPr lang="ru-RU" altLang="ru-RU" sz="1800" dirty="0" smtClean="0"/>
          </a:p>
          <a:p>
            <a:pPr marL="0" indent="0">
              <a:lnSpc>
                <a:spcPct val="80000"/>
              </a:lnSpc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1800" dirty="0" smtClean="0"/>
              <a:t> плановая мощность рассчитывается для всех зданий юридических лиц, где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осуществляется амбулаторный прием (так как на все здания заполняется паспорт)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endParaRPr lang="ru-RU" altLang="ru-RU" sz="1800" dirty="0" smtClean="0"/>
          </a:p>
          <a:p>
            <a:pPr marL="0" indent="0">
              <a:lnSpc>
                <a:spcPct val="80000"/>
              </a:lnSpc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1800" dirty="0" smtClean="0"/>
              <a:t> плановая мощность рассчитывается </a:t>
            </a:r>
            <a:r>
              <a:rPr lang="ru-RU" altLang="ru-RU" sz="1900" b="1" dirty="0" smtClean="0">
                <a:solidFill>
                  <a:srgbClr val="C00000"/>
                </a:solidFill>
              </a:rPr>
              <a:t>отдельно для центров здоровья</a:t>
            </a:r>
            <a:r>
              <a:rPr lang="ru-RU" altLang="ru-RU" sz="1800" dirty="0" smtClean="0"/>
              <a:t>, даже если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r>
              <a:rPr lang="ru-RU" altLang="ru-RU" sz="1800" dirty="0" smtClean="0"/>
              <a:t>   они не являются обособленными подразделениями и входят в состав поликлиники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 typeface="Wingdings" pitchFamily="2" charset="2"/>
              <a:buNone/>
              <a:tabLst>
                <a:tab pos="266700" algn="l"/>
              </a:tabLst>
            </a:pPr>
            <a:endParaRPr lang="ru-RU" altLang="ru-RU" sz="1800" dirty="0" smtClean="0"/>
          </a:p>
          <a:p>
            <a:pPr marL="0" indent="0">
              <a:lnSpc>
                <a:spcPct val="80000"/>
              </a:lnSpc>
              <a:buClr>
                <a:srgbClr val="C00000"/>
              </a:buClr>
              <a:tabLst>
                <a:tab pos="266700" algn="l"/>
              </a:tabLst>
            </a:pPr>
            <a:r>
              <a:rPr lang="ru-RU" altLang="ru-RU" sz="1800" dirty="0" smtClean="0"/>
              <a:t> плановая мощность </a:t>
            </a:r>
            <a:r>
              <a:rPr lang="ru-RU" altLang="ru-RU" sz="1900" b="1" dirty="0" smtClean="0">
                <a:solidFill>
                  <a:srgbClr val="C00000"/>
                </a:solidFill>
              </a:rPr>
              <a:t>не рассчитывается</a:t>
            </a:r>
            <a:r>
              <a:rPr lang="ru-RU" altLang="ru-RU" sz="1900" dirty="0" smtClean="0">
                <a:solidFill>
                  <a:srgbClr val="C00000"/>
                </a:solidFill>
              </a:rPr>
              <a:t> </a:t>
            </a:r>
            <a:r>
              <a:rPr lang="ru-RU" altLang="ru-RU" sz="1800" dirty="0" smtClean="0"/>
              <a:t>для:</a:t>
            </a:r>
          </a:p>
          <a:p>
            <a:pPr marL="685800" lvl="1">
              <a:lnSpc>
                <a:spcPct val="80000"/>
              </a:lnSpc>
              <a:buClr>
                <a:srgbClr val="C00000"/>
              </a:buClr>
              <a:buFont typeface="Wingdings" panose="05000000000000000000" pitchFamily="2" charset="2"/>
              <a:buChar char="Ø"/>
              <a:tabLst>
                <a:tab pos="266700" algn="l"/>
              </a:tabLst>
            </a:pPr>
            <a:r>
              <a:rPr lang="ru-RU" altLang="ru-RU" sz="1800" dirty="0" smtClean="0"/>
              <a:t>  стоматологических кабинетов, организованных в специализированных больницах (для нужд пациентов)</a:t>
            </a:r>
          </a:p>
          <a:p>
            <a:pPr marL="685800" lvl="1">
              <a:lnSpc>
                <a:spcPct val="80000"/>
              </a:lnSpc>
              <a:buClr>
                <a:srgbClr val="C00000"/>
              </a:buClr>
              <a:buFont typeface="Wingdings" panose="05000000000000000000" pitchFamily="2" charset="2"/>
              <a:buChar char="Ø"/>
              <a:tabLst>
                <a:tab pos="266700" algn="l"/>
              </a:tabLst>
            </a:pPr>
            <a:r>
              <a:rPr lang="ru-RU" altLang="ru-RU" sz="1800" dirty="0" smtClean="0"/>
              <a:t> санаторно-курортных организаций (для отдыхающих)</a:t>
            </a:r>
          </a:p>
          <a:p>
            <a:pPr marL="685800" lvl="1">
              <a:lnSpc>
                <a:spcPct val="80000"/>
              </a:lnSpc>
              <a:buClr>
                <a:srgbClr val="C00000"/>
              </a:buClr>
              <a:buFont typeface="Wingdings" panose="05000000000000000000" pitchFamily="2" charset="2"/>
              <a:buChar char="Ø"/>
              <a:tabLst>
                <a:tab pos="266700" algn="l"/>
              </a:tabLst>
            </a:pPr>
            <a:r>
              <a:rPr lang="ru-RU" altLang="ru-RU" sz="1800" dirty="0" smtClean="0"/>
              <a:t> </a:t>
            </a:r>
            <a:r>
              <a:rPr lang="ru-RU" altLang="ru-RU" sz="1800" dirty="0" err="1" smtClean="0"/>
              <a:t>травмпунктов</a:t>
            </a:r>
            <a:r>
              <a:rPr lang="ru-RU" altLang="ru-RU" sz="1800" dirty="0" smtClean="0"/>
              <a:t>, если они организованы в приемном покое</a:t>
            </a:r>
          </a:p>
          <a:p>
            <a:pPr marL="0" indent="0">
              <a:lnSpc>
                <a:spcPct val="80000"/>
              </a:lnSpc>
              <a:buClr>
                <a:srgbClr val="C00000"/>
              </a:buClr>
              <a:buFontTx/>
              <a:buNone/>
              <a:tabLst>
                <a:tab pos="266700" algn="l"/>
              </a:tabLst>
            </a:pPr>
            <a:endParaRPr lang="ru-RU" altLang="ru-RU" sz="1800" dirty="0" smtClean="0"/>
          </a:p>
          <a:p>
            <a:pPr marL="0" indent="0">
              <a:lnSpc>
                <a:spcPct val="80000"/>
              </a:lnSpc>
              <a:buClr>
                <a:srgbClr val="C00000"/>
              </a:buClr>
              <a:buFontTx/>
              <a:buNone/>
              <a:tabLst>
                <a:tab pos="266700" algn="l"/>
              </a:tabLst>
            </a:pPr>
            <a:r>
              <a:rPr lang="ru-RU" altLang="ru-RU" sz="1800" dirty="0" smtClean="0"/>
              <a:t>Учет посещений в организациях, для которых не рассчитывается плановая мощность, ведется на общих основаниях, в соответствии с порядком заполнения учетной формы №025-1/у «Талон пациента, получающего медицинскую помощь в амбулаторных условиях»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29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89784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0" y="332656"/>
            <a:ext cx="9144000" cy="6170977"/>
            <a:chOff x="0" y="332656"/>
            <a:chExt cx="9144000" cy="6170977"/>
          </a:xfrm>
        </p:grpSpPr>
        <p:pic>
          <p:nvPicPr>
            <p:cNvPr id="4" name="Рисунок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56" t="2669" r="3069" b="8905"/>
            <a:stretch/>
          </p:blipFill>
          <p:spPr>
            <a:xfrm>
              <a:off x="0" y="332656"/>
              <a:ext cx="9144000" cy="6170977"/>
            </a:xfrm>
            <a:prstGeom prst="rect">
              <a:avLst/>
            </a:prstGeom>
          </p:spPr>
        </p:pic>
        <p:sp>
          <p:nvSpPr>
            <p:cNvPr id="5" name="Прямоугольник 4"/>
            <p:cNvSpPr/>
            <p:nvPr/>
          </p:nvSpPr>
          <p:spPr>
            <a:xfrm>
              <a:off x="7020272" y="3212977"/>
              <a:ext cx="1656184" cy="1440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100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</a:t>
              </a:r>
              <a:r>
                <a:rPr lang="ru-RU" sz="1100" dirty="0" smtClean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 03.08.2018 г. №483</a:t>
              </a:r>
              <a:endParaRPr lang="ru-RU" sz="11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449508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ChangeArrowheads="1"/>
          </p:cNvSpPr>
          <p:nvPr/>
        </p:nvSpPr>
        <p:spPr bwMode="auto">
          <a:xfrm>
            <a:off x="381000" y="0"/>
            <a:ext cx="8382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800" dirty="0">
                <a:latin typeface="+mn-lt"/>
              </a:rPr>
              <a:t> </a:t>
            </a:r>
            <a:r>
              <a:rPr lang="ru-RU" altLang="ru-RU" sz="1800" b="1" dirty="0">
                <a:latin typeface="+mn-lt"/>
              </a:rPr>
              <a:t>8. Численность обслуживаемого прикрепленного населения</a:t>
            </a:r>
          </a:p>
        </p:txBody>
      </p:sp>
      <p:sp>
        <p:nvSpPr>
          <p:cNvPr id="13315" name="Rectangle 3"/>
          <p:cNvSpPr>
            <a:spLocks noChangeArrowheads="1"/>
          </p:cNvSpPr>
          <p:nvPr/>
        </p:nvSpPr>
        <p:spPr bwMode="auto">
          <a:xfrm>
            <a:off x="76200" y="228600"/>
            <a:ext cx="2057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Таблица 1050</a:t>
            </a:r>
          </a:p>
        </p:txBody>
      </p:sp>
      <p:sp>
        <p:nvSpPr>
          <p:cNvPr id="28676" name="Rectangle 50"/>
          <p:cNvSpPr>
            <a:spLocks noChangeArrowheads="1"/>
          </p:cNvSpPr>
          <p:nvPr/>
        </p:nvSpPr>
        <p:spPr bwMode="auto">
          <a:xfrm>
            <a:off x="76200" y="5089525"/>
            <a:ext cx="8991600" cy="320675"/>
          </a:xfrm>
          <a:prstGeom prst="rect">
            <a:avLst/>
          </a:prstGeom>
          <a:solidFill>
            <a:schemeClr val="bg2">
              <a:lumMod val="75000"/>
              <a:alpha val="52156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spcBef>
                <a:spcPct val="20000"/>
              </a:spcBef>
              <a:buClr>
                <a:schemeClr val="bg2"/>
              </a:buClr>
              <a:buSzPct val="75000"/>
              <a:defRPr/>
            </a:pPr>
            <a:r>
              <a:rPr lang="ru-RU" sz="1600" dirty="0">
                <a:cs typeface="Arial" charset="0"/>
              </a:rPr>
              <a:t>*- женщины 18-54 года, мужчины 18-59 лет;** - женщины 55 лет и старше, мужчины 60 лет и </a:t>
            </a:r>
            <a:r>
              <a:rPr lang="ru-RU" sz="1600" dirty="0" smtClean="0">
                <a:cs typeface="Arial" charset="0"/>
              </a:rPr>
              <a:t>старше</a:t>
            </a:r>
            <a:endParaRPr lang="ru-RU" sz="1600" dirty="0">
              <a:cs typeface="Arial" charset="0"/>
            </a:endParaRPr>
          </a:p>
        </p:txBody>
      </p:sp>
      <p:sp>
        <p:nvSpPr>
          <p:cNvPr id="13317" name="Rectangle 213"/>
          <p:cNvSpPr>
            <a:spLocks noChangeArrowheads="1"/>
          </p:cNvSpPr>
          <p:nvPr/>
        </p:nvSpPr>
        <p:spPr bwMode="auto">
          <a:xfrm>
            <a:off x="152400" y="4495800"/>
            <a:ext cx="88392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buClr>
                <a:schemeClr val="bg2"/>
              </a:buClr>
              <a:buSzPct val="75000"/>
              <a:buFont typeface="Wingdings" pitchFamily="2" charset="2"/>
              <a:buNone/>
            </a:pPr>
            <a:endParaRPr lang="ru-RU" altLang="ru-RU" sz="1600" b="1">
              <a:solidFill>
                <a:srgbClr val="990033"/>
              </a:solidFill>
              <a:latin typeface="Times New Roman" pitchFamily="18" charset="0"/>
            </a:endParaRPr>
          </a:p>
        </p:txBody>
      </p:sp>
      <p:sp>
        <p:nvSpPr>
          <p:cNvPr id="13318" name="Rectangle 213"/>
          <p:cNvSpPr>
            <a:spLocks noChangeArrowheads="1"/>
          </p:cNvSpPr>
          <p:nvPr/>
        </p:nvSpPr>
        <p:spPr bwMode="auto">
          <a:xfrm>
            <a:off x="152400" y="5410200"/>
            <a:ext cx="89154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buClr>
                <a:srgbClr val="C00000"/>
              </a:buClr>
              <a:buSzPct val="100000"/>
            </a:pPr>
            <a:r>
              <a:rPr lang="ru-RU" altLang="ru-RU" sz="1400" b="1" dirty="0">
                <a:latin typeface="+mn-lt"/>
              </a:rPr>
              <a:t>В отчете медицинской организации, обособленного структурного подразделения (амбулатории, участковой больницы, входящих в состав районных поликлиник) в таблицу включают численность прикрепленного населения на 31.12.2018</a:t>
            </a:r>
          </a:p>
          <a:p>
            <a:pPr>
              <a:buClr>
                <a:srgbClr val="C00000"/>
              </a:buClr>
              <a:buSzPct val="100000"/>
            </a:pPr>
            <a:r>
              <a:rPr lang="ru-RU" altLang="ru-RU" sz="1400" b="1" dirty="0">
                <a:latin typeface="+mn-lt"/>
              </a:rPr>
              <a:t>В сводном отчете субъекта </a:t>
            </a:r>
            <a:r>
              <a:rPr lang="ru-RU" altLang="ru-RU" sz="1600" b="1" dirty="0">
                <a:solidFill>
                  <a:srgbClr val="C00000"/>
                </a:solidFill>
                <a:latin typeface="+mn-lt"/>
              </a:rPr>
              <a:t>таблица 1050 </a:t>
            </a:r>
            <a:r>
              <a:rPr lang="ru-RU" altLang="ru-RU" sz="1400" b="1" dirty="0">
                <a:latin typeface="+mn-lt"/>
              </a:rPr>
              <a:t>должна содержать официальные данные Росстата по состоянию на начало отчетного года и может не равняться сумме численности прикрепленного населения подведомственных медицинских организаций</a:t>
            </a: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5349886"/>
              </p:ext>
            </p:extLst>
          </p:nvPr>
        </p:nvGraphicFramePr>
        <p:xfrm>
          <a:off x="152400" y="533400"/>
          <a:ext cx="8610600" cy="4511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816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481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62418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509524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Численность прикрепленного населения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17200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(чел)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2000" b="1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 детей 0-17 лет включительно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из них детей до 1 года 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4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из них: до 1 мес.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3.1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3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детей 0 – 4 лет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3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детей 5 – 9 лет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3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детей 10 – 14 лет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население трудоспособного возраста*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население старше трудоспособного возраста**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Сельское население (из стр. 1)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lang="ru-RU" sz="1400" b="1" dirty="0">
                        <a:solidFill>
                          <a:srgbClr val="C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8716" name="Rectangle 214"/>
          <p:cNvSpPr>
            <a:spLocks noChangeArrowheads="1"/>
          </p:cNvSpPr>
          <p:nvPr/>
        </p:nvSpPr>
        <p:spPr bwMode="auto">
          <a:xfrm>
            <a:off x="6096000" y="1295400"/>
            <a:ext cx="2667000" cy="914400"/>
          </a:xfrm>
          <a:prstGeom prst="rect">
            <a:avLst/>
          </a:prstGeom>
          <a:solidFill>
            <a:schemeClr val="bg2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 eaLnBrk="1" hangingPunct="1">
              <a:defRPr/>
            </a:pPr>
            <a:r>
              <a:rPr lang="ru-RU" sz="1600" b="1" dirty="0">
                <a:cs typeface="Arial" charset="0"/>
              </a:rPr>
              <a:t>Строка 1 должна быть равна сумме строк</a:t>
            </a:r>
          </a:p>
          <a:p>
            <a:pPr marL="342900" indent="-342900" algn="ctr" eaLnBrk="1" hangingPunct="1">
              <a:defRPr/>
            </a:pPr>
            <a:r>
              <a:rPr lang="ru-RU" sz="1600" b="1" dirty="0">
                <a:cs typeface="Arial" charset="0"/>
              </a:rPr>
              <a:t>2 + 7 + 8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30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547262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31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1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09824503"/>
              </p:ext>
            </p:extLst>
          </p:nvPr>
        </p:nvGraphicFramePr>
        <p:xfrm>
          <a:off x="107504" y="116632"/>
          <a:ext cx="8839200" cy="6622779"/>
        </p:xfrm>
        <a:graphic>
          <a:graphicData uri="http://schemas.openxmlformats.org/drawingml/2006/table">
            <a:tbl>
              <a:tblPr/>
              <a:tblGrid>
                <a:gridCol w="3349003"/>
                <a:gridCol w="613397"/>
                <a:gridCol w="2133600"/>
                <a:gridCol w="1371600"/>
                <a:gridCol w="1371600"/>
              </a:tblGrid>
              <a:tr h="1084484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903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Лечебной физкультуры для взрослых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*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Лечебной физкультуры для детей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*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11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Лечебно-трудовые мастерские всего, в том числе: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</a:t>
                      </a:r>
                      <a:endParaRPr kumimoji="0" lang="ru-RU" sz="2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11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для пациентов, больных психическими  расстройствами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37.1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11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для пациентов, больных наркологическими  заболеваниями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37.2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для пациентов, больных туберкулезом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37.3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73655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Медицинской профилактики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42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указывают в том случае, если они ведут профилактическую работу с пациентами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(заполнена таблица 4809)</a:t>
                      </a:r>
                      <a:endParaRPr kumimoji="0" lang="ru-RU" sz="17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Межмуниципальные центры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43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Методические кабинеты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" name="Скругленный прямоугольник 5"/>
          <p:cNvSpPr/>
          <p:nvPr/>
        </p:nvSpPr>
        <p:spPr>
          <a:xfrm>
            <a:off x="2215757" y="1547416"/>
            <a:ext cx="5596603" cy="914400"/>
          </a:xfrm>
          <a:prstGeom prst="roundRect">
            <a:avLst/>
          </a:prstGeom>
          <a:solidFill>
            <a:schemeClr val="bg2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t" hangingPunct="0">
              <a:defRPr/>
            </a:pPr>
            <a:r>
              <a:rPr lang="ru-RU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* Заполнять только в случае, если не входят в состав других отделений, например, физиотерапевтического, восстановительного лечения</a:t>
            </a:r>
          </a:p>
        </p:txBody>
      </p:sp>
    </p:spTree>
    <p:extLst>
      <p:ext uri="{BB962C8B-B14F-4D97-AF65-F5344CB8AC3E}">
        <p14:creationId xmlns:p14="http://schemas.microsoft.com/office/powerpoint/2010/main" val="2181666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32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35291"/>
              </p:ext>
            </p:extLst>
          </p:nvPr>
        </p:nvGraphicFramePr>
        <p:xfrm>
          <a:off x="152400" y="188640"/>
          <a:ext cx="8839200" cy="6550209"/>
        </p:xfrm>
        <a:graphic>
          <a:graphicData uri="http://schemas.openxmlformats.org/drawingml/2006/table">
            <a:tbl>
              <a:tblPr/>
              <a:tblGrid>
                <a:gridCol w="4089968"/>
                <a:gridCol w="504056"/>
                <a:gridCol w="1656184"/>
                <a:gridCol w="1065264"/>
                <a:gridCol w="1523728"/>
              </a:tblGrid>
              <a:tr h="859501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310901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Молочные кухни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Наркологические реабилитационные центры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Наркологические фельдшерские пункты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Организационно-методические отделы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60350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автоматизированной системы управления (АСУ), вычислительные центры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анализа и прогнозирования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55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60350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издательской и полиграфической деятельности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</a:t>
                      </a: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межсекторальных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и внешних связей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60350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обработки медико-статистической информации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4747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программного обеспечения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59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60350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сетевых технологий и защиты информации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2" marB="457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5485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33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4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5596400"/>
              </p:ext>
            </p:extLst>
          </p:nvPr>
        </p:nvGraphicFramePr>
        <p:xfrm>
          <a:off x="228600" y="231845"/>
          <a:ext cx="8763000" cy="6147986"/>
        </p:xfrm>
        <a:graphic>
          <a:graphicData uri="http://schemas.openxmlformats.org/drawingml/2006/table">
            <a:tbl>
              <a:tblPr/>
              <a:tblGrid>
                <a:gridCol w="3886200"/>
                <a:gridCol w="685800"/>
                <a:gridCol w="1600200"/>
                <a:gridCol w="1219200"/>
                <a:gridCol w="1371600"/>
              </a:tblGrid>
              <a:tr h="1371686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903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Отделы сбора баз данных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40007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(кабинеты) медицинской статистики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заполняется либо графа 4, либо графа 5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медико-криминалистические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мониторинга здоровья населения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68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неотложной помощи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 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заполняется либо графа 4, либо графа 5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скорой медицинской помощи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11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скорой медицинской помощи</a:t>
                      </a:r>
                    </a:p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(стационарные)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11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сложных судебно-медицинских экспертиз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судебно-биохимические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74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7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судебно-гистологические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7306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34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5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7390235"/>
              </p:ext>
            </p:extLst>
          </p:nvPr>
        </p:nvGraphicFramePr>
        <p:xfrm>
          <a:off x="251520" y="116632"/>
          <a:ext cx="8686800" cy="6472371"/>
        </p:xfrm>
        <a:graphic>
          <a:graphicData uri="http://schemas.openxmlformats.org/drawingml/2006/table">
            <a:tbl>
              <a:tblPr/>
              <a:tblGrid>
                <a:gridCol w="3733800"/>
                <a:gridCol w="685800"/>
                <a:gridCol w="1524000"/>
                <a:gridCol w="1371600"/>
                <a:gridCol w="1371600"/>
              </a:tblGrid>
              <a:tr h="1270450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82322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47994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судебно-медицинской экспертизы вещественных доказательств 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47994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судебно-медицинской экспертизы трупов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судебно-химические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судебно-цитологические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47994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экстренной консультативной помощи и медицинской эвакуации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Отделения экстренной медицинской помощи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42348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Паллиативной медицинской помощи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Патологоанатомические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47994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Переливания крови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Отделения, осуществляющие заготовку крови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Перинатальные центры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  <a:tr h="564644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Платные кабинеты (отделения)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заполняется либо графа 4, либо графа 5 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 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467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Поликлиники (поликлинические отделения)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3923928" y="2204864"/>
            <a:ext cx="3528391" cy="1123712"/>
          </a:xfrm>
          <a:prstGeom prst="wedgeRoundRectCallout">
            <a:avLst>
              <a:gd name="adj1" fmla="val -44534"/>
              <a:gd name="adj2" fmla="val 319116"/>
              <a:gd name="adj3" fmla="val 16667"/>
            </a:avLst>
          </a:prstGeom>
          <a:solidFill>
            <a:schemeClr val="accent2">
              <a:lumMod val="40000"/>
              <a:lumOff val="60000"/>
              <a:alpha val="8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 smtClean="0">
                <a:solidFill>
                  <a:srgbClr val="C00000"/>
                </a:solidFill>
                <a:latin typeface="+mn-lt"/>
              </a:rPr>
              <a:t>Строку 90 заполняют только медицинские организации, оказывающие ПМСП</a:t>
            </a:r>
            <a:endParaRPr lang="ru-RU" altLang="ru-RU" sz="2000" b="1" dirty="0">
              <a:solidFill>
                <a:srgbClr val="C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22982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35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9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7769198"/>
              </p:ext>
            </p:extLst>
          </p:nvPr>
        </p:nvGraphicFramePr>
        <p:xfrm>
          <a:off x="271453" y="260648"/>
          <a:ext cx="8610600" cy="6406735"/>
        </p:xfrm>
        <a:graphic>
          <a:graphicData uri="http://schemas.openxmlformats.org/drawingml/2006/table">
            <a:tbl>
              <a:tblPr/>
              <a:tblGrid>
                <a:gridCol w="3124200"/>
                <a:gridCol w="762000"/>
                <a:gridCol w="2286000"/>
                <a:gridCol w="1066800"/>
                <a:gridCol w="1371600"/>
              </a:tblGrid>
              <a:tr h="1158222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9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0348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Пункты (отделения) неотложной медицинской помощи на дому, всего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  взрослому населению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100.1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детскому населению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100.2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Пункты сбора грудного молока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102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Редакционно-издательские отделы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106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Санаторно-курортные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110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859519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Смотровые кабинеты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112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выделяется при наличии  должности акушерки в поликлинике 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03487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Социально-правовые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113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Заполняются либо графа 4, либо графа 5. 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Выделяется при наличии  должности юриста</a:t>
                      </a:r>
                      <a:endParaRPr kumimoji="0" lang="ru-RU" sz="2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2" marB="4571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26573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36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graphicFrame>
        <p:nvGraphicFramePr>
          <p:cNvPr id="5" name="Group 1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0437419"/>
              </p:ext>
            </p:extLst>
          </p:nvPr>
        </p:nvGraphicFramePr>
        <p:xfrm>
          <a:off x="152400" y="838200"/>
          <a:ext cx="8839200" cy="5248656"/>
        </p:xfrm>
        <a:graphic>
          <a:graphicData uri="http://schemas.openxmlformats.org/drawingml/2006/table">
            <a:tbl>
              <a:tblPr/>
              <a:tblGrid>
                <a:gridCol w="3581400"/>
                <a:gridCol w="685800"/>
                <a:gridCol w="1524000"/>
                <a:gridCol w="1524000"/>
                <a:gridCol w="1524000"/>
              </a:tblGrid>
              <a:tr h="1371600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1064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Стоматологические 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115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включаются </a:t>
                      </a: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стоматологические кабинеты, развернутые при высших, специальных средних учебных заведениях,  ПТУ, общеобразовательных школах и промышленных предприятиях</a:t>
                      </a:r>
                      <a:endParaRPr kumimoji="0" lang="ru-RU" sz="2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7472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доверия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03504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Участковые больницы в составе медицинской организации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123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04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Фельдшерско-акушерские пункты (включая передвижные)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124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504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Фельдшерские пункты (включая передвижные)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125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" name="Rectangle 214"/>
          <p:cNvSpPr>
            <a:spLocks noChangeArrowheads="1"/>
          </p:cNvSpPr>
          <p:nvPr/>
        </p:nvSpPr>
        <p:spPr bwMode="auto">
          <a:xfrm>
            <a:off x="395536" y="904150"/>
            <a:ext cx="3419872" cy="1660754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defRPr/>
            </a:pPr>
            <a:r>
              <a:rPr lang="ru-RU" sz="1400" b="1" dirty="0" smtClean="0"/>
              <a:t>Стоматологические поликлиники строки 115 и 115.1 не заполняют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При наличии 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в стоматологической поликлинике отделения/кабинета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 ортопедической стоматологии заполняется строка 143</a:t>
            </a:r>
            <a:endParaRPr lang="ru-RU" sz="1400" b="1" dirty="0"/>
          </a:p>
        </p:txBody>
      </p:sp>
    </p:spTree>
    <p:extLst>
      <p:ext uri="{BB962C8B-B14F-4D97-AF65-F5344CB8AC3E}">
        <p14:creationId xmlns:p14="http://schemas.microsoft.com/office/powerpoint/2010/main" val="1801897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197" name="Group 117"/>
          <p:cNvGraphicFramePr>
            <a:graphicFrameLocks noGrp="1"/>
          </p:cNvGraphicFramePr>
          <p:nvPr>
            <p:ph type="tbl" idx="4294967295"/>
            <p:extLst>
              <p:ext uri="{D42A27DB-BD31-4B8C-83A1-F6EECF244321}">
                <p14:modId xmlns:p14="http://schemas.microsoft.com/office/powerpoint/2010/main" val="1671431372"/>
              </p:ext>
            </p:extLst>
          </p:nvPr>
        </p:nvGraphicFramePr>
        <p:xfrm>
          <a:off x="107504" y="332656"/>
          <a:ext cx="8686800" cy="5851962"/>
        </p:xfrm>
        <a:graphic>
          <a:graphicData uri="http://schemas.openxmlformats.org/drawingml/2006/table">
            <a:tbl>
              <a:tblPr/>
              <a:tblGrid>
                <a:gridCol w="2819400"/>
                <a:gridCol w="914400"/>
                <a:gridCol w="2057400"/>
                <a:gridCol w="1371600"/>
                <a:gridCol w="1524000"/>
              </a:tblGrid>
              <a:tr h="969245"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подразделений, отделов,  отделений, кабинетов                                                               (нет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подразделений, отделов, отделений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кабинетов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7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745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амбулаторной хирургии 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131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48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врача общей практики (семейного врача)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132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здоровья для взрослых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133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здоровья для детей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134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медицины катастроф 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135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603485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планирования семьи и репродукции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136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347453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Центры </a:t>
                      </a:r>
                      <a:r>
                        <a:rPr kumimoji="0" lang="ru-RU" sz="17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профпатологии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137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заполнять</a:t>
                      </a: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75000"/>
                        <a:alpha val="50000"/>
                      </a:schemeClr>
                    </a:solidFill>
                  </a:tcPr>
                </a:tc>
              </a:tr>
              <a:tr h="82294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Прочие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142</a:t>
                      </a:r>
                      <a:endParaRPr kumimoji="0" lang="ru-RU" sz="1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10" marB="4571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Расшифровать. </a:t>
                      </a:r>
                    </a:p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Включаются прочие подразделения, участвующие в лечебно-диагностическом процессе</a:t>
                      </a:r>
                    </a:p>
                  </a:txBody>
                  <a:tcPr marT="45710" marB="4571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50000"/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Rectangle 214"/>
          <p:cNvSpPr>
            <a:spLocks noChangeArrowheads="1"/>
          </p:cNvSpPr>
          <p:nvPr/>
        </p:nvSpPr>
        <p:spPr bwMode="auto">
          <a:xfrm>
            <a:off x="35496" y="5260748"/>
            <a:ext cx="3950917" cy="1568457"/>
          </a:xfrm>
          <a:prstGeom prst="rect">
            <a:avLst/>
          </a:prstGeom>
          <a:solidFill>
            <a:srgbClr val="FFFF00">
              <a:alpha val="80000"/>
            </a:srgb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defRPr/>
            </a:pPr>
            <a:r>
              <a:rPr lang="ru-RU" sz="1400" b="1" dirty="0" smtClean="0"/>
              <a:t>Стоматологические поликлиники строки 115 и 115.1 не заполняют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При наличии 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в стоматологической поликлинике отделения/кабинета</a:t>
            </a:r>
          </a:p>
          <a:p>
            <a:pPr marL="342900" indent="-342900" algn="ctr">
              <a:defRPr/>
            </a:pPr>
            <a:r>
              <a:rPr lang="ru-RU" sz="1400" b="1" dirty="0" smtClean="0"/>
              <a:t> ортопедической стоматологии заполняется строка 143</a:t>
            </a:r>
            <a:endParaRPr lang="ru-RU" sz="14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37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85006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5165" name="Group 301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880407704"/>
              </p:ext>
            </p:extLst>
          </p:nvPr>
        </p:nvGraphicFramePr>
        <p:xfrm>
          <a:off x="239167" y="843684"/>
          <a:ext cx="8686800" cy="4895852"/>
        </p:xfrm>
        <a:graphic>
          <a:graphicData uri="http://schemas.openxmlformats.org/drawingml/2006/table">
            <a:tbl>
              <a:tblPr/>
              <a:tblGrid>
                <a:gridCol w="2957249"/>
                <a:gridCol w="818286"/>
                <a:gridCol w="1421891"/>
                <a:gridCol w="1744687"/>
                <a:gridCol w="1744687"/>
              </a:tblGrid>
              <a:tr h="749808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подразделений</a:t>
                      </a:r>
                    </a:p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(нет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 есть - 1)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</a:p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подразделений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</a:p>
                    <a:p>
                      <a:pPr marL="342900" marR="0" lvl="0" indent="-34290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выездов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Амбулатории 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2264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Стоматологические установки 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Флюорографические установки 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Клинико-диагностические лаборатории 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Врачебные бригады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ФАПы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Фельдшерские пункты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Маммографические установки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Мобильные медицинские бригады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Мобильные медицинские комплексы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22592" name="Rectangle 286"/>
          <p:cNvSpPr>
            <a:spLocks noChangeArrowheads="1"/>
          </p:cNvSpPr>
          <p:nvPr/>
        </p:nvSpPr>
        <p:spPr bwMode="auto">
          <a:xfrm>
            <a:off x="2019300" y="231845"/>
            <a:ext cx="5105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3. Передвижные подразделения</a:t>
            </a:r>
          </a:p>
        </p:txBody>
      </p:sp>
      <p:sp>
        <p:nvSpPr>
          <p:cNvPr id="22593" name="Rectangle 290"/>
          <p:cNvSpPr>
            <a:spLocks noChangeArrowheads="1"/>
          </p:cNvSpPr>
          <p:nvPr/>
        </p:nvSpPr>
        <p:spPr bwMode="auto">
          <a:xfrm>
            <a:off x="211510" y="332656"/>
            <a:ext cx="2057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Таблица 1003</a:t>
            </a:r>
          </a:p>
        </p:txBody>
      </p:sp>
      <p:sp>
        <p:nvSpPr>
          <p:cNvPr id="22594" name="Rectangle 297"/>
          <p:cNvSpPr>
            <a:spLocks noChangeArrowheads="1"/>
          </p:cNvSpPr>
          <p:nvPr/>
        </p:nvSpPr>
        <p:spPr bwMode="auto">
          <a:xfrm>
            <a:off x="224456" y="5805264"/>
            <a:ext cx="8812039" cy="81451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altLang="ru-RU" sz="1600" dirty="0">
                <a:latin typeface="+mn-lt"/>
              </a:rPr>
              <a:t>Если такие структуры имеются, то в графе 4 показывают общее </a:t>
            </a:r>
            <a:r>
              <a:rPr lang="ru-RU" altLang="ru-RU" sz="1600" dirty="0" smtClean="0">
                <a:latin typeface="+mn-lt"/>
              </a:rPr>
              <a:t>число соответствующих </a:t>
            </a:r>
            <a:r>
              <a:rPr lang="ru-RU" altLang="ru-RU" sz="1600" dirty="0">
                <a:latin typeface="+mn-lt"/>
              </a:rPr>
              <a:t>подразделений 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Clr>
                <a:srgbClr val="C00000"/>
              </a:buClr>
              <a:buFont typeface="Arial" panose="020B0604020202020204" pitchFamily="34" charset="0"/>
              <a:buChar char="•"/>
            </a:pPr>
            <a:r>
              <a:rPr lang="ru-RU" altLang="ru-RU" sz="1600" dirty="0" smtClean="0">
                <a:latin typeface="+mn-lt"/>
              </a:rPr>
              <a:t>Мобильные медицинские комплексы – это специализированные автомобили-фургоны полностью комплектованные медицинским оборудованием, мебелью и соответствующим лечебным инвентарем</a:t>
            </a:r>
            <a:endParaRPr lang="ru-RU" altLang="ru-RU" sz="1600" dirty="0">
              <a:latin typeface="+mn-lt"/>
            </a:endParaRPr>
          </a:p>
        </p:txBody>
      </p:sp>
      <p:sp>
        <p:nvSpPr>
          <p:cNvPr id="23619" name="Rectangle 298"/>
          <p:cNvSpPr>
            <a:spLocks noChangeArrowheads="1"/>
          </p:cNvSpPr>
          <p:nvPr/>
        </p:nvSpPr>
        <p:spPr bwMode="auto">
          <a:xfrm>
            <a:off x="5868144" y="2438399"/>
            <a:ext cx="3075833" cy="2805203"/>
          </a:xfrm>
          <a:prstGeom prst="wedgeRoundRectCallout">
            <a:avLst>
              <a:gd name="adj1" fmla="val -85838"/>
              <a:gd name="adj2" fmla="val -82179"/>
              <a:gd name="adj3" fmla="val 16667"/>
            </a:avLst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defRPr/>
            </a:pPr>
            <a:r>
              <a:rPr lang="ru-RU" sz="1800" dirty="0"/>
              <a:t>В графе 3 отмечают наличие входящих подразделений, отделов, отделений или кабинетов в медицинской </a:t>
            </a:r>
            <a:r>
              <a:rPr lang="ru-RU" sz="1800" dirty="0" smtClean="0"/>
              <a:t>организации:</a:t>
            </a:r>
          </a:p>
          <a:p>
            <a:pPr marL="342900" indent="-342900">
              <a:defRPr/>
            </a:pPr>
            <a:r>
              <a:rPr lang="ru-RU" sz="1800" b="1" dirty="0" smtClean="0">
                <a:solidFill>
                  <a:srgbClr val="C00000"/>
                </a:solidFill>
              </a:rPr>
              <a:t>есть </a:t>
            </a:r>
            <a:r>
              <a:rPr lang="ru-RU" sz="1800" b="1" dirty="0">
                <a:solidFill>
                  <a:srgbClr val="C00000"/>
                </a:solidFill>
              </a:rPr>
              <a:t>– 1, нет – 0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1547664" y="1988840"/>
            <a:ext cx="3528391" cy="2213372"/>
          </a:xfrm>
          <a:prstGeom prst="wedgeRoundRectCallout">
            <a:avLst>
              <a:gd name="adj1" fmla="val -67370"/>
              <a:gd name="adj2" fmla="val -108969"/>
              <a:gd name="adj3" fmla="val 16667"/>
            </a:avLst>
          </a:prstGeom>
          <a:solidFill>
            <a:srgbClr val="FFFF00">
              <a:alpha val="80000"/>
            </a:srgbClr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2000" dirty="0">
                <a:latin typeface="+mn-lt"/>
              </a:rPr>
              <a:t>В таблице 1003 показывают наличие передвижных подразделений (на транспортном средстве) медицинской организации </a:t>
            </a:r>
            <a:r>
              <a:rPr lang="ru-RU" altLang="ru-RU" sz="2400" b="1" dirty="0">
                <a:solidFill>
                  <a:srgbClr val="C00000"/>
                </a:solidFill>
                <a:latin typeface="+mn-lt"/>
              </a:rPr>
              <a:t>(из таблицы 1001)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38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1039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619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ChangeArrowheads="1"/>
          </p:cNvSpPr>
          <p:nvPr/>
        </p:nvSpPr>
        <p:spPr bwMode="auto">
          <a:xfrm>
            <a:off x="371477" y="231845"/>
            <a:ext cx="8382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dirty="0">
                <a:latin typeface="+mn-lt"/>
              </a:rPr>
              <a:t> </a:t>
            </a:r>
            <a:r>
              <a:rPr lang="ru-RU" altLang="ru-RU" sz="2000" b="1" dirty="0">
                <a:latin typeface="+mn-lt"/>
              </a:rPr>
              <a:t>10. Сведения о санаторно-курортной организации</a:t>
            </a:r>
            <a:r>
              <a:rPr lang="ru-RU" altLang="ru-RU" sz="2000" dirty="0">
                <a:latin typeface="+mn-lt"/>
              </a:rPr>
              <a:t> </a:t>
            </a:r>
          </a:p>
        </p:txBody>
      </p:sp>
      <p:sp>
        <p:nvSpPr>
          <p:cNvPr id="28675" name="Rectangle 3"/>
          <p:cNvSpPr>
            <a:spLocks noChangeArrowheads="1"/>
          </p:cNvSpPr>
          <p:nvPr/>
        </p:nvSpPr>
        <p:spPr bwMode="auto">
          <a:xfrm>
            <a:off x="242890" y="621622"/>
            <a:ext cx="2057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solidFill>
                  <a:schemeClr val="bg1"/>
                </a:solidFill>
                <a:latin typeface="Times New Roman" pitchFamily="18" charset="0"/>
              </a:rPr>
              <a:t>Таблица 1080</a:t>
            </a:r>
          </a:p>
        </p:txBody>
      </p:sp>
      <p:graphicFrame>
        <p:nvGraphicFramePr>
          <p:cNvPr id="193960" name="Group 424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1900513486"/>
              </p:ext>
            </p:extLst>
          </p:nvPr>
        </p:nvGraphicFramePr>
        <p:xfrm>
          <a:off x="123792" y="982832"/>
          <a:ext cx="8839200" cy="5251457"/>
        </p:xfrm>
        <a:graphic>
          <a:graphicData uri="http://schemas.openxmlformats.org/drawingml/2006/table">
            <a:tbl>
              <a:tblPr/>
              <a:tblGrid>
                <a:gridCol w="5257800"/>
                <a:gridCol w="838200"/>
                <a:gridCol w="2743200"/>
              </a:tblGrid>
              <a:tr h="274337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1, нет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  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Круглогодовой санаторий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Сезонный санаторий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Однопрофильный санаторий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Многопрофильный санаторий 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Санатории (для взрослых)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их них: для пациентов, больных туберкулезом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пациентов, больных заболеваниями последствиями травм спинного мозга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5.2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Санатории для детей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их них: для пациентов, больных туберкулезом 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81005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пациентов, больных детским  церебральным параличом 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Санатории для детей с родителями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их них: для пациентов, больных детским церебральным параличом 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04818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Санатории смешанного типа (для взрослых,  детей и/или детей с родителями)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Санатории-профилактории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для пациентов, больных туберкулезом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9.1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6242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Санаторные оздоровительные лагеря круглогодичного действия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7">
                <a:tc>
                  <a:txBody>
                    <a:bodyPr/>
                    <a:lstStyle/>
                    <a:p>
                      <a:pPr marL="0" marR="0" lvl="0" indent="0" algn="just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Бальнеологические лечебницы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8758" name="Rectangle 422"/>
          <p:cNvSpPr>
            <a:spLocks noChangeArrowheads="1"/>
          </p:cNvSpPr>
          <p:nvPr/>
        </p:nvSpPr>
        <p:spPr bwMode="auto">
          <a:xfrm>
            <a:off x="6372200" y="1568869"/>
            <a:ext cx="2700335" cy="2318658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Таблицу заполняют санаторно-курортные медицинские организации, находящиеся в </a:t>
            </a:r>
            <a:r>
              <a:rPr lang="ru-RU" altLang="ru-RU" sz="1600" b="1" dirty="0" smtClean="0">
                <a:latin typeface="+mn-lt"/>
              </a:rPr>
              <a:t>подчинении</a:t>
            </a:r>
          </a:p>
          <a:p>
            <a:pPr eaLnBrk="1" hangingPunct="1">
              <a:spcBef>
                <a:spcPct val="0"/>
              </a:spcBef>
            </a:pPr>
            <a:r>
              <a:rPr lang="ru-RU" altLang="ru-RU" sz="1600" b="1" dirty="0" smtClean="0">
                <a:latin typeface="+mn-lt"/>
              </a:rPr>
              <a:t>Минздрава России</a:t>
            </a:r>
          </a:p>
          <a:p>
            <a:pPr eaLnBrk="1" hangingPunct="1">
              <a:spcBef>
                <a:spcPct val="0"/>
              </a:spcBef>
            </a:pPr>
            <a:r>
              <a:rPr lang="ru-RU" altLang="ru-RU" sz="1600" b="1" dirty="0" smtClean="0">
                <a:latin typeface="+mn-lt"/>
              </a:rPr>
              <a:t>ОИВ субъекта Российской Федерации</a:t>
            </a:r>
          </a:p>
          <a:p>
            <a:pPr eaLnBrk="1" hangingPunct="1">
              <a:spcBef>
                <a:spcPct val="0"/>
              </a:spcBef>
            </a:pPr>
            <a:r>
              <a:rPr lang="ru-RU" altLang="ru-RU" sz="1600" b="1" dirty="0" smtClean="0">
                <a:latin typeface="+mn-lt"/>
              </a:rPr>
              <a:t>Муниципальные МО</a:t>
            </a:r>
            <a:endParaRPr lang="ru-RU" altLang="ru-RU" sz="1600" b="1" dirty="0">
              <a:latin typeface="+mn-lt"/>
            </a:endParaRPr>
          </a:p>
        </p:txBody>
      </p:sp>
      <p:sp>
        <p:nvSpPr>
          <p:cNvPr id="28759" name="Rectangle 214"/>
          <p:cNvSpPr>
            <a:spLocks noChangeArrowheads="1"/>
          </p:cNvSpPr>
          <p:nvPr/>
        </p:nvSpPr>
        <p:spPr bwMode="auto">
          <a:xfrm>
            <a:off x="6378130" y="4725144"/>
            <a:ext cx="2743200" cy="835496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Деятельность этих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организаций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указывается в таблице 3150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39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88459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-108520" y="620688"/>
            <a:ext cx="8763000" cy="3657600"/>
          </a:xfrm>
        </p:spPr>
        <p:txBody>
          <a:bodyPr>
            <a:normAutofit/>
          </a:bodyPr>
          <a:lstStyle/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" pitchFamily="2" charset="2"/>
              <a:buNone/>
              <a:defRPr/>
            </a:pPr>
            <a:endParaRPr lang="ru-RU" sz="1800" b="1" dirty="0" smtClean="0"/>
          </a:p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r>
              <a:rPr lang="ru-RU" sz="1800" dirty="0" smtClean="0"/>
              <a:t>Форма федерального статистического наблюдения № 30 составляется всеми медицинскими организациями, входящими в </a:t>
            </a:r>
            <a:r>
              <a:rPr lang="ru-RU" sz="1800" b="1" dirty="0" smtClean="0">
                <a:solidFill>
                  <a:srgbClr val="C00000"/>
                </a:solidFill>
              </a:rPr>
              <a:t>номенклатуру медицинских организаций</a:t>
            </a:r>
            <a:r>
              <a:rPr lang="ru-RU" sz="1800" dirty="0" smtClean="0"/>
              <a:t> (приказ Минздрава России от 06.08.2013 № 529н, зарегистрирован в Министерстве юстиции Российской Федерации 13.09.2013 № 29950) </a:t>
            </a:r>
          </a:p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1800" dirty="0" smtClean="0"/>
          </a:p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r>
              <a:rPr lang="ru-RU" sz="1800" dirty="0" smtClean="0"/>
              <a:t>Клиники ВУЗов и НИИ также заполняют форму</a:t>
            </a:r>
            <a:r>
              <a:rPr lang="en-US" sz="1800" dirty="0" smtClean="0"/>
              <a:t> (</a:t>
            </a:r>
            <a:r>
              <a:rPr lang="ru-RU" sz="1800" dirty="0" smtClean="0"/>
              <a:t>независимо от подчинения)</a:t>
            </a:r>
          </a:p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1800" dirty="0" smtClean="0"/>
          </a:p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r>
              <a:rPr lang="ru-RU" sz="1800" b="1" dirty="0" smtClean="0">
                <a:solidFill>
                  <a:srgbClr val="C00000"/>
                </a:solidFill>
              </a:rPr>
              <a:t>ФФСН №30 заполняется всеми юридическими лицами в целом по организации, включая структурные подразделения (районные больницы, участковые больницы, амбулатории, филиалы, обособленные подразделения); каждым структурным подразделением юридического лица и отдельно по юридическому лицу без учета структурных подразделений</a:t>
            </a:r>
          </a:p>
          <a:p>
            <a:pPr marL="365760" indent="-283464" eaLnBrk="1" fontAlgn="auto" hangingPunct="1">
              <a:lnSpc>
                <a:spcPct val="80000"/>
              </a:lnSpc>
              <a:spcAft>
                <a:spcPts val="0"/>
              </a:spcAft>
              <a:buFont typeface="Wingdings" pitchFamily="2" charset="2"/>
              <a:buNone/>
              <a:defRPr/>
            </a:pPr>
            <a:r>
              <a:rPr lang="ru-RU" sz="1800" dirty="0" smtClean="0"/>
              <a:t>Например, </a:t>
            </a:r>
          </a:p>
        </p:txBody>
      </p:sp>
      <p:graphicFrame>
        <p:nvGraphicFramePr>
          <p:cNvPr id="222211" name="Group 3"/>
          <p:cNvGraphicFramePr>
            <a:graphicFrameLocks noGrp="1"/>
          </p:cNvGraphicFramePr>
          <p:nvPr>
            <p:ph sz="quarter" idx="4294967295"/>
            <p:extLst>
              <p:ext uri="{D42A27DB-BD31-4B8C-83A1-F6EECF244321}">
                <p14:modId xmlns:p14="http://schemas.microsoft.com/office/powerpoint/2010/main" val="2643506685"/>
              </p:ext>
            </p:extLst>
          </p:nvPr>
        </p:nvGraphicFramePr>
        <p:xfrm>
          <a:off x="179512" y="4077072"/>
          <a:ext cx="4267200" cy="2368551"/>
        </p:xfrm>
        <a:graphic>
          <a:graphicData uri="http://schemas.openxmlformats.org/drawingml/2006/table">
            <a:tbl>
              <a:tblPr/>
              <a:tblGrid>
                <a:gridCol w="42672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731618">
                <a:tc>
                  <a:txBody>
                    <a:bodyPr/>
                    <a:lstStyle/>
                    <a:p>
                      <a:pPr marL="342900" marR="0" lvl="0" indent="-34290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Свод по юридическому лицу (районная больница</a:t>
                      </a:r>
                    </a:p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(центральная)), включая структурные подразделения: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7069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районная больница (центральная) 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27069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районная больница</a:t>
                      </a: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27069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участковая больница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28657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амбулатория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27069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филиал,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обособленное подразделение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22227" name="Group 19"/>
          <p:cNvGraphicFramePr>
            <a:graphicFrameLocks noGrp="1"/>
          </p:cNvGraphicFramePr>
          <p:nvPr>
            <p:ph sz="quarter" idx="4294967295"/>
            <p:extLst>
              <p:ext uri="{D42A27DB-BD31-4B8C-83A1-F6EECF244321}">
                <p14:modId xmlns:p14="http://schemas.microsoft.com/office/powerpoint/2010/main" val="1586363026"/>
              </p:ext>
            </p:extLst>
          </p:nvPr>
        </p:nvGraphicFramePr>
        <p:xfrm>
          <a:off x="5105400" y="4572000"/>
          <a:ext cx="4038600" cy="1066800"/>
        </p:xfrm>
        <a:graphic>
          <a:graphicData uri="http://schemas.openxmlformats.org/drawingml/2006/table">
            <a:tbl>
              <a:tblPr/>
              <a:tblGrid>
                <a:gridCol w="40386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55600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Фтизиопульмонологический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центр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55600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фтизиопульмонологический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центр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55600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филиал центра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Прямоугольник 1"/>
          <p:cNvSpPr/>
          <p:nvPr/>
        </p:nvSpPr>
        <p:spPr>
          <a:xfrm>
            <a:off x="34524" y="260648"/>
            <a:ext cx="5904656" cy="3447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65760" lvl="0" indent="-283464">
              <a:lnSpc>
                <a:spcPct val="80000"/>
              </a:lnSpc>
              <a:spcBef>
                <a:spcPct val="20000"/>
              </a:spcBef>
              <a:defRPr/>
            </a:pPr>
            <a:r>
              <a:rPr lang="ru-RU" sz="20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При заполнении </a:t>
            </a:r>
            <a:r>
              <a:rPr lang="ru-RU" sz="2000" dirty="0" err="1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ФФСН</a:t>
            </a:r>
            <a:r>
              <a:rPr lang="ru-RU" sz="20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 №30 следует иметь в виду: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65847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3528" y="699374"/>
            <a:ext cx="1905000" cy="457200"/>
          </a:xfrm>
        </p:spPr>
        <p:txBody>
          <a:bodyPr/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2400 </a:t>
            </a:r>
            <a:endParaRPr lang="ru-RU" altLang="ru-RU" sz="2000" dirty="0" smtClean="0">
              <a:latin typeface="+mn-lt"/>
            </a:endParaRPr>
          </a:p>
        </p:txBody>
      </p:sp>
      <p:graphicFrame>
        <p:nvGraphicFramePr>
          <p:cNvPr id="206309" name="Group 485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979477712"/>
              </p:ext>
            </p:extLst>
          </p:nvPr>
        </p:nvGraphicFramePr>
        <p:xfrm>
          <a:off x="333377" y="1261295"/>
          <a:ext cx="8458200" cy="4255938"/>
        </p:xfrm>
        <a:graphic>
          <a:graphicData uri="http://schemas.openxmlformats.org/drawingml/2006/table">
            <a:tbl>
              <a:tblPr/>
              <a:tblGrid>
                <a:gridCol w="6354763"/>
                <a:gridCol w="904875"/>
                <a:gridCol w="1198562"/>
              </a:tblGrid>
              <a:tr h="618948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Роды на дому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всего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106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принято врачами и средним медицинским персоналом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Роды без последующей госпитализации родильниц (из стр. 1) 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2693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Закончили беременность на дому  в сроки 22-27 недель (из стр. 1)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детей, родившихся на дому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умерло в первые 0-168 часов жизни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18134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Родилось детей без последующей госпитализации родильниц:                       живыми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умерло в первые 0-168 часов жизни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7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мертвыми 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9730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вакцинировано против туберкулеза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7" marB="45707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29699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9700" name="Rectangle 14"/>
          <p:cNvSpPr>
            <a:spLocks noChangeArrowheads="1"/>
          </p:cNvSpPr>
          <p:nvPr/>
        </p:nvSpPr>
        <p:spPr bwMode="auto">
          <a:xfrm>
            <a:off x="1400177" y="238716"/>
            <a:ext cx="632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400" b="1" dirty="0">
                <a:latin typeface="+mn-lt"/>
              </a:rPr>
              <a:t>Родовспоможение на дому</a:t>
            </a:r>
            <a:endParaRPr lang="ru-RU" altLang="ru-RU" sz="2400" dirty="0">
              <a:latin typeface="+mn-lt"/>
            </a:endParaRPr>
          </a:p>
        </p:txBody>
      </p:sp>
      <p:sp>
        <p:nvSpPr>
          <p:cNvPr id="29755" name="Rectangle 214"/>
          <p:cNvSpPr>
            <a:spLocks noChangeArrowheads="1"/>
          </p:cNvSpPr>
          <p:nvPr/>
        </p:nvSpPr>
        <p:spPr bwMode="auto">
          <a:xfrm>
            <a:off x="5364088" y="5576670"/>
            <a:ext cx="3445768" cy="864096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Строку 10 заполняют медицинские организации, вакцинирующие детей, родившихся на дому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>
                <a:solidFill>
                  <a:schemeClr val="tx1"/>
                </a:solidFill>
              </a:rPr>
              <a:t>40</a:t>
            </a:fld>
            <a:endParaRPr lang="ru-RU">
              <a:solidFill>
                <a:schemeClr val="tx1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23528" y="5661248"/>
            <a:ext cx="4032448" cy="92333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ru-RU" dirty="0" smtClean="0"/>
              <a:t>Предоставляется список родов на дому с указанием причины, подписанный акушером-гинекологом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26051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>
            <a:spLocks noChangeArrowheads="1"/>
          </p:cNvSpPr>
          <p:nvPr/>
        </p:nvSpPr>
        <p:spPr bwMode="auto">
          <a:xfrm>
            <a:off x="152400" y="228601"/>
            <a:ext cx="8839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800" b="1" dirty="0">
                <a:latin typeface="+mn-lt"/>
                <a:cs typeface="Times New Roman" pitchFamily="18" charset="0"/>
              </a:rPr>
              <a:t>Таблица 2510 «Профилактические осмотры и диспансеризация, проведенные медицинской организацией</a:t>
            </a:r>
            <a:r>
              <a:rPr lang="ru-RU" altLang="ru-RU" sz="1800" b="1" dirty="0" smtClean="0">
                <a:latin typeface="+mn-lt"/>
                <a:cs typeface="Times New Roman" pitchFamily="18" charset="0"/>
              </a:rPr>
              <a:t>»*</a:t>
            </a:r>
            <a:endParaRPr lang="ru-RU" altLang="ru-RU" sz="1800" b="1" dirty="0">
              <a:latin typeface="+mn-lt"/>
              <a:cs typeface="Times New Roman" pitchFamily="18" charset="0"/>
            </a:endParaRPr>
          </a:p>
        </p:txBody>
      </p:sp>
      <p:graphicFrame>
        <p:nvGraphicFramePr>
          <p:cNvPr id="211972" name="Group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692670"/>
              </p:ext>
            </p:extLst>
          </p:nvPr>
        </p:nvGraphicFramePr>
        <p:xfrm>
          <a:off x="228602" y="990602"/>
          <a:ext cx="8610601" cy="4765383"/>
        </p:xfrm>
        <a:graphic>
          <a:graphicData uri="http://schemas.openxmlformats.org/drawingml/2006/table">
            <a:tbl>
              <a:tblPr/>
              <a:tblGrid>
                <a:gridCol w="2355233"/>
                <a:gridCol w="635588"/>
                <a:gridCol w="712912"/>
                <a:gridCol w="712911"/>
                <a:gridCol w="711364"/>
                <a:gridCol w="810337"/>
                <a:gridCol w="456202"/>
                <a:gridCol w="355682"/>
                <a:gridCol w="355682"/>
                <a:gridCol w="397436"/>
                <a:gridCol w="355682"/>
                <a:gridCol w="375786"/>
                <a:gridCol w="375786"/>
              </a:tblGrid>
              <a:tr h="398264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Контингенты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Подлежало осмотрам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сельских жителей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Осмотрено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сельских жителей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числа осмотренных (гр. 5):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определены группы здоровья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23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II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III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IV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V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23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III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III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289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389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Дети в возрасте 0-14 лет включительно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из них: дети до 1 года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352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Дети в возрасте 15-17 лет включительно 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23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общего числа детей 15-17 лет (стр.3) - юношей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Школьники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4936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Контингенты взрослого населения (18 лет и старше) - всего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49369">
                <a:tc>
                  <a:txBody>
                    <a:bodyPr/>
                    <a:lstStyle/>
                    <a:p>
                      <a:pPr marL="179388" marR="0" lvl="1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старше трудоспособного возраста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34873">
                <a:tc>
                  <a:txBody>
                    <a:bodyPr/>
                    <a:lstStyle/>
                    <a:p>
                      <a:pPr marL="85725" marR="0" lvl="0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диспансеризация определенных  групп взрослого населения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19144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старше трудоспособного возраста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6.2.1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91327">
                <a:tc>
                  <a:txBody>
                    <a:bodyPr/>
                    <a:lstStyle/>
                    <a:p>
                      <a:pPr marL="0" marR="0" lvl="1" indent="0" algn="l" defTabSz="914400" rtl="0" eaLnBrk="1" fontAlgn="base" latinLnBrk="0" hangingPunct="1">
                        <a:lnSpc>
                          <a:spcPts val="11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(сумма строк 1, 3, 6) 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696" marR="426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924636" y="5934879"/>
            <a:ext cx="3987552" cy="776198"/>
          </a:xfrm>
          <a:prstGeom prst="rect">
            <a:avLst/>
          </a:prstGeom>
          <a:solidFill>
            <a:schemeClr val="bg2">
              <a:lumMod val="75000"/>
              <a:alpha val="80000"/>
            </a:schemeClr>
          </a:solidFill>
          <a:ln w="25400" algn="ctr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b="1" dirty="0">
                <a:solidFill>
                  <a:srgbClr val="FF0000"/>
                </a:solidFill>
                <a:cs typeface="Times New Roman" pitchFamily="18" charset="0"/>
              </a:rPr>
              <a:t>ВНИМАНИЕ!</a:t>
            </a:r>
          </a:p>
          <a:p>
            <a:pPr algn="ctr">
              <a:defRPr/>
            </a:pPr>
            <a:r>
              <a:rPr lang="ru-RU" b="1" dirty="0">
                <a:cs typeface="Times New Roman" pitchFamily="18" charset="0"/>
              </a:rPr>
              <a:t>Проверить арифметику!!!</a:t>
            </a:r>
          </a:p>
        </p:txBody>
      </p:sp>
      <p:sp>
        <p:nvSpPr>
          <p:cNvPr id="8" name="Прямоугольник 7"/>
          <p:cNvSpPr>
            <a:spLocks noChangeArrowheads="1"/>
          </p:cNvSpPr>
          <p:nvPr/>
        </p:nvSpPr>
        <p:spPr bwMode="auto">
          <a:xfrm>
            <a:off x="5004048" y="5934879"/>
            <a:ext cx="4026988" cy="776198"/>
          </a:xfrm>
          <a:prstGeom prst="rect">
            <a:avLst/>
          </a:prstGeom>
          <a:solidFill>
            <a:srgbClr val="FFFF00"/>
          </a:solidFill>
          <a:ln w="25400" algn="ctr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defRPr/>
            </a:pPr>
            <a:r>
              <a:rPr lang="ru-RU" b="1" dirty="0" smtClean="0">
                <a:cs typeface="Times New Roman" pitchFamily="18" charset="0"/>
              </a:rPr>
              <a:t>* - включая сведения таблицы 2516</a:t>
            </a:r>
            <a:endParaRPr lang="ru-RU" b="1" dirty="0"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41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61484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1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6" grpId="0" animBg="1"/>
      <p:bldP spid="8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563563"/>
            <a:ext cx="19050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2512 </a:t>
            </a:r>
            <a:endParaRPr lang="ru-RU" altLang="ru-RU" sz="2000" dirty="0" smtClean="0">
              <a:latin typeface="+mn-lt"/>
            </a:endParaRPr>
          </a:p>
        </p:txBody>
      </p:sp>
      <p:graphicFrame>
        <p:nvGraphicFramePr>
          <p:cNvPr id="210411" name="Group 491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701624678"/>
              </p:ext>
            </p:extLst>
          </p:nvPr>
        </p:nvGraphicFramePr>
        <p:xfrm>
          <a:off x="0" y="884238"/>
          <a:ext cx="9118601" cy="5913221"/>
        </p:xfrm>
        <a:graphic>
          <a:graphicData uri="http://schemas.openxmlformats.org/drawingml/2006/table">
            <a:tbl>
              <a:tblPr/>
              <a:tblGrid>
                <a:gridCol w="3251200">
                  <a:extLst>
                    <a:ext uri="{9D8B030D-6E8A-4147-A177-3AD203B41FA5}"/>
                  </a:extLst>
                </a:gridCol>
                <a:gridCol w="433715">
                  <a:extLst>
                    <a:ext uri="{9D8B030D-6E8A-4147-A177-3AD203B41FA5}"/>
                  </a:extLst>
                </a:gridCol>
                <a:gridCol w="749474">
                  <a:extLst>
                    <a:ext uri="{9D8B030D-6E8A-4147-A177-3AD203B41FA5}"/>
                  </a:extLst>
                </a:gridCol>
                <a:gridCol w="811931">
                  <a:extLst>
                    <a:ext uri="{9D8B030D-6E8A-4147-A177-3AD203B41FA5}"/>
                  </a:extLst>
                </a:gridCol>
                <a:gridCol w="704862"/>
                <a:gridCol w="1122719">
                  <a:extLst>
                    <a:ext uri="{9D8B030D-6E8A-4147-A177-3AD203B41FA5}"/>
                  </a:extLst>
                </a:gridCol>
                <a:gridCol w="1291424">
                  <a:extLst>
                    <a:ext uri="{9D8B030D-6E8A-4147-A177-3AD203B41FA5}"/>
                  </a:extLst>
                </a:gridCol>
                <a:gridCol w="753276"/>
              </a:tblGrid>
              <a:tr h="304769"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сельских жителей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Гр. 3 – гр. 4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Выявлен туберкулез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/>
                </a:extLst>
              </a:tr>
              <a:tr h="457228"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1" marB="4571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сельских жителей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Гр. 5 – гр. 6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Осмотрено пациентов, всего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детей:  1- 7 лет включительно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8 - 14 лет включительно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15-17 лет включительно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45722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числа осмотренных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(стр.1) 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обследовано:</a:t>
                      </a:r>
                    </a:p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флюорографически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274330">
                <a:tc>
                  <a:txBody>
                    <a:bodyPr/>
                    <a:lstStyle/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бактериоскопически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579160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числа 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осмотренных детей (стр.1.1 + 1.2 + 1.3) 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проведены: 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854677">
                <a:tc>
                  <a:txBody>
                    <a:bodyPr/>
                    <a:lstStyle/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иммунодиагностика с применением аллергена бактерий с 2 туберкулиновыми единицами очищенного туберкулина в стандартном разведении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640073">
                <a:tc>
                  <a:txBody>
                    <a:bodyPr/>
                    <a:lstStyle/>
                    <a:p>
                      <a:pPr marL="457200" marR="0" lvl="1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иммунодиагностика с применением аллергена туберкулезного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рекомбинантного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в стандартном разведении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  <a:tr h="457193">
                <a:tc>
                  <a:txBody>
                    <a:bodyPr/>
                    <a:lstStyle/>
                    <a:p>
                      <a:pPr marL="457200" marR="0" lvl="2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рентгенологическое (флюорографическое) исследование органов грудной клетки</a:t>
                      </a:r>
                      <a:endParaRPr lang="ru-RU" sz="1800" b="0" dirty="0">
                        <a:solidFill>
                          <a:schemeClr val="tx1"/>
                        </a:solidFill>
                      </a:endParaRP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16" marB="4571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800" dirty="0"/>
                    </a:p>
                  </a:txBody>
                  <a:tcPr marT="45716" marB="4571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26627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10405" name="Rectangle 485"/>
          <p:cNvSpPr>
            <a:spLocks noChangeArrowheads="1"/>
          </p:cNvSpPr>
          <p:nvPr/>
        </p:nvSpPr>
        <p:spPr bwMode="auto">
          <a:xfrm>
            <a:off x="4800600" y="3657600"/>
            <a:ext cx="3581400" cy="1240363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Строка 1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b="1" dirty="0">
                <a:cs typeface="Arial" panose="020B0604020202020204" pitchFamily="34" charset="0"/>
              </a:rPr>
              <a:t>больше (равна)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сумме строк 2 + 3</a:t>
            </a:r>
          </a:p>
        </p:txBody>
      </p:sp>
      <p:sp>
        <p:nvSpPr>
          <p:cNvPr id="9" name="Rectangle 485"/>
          <p:cNvSpPr>
            <a:spLocks noChangeArrowheads="1"/>
          </p:cNvSpPr>
          <p:nvPr/>
        </p:nvSpPr>
        <p:spPr bwMode="auto">
          <a:xfrm>
            <a:off x="4800600" y="5029200"/>
            <a:ext cx="3581400" cy="168336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Сумма строк 1.1 + 1.2 + 1.3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b="1" dirty="0">
                <a:cs typeface="Arial" panose="020B0604020202020204" pitchFamily="34" charset="0"/>
              </a:rPr>
              <a:t>равна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сумме строк 4 + 5 + 6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разницу - пояснить</a:t>
            </a:r>
          </a:p>
        </p:txBody>
      </p:sp>
      <p:sp>
        <p:nvSpPr>
          <p:cNvPr id="12" name="Прямоугольник 11"/>
          <p:cNvSpPr>
            <a:spLocks noChangeArrowheads="1"/>
          </p:cNvSpPr>
          <p:nvPr/>
        </p:nvSpPr>
        <p:spPr bwMode="auto">
          <a:xfrm>
            <a:off x="4499992" y="65017"/>
            <a:ext cx="4577444" cy="75030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 anchor="ctr"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ВНИМАНИЕ! МЕЖФОРМЕННЫЙ КОНТРОЛЬ</a:t>
            </a:r>
          </a:p>
          <a:p>
            <a:pPr algn="r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с Формой №30-село, Формой  №33</a:t>
            </a:r>
          </a:p>
        </p:txBody>
      </p:sp>
      <p:sp>
        <p:nvSpPr>
          <p:cNvPr id="13" name="Rectangle 485"/>
          <p:cNvSpPr>
            <a:spLocks noChangeArrowheads="1"/>
          </p:cNvSpPr>
          <p:nvPr/>
        </p:nvSpPr>
        <p:spPr bwMode="auto">
          <a:xfrm>
            <a:off x="25400" y="1109663"/>
            <a:ext cx="4572000" cy="7620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Сведения включаются</a:t>
            </a:r>
          </a:p>
          <a:p>
            <a:pPr marL="342900" indent="-342900" algn="ctr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800" dirty="0">
                <a:cs typeface="Arial" panose="020B0604020202020204" pitchFamily="34" charset="0"/>
              </a:rPr>
              <a:t>только 1 раз в году по основному методу</a:t>
            </a:r>
          </a:p>
        </p:txBody>
      </p:sp>
      <p:sp>
        <p:nvSpPr>
          <p:cNvPr id="26628" name="Rectangle 4"/>
          <p:cNvSpPr>
            <a:spLocks noChangeArrowheads="1"/>
          </p:cNvSpPr>
          <p:nvPr/>
        </p:nvSpPr>
        <p:spPr bwMode="auto">
          <a:xfrm>
            <a:off x="25400" y="0"/>
            <a:ext cx="3970536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indent="0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Целевые осмотры на туберкулез</a:t>
            </a:r>
            <a:r>
              <a:rPr lang="ru-RU" altLang="ru-RU" sz="2000" dirty="0">
                <a:latin typeface="+mn-lt"/>
              </a:rPr>
              <a:t>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42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75863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1520" y="647773"/>
            <a:ext cx="1760984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2514 </a:t>
            </a:r>
            <a:endParaRPr lang="ru-RU" altLang="ru-RU" sz="2000" dirty="0" smtClean="0">
              <a:latin typeface="+mn-lt"/>
            </a:endParaRPr>
          </a:p>
        </p:txBody>
      </p:sp>
      <p:graphicFrame>
        <p:nvGraphicFramePr>
          <p:cNvPr id="211447" name="Group 503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3113779830"/>
              </p:ext>
            </p:extLst>
          </p:nvPr>
        </p:nvGraphicFramePr>
        <p:xfrm>
          <a:off x="251520" y="1052736"/>
          <a:ext cx="8763000" cy="4985894"/>
        </p:xfrm>
        <a:graphic>
          <a:graphicData uri="http://schemas.openxmlformats.org/drawingml/2006/table">
            <a:tbl>
              <a:tblPr/>
              <a:tblGrid>
                <a:gridCol w="4398963"/>
                <a:gridCol w="547687"/>
                <a:gridCol w="920750"/>
                <a:gridCol w="990600"/>
                <a:gridCol w="914400"/>
                <a:gridCol w="990600"/>
              </a:tblGrid>
              <a:tr h="749808">
                <a:tc rowSpan="2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ru-RU" sz="3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направлено в онкологические учреждения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698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мужчины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женщины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мужчины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женщины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1816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Осмотрено с целью выявления онкологической патологии, всего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стр.1:  в смотровых кабинетах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женских консультациях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1816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стр.1 осмотрено: при реализации скрининговых программ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75723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 диспансеризации (профилактических осмотрах) отдельных контингентов населения (кроме пациентов с хроническими заболеваниями) 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18160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 диспансеризации пациентов с хроническими заболеваниями 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стр.1: направлено: на цитологическое исследование  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гистологическое исследование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379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3796" name="Rectangle 4"/>
          <p:cNvSpPr>
            <a:spLocks noChangeArrowheads="1"/>
          </p:cNvSpPr>
          <p:nvPr/>
        </p:nvSpPr>
        <p:spPr bwMode="auto">
          <a:xfrm>
            <a:off x="1771717" y="145778"/>
            <a:ext cx="6248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400" b="1" dirty="0">
                <a:latin typeface="+mn-lt"/>
              </a:rPr>
              <a:t>Целевые осмотры на </a:t>
            </a:r>
            <a:r>
              <a:rPr lang="ru-RU" altLang="ru-RU" sz="2400" b="1" dirty="0" err="1">
                <a:latin typeface="+mn-lt"/>
              </a:rPr>
              <a:t>онкопатологию</a:t>
            </a:r>
            <a:r>
              <a:rPr lang="ru-RU" altLang="ru-RU" sz="2400" dirty="0">
                <a:latin typeface="+mn-lt"/>
              </a:rPr>
              <a:t> </a:t>
            </a:r>
          </a:p>
        </p:txBody>
      </p:sp>
      <p:sp>
        <p:nvSpPr>
          <p:cNvPr id="211448" name="Rectangle 504"/>
          <p:cNvSpPr>
            <a:spLocks noChangeArrowheads="1"/>
          </p:cNvSpPr>
          <p:nvPr/>
        </p:nvSpPr>
        <p:spPr bwMode="auto">
          <a:xfrm>
            <a:off x="5334000" y="3124200"/>
            <a:ext cx="3581400" cy="14478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>
                <a:cs typeface="Arial" pitchFamily="34" charset="0"/>
              </a:rPr>
              <a:t>В данной таблице, указываются </a:t>
            </a:r>
            <a:r>
              <a:rPr lang="ru-RU" sz="1600" b="1" dirty="0">
                <a:solidFill>
                  <a:srgbClr val="C00000"/>
                </a:solidFill>
                <a:cs typeface="Arial" pitchFamily="34" charset="0"/>
              </a:rPr>
              <a:t>только</a:t>
            </a:r>
            <a:r>
              <a:rPr lang="ru-RU" sz="1600" b="1" dirty="0">
                <a:cs typeface="Arial" pitchFamily="34" charset="0"/>
              </a:rPr>
              <a:t> целевые осмотры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>
                <a:cs typeface="Arial" pitchFamily="34" charset="0"/>
              </a:rPr>
              <a:t>Строка 1 может быть больше суммы строк 2+3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43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30346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9512" y="931641"/>
            <a:ext cx="1905000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251</a:t>
            </a:r>
            <a:r>
              <a:rPr lang="en-US" altLang="ru-RU" sz="2000" b="1" dirty="0" smtClean="0">
                <a:latin typeface="+mn-lt"/>
              </a:rPr>
              <a:t>6</a:t>
            </a:r>
            <a:r>
              <a:rPr lang="ru-RU" altLang="ru-RU" sz="2000" b="1" dirty="0" smtClean="0">
                <a:latin typeface="+mn-lt"/>
              </a:rPr>
              <a:t> </a:t>
            </a:r>
            <a:endParaRPr lang="ru-RU" altLang="ru-RU" sz="2000" dirty="0" smtClean="0">
              <a:latin typeface="+mn-lt"/>
            </a:endParaRPr>
          </a:p>
        </p:txBody>
      </p:sp>
      <p:graphicFrame>
        <p:nvGraphicFramePr>
          <p:cNvPr id="211447" name="Group 503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634203687"/>
              </p:ext>
            </p:extLst>
          </p:nvPr>
        </p:nvGraphicFramePr>
        <p:xfrm>
          <a:off x="196200" y="1340768"/>
          <a:ext cx="8766176" cy="4834509"/>
        </p:xfrm>
        <a:graphic>
          <a:graphicData uri="http://schemas.openxmlformats.org/drawingml/2006/table">
            <a:tbl>
              <a:tblPr/>
              <a:tblGrid>
                <a:gridCol w="2133755">
                  <a:extLst>
                    <a:ext uri="{9D8B030D-6E8A-4147-A177-3AD203B41FA5}"/>
                  </a:extLst>
                </a:gridCol>
                <a:gridCol w="609644">
                  <a:extLst>
                    <a:ext uri="{9D8B030D-6E8A-4147-A177-3AD203B41FA5}"/>
                  </a:extLst>
                </a:gridCol>
                <a:gridCol w="838001">
                  <a:extLst>
                    <a:ext uri="{9D8B030D-6E8A-4147-A177-3AD203B41FA5}"/>
                  </a:extLst>
                </a:gridCol>
                <a:gridCol w="914726">
                  <a:extLst>
                    <a:ext uri="{9D8B030D-6E8A-4147-A177-3AD203B41FA5}"/>
                  </a:extLst>
                </a:gridCol>
                <a:gridCol w="838261">
                  <a:extLst>
                    <a:ext uri="{9D8B030D-6E8A-4147-A177-3AD203B41FA5}"/>
                  </a:extLst>
                </a:gridCol>
                <a:gridCol w="914466">
                  <a:extLst>
                    <a:ext uri="{9D8B030D-6E8A-4147-A177-3AD203B41FA5}"/>
                  </a:extLst>
                </a:gridCol>
                <a:gridCol w="838261">
                  <a:extLst>
                    <a:ext uri="{9D8B030D-6E8A-4147-A177-3AD203B41FA5}"/>
                  </a:extLst>
                </a:gridCol>
                <a:gridCol w="878904">
                  <a:extLst>
                    <a:ext uri="{9D8B030D-6E8A-4147-A177-3AD203B41FA5}"/>
                  </a:extLst>
                </a:gridCol>
                <a:gridCol w="800158">
                  <a:extLst>
                    <a:ext uri="{9D8B030D-6E8A-4147-A177-3AD203B41FA5}"/>
                  </a:extLst>
                </a:gridCol>
              </a:tblGrid>
              <a:tr h="2103397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</a:t>
                      </a:r>
                    </a:p>
                  </a:txBody>
                  <a:tcPr marL="91447" marR="91447" marT="45726" marB="45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строки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Подлежало осмотрам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Осмотрено</a:t>
                      </a: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Выявлено подозрений на профессиональное заболевание</a:t>
                      </a: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 имели медицинских противопоказаний к работе</a:t>
                      </a:r>
                      <a:endParaRPr lang="ru-RU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Имели временные/ постоянные медицинские</a:t>
                      </a:r>
                      <a:r>
                        <a:rPr lang="ru-RU" sz="10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противопоказания к работе</a:t>
                      </a:r>
                    </a:p>
                    <a:p>
                      <a:pPr algn="ctr"/>
                      <a:endParaRPr lang="ru-RU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Нуждаются в дополнительном обследовании в центре профпатологии</a:t>
                      </a:r>
                      <a:endParaRPr lang="ru-RU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Нуждаются в амбулаторном/ стационарном обследовании и лечении</a:t>
                      </a:r>
                      <a:endParaRPr lang="ru-RU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47" marR="91447" marT="45726" marB="45726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310908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</a:t>
                      </a:r>
                      <a:endParaRPr kumimoji="0" lang="ru-RU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</a:t>
                      </a:r>
                      <a:endParaRPr kumimoji="0" lang="ru-RU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518228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1188732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работники, занятые на тяжелой работе и на работах с вредными и (или) опасными условиями труда - всего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  <a:tr h="530364"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декретированные контингенты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447" marR="91447" marT="45726" marB="4572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/>
                </a:extLst>
              </a:tr>
            </a:tbl>
          </a:graphicData>
        </a:graphic>
      </p:graphicFrame>
      <p:sp>
        <p:nvSpPr>
          <p:cNvPr id="2867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8676" name="Rectangle 4"/>
          <p:cNvSpPr>
            <a:spLocks noChangeArrowheads="1"/>
          </p:cNvSpPr>
          <p:nvPr/>
        </p:nvSpPr>
        <p:spPr bwMode="auto">
          <a:xfrm>
            <a:off x="222054" y="116632"/>
            <a:ext cx="8763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400" b="1" dirty="0">
                <a:latin typeface="+mn-lt"/>
              </a:rPr>
              <a:t>Обязательные предварительные и периодические осмотры, проведенные медицинской организацией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800" b="1" dirty="0">
                <a:latin typeface="+mn-lt"/>
              </a:rPr>
              <a:t>из таблицы 2510 </a:t>
            </a:r>
            <a:r>
              <a:rPr lang="ru-RU" altLang="ru-RU" sz="1800" dirty="0">
                <a:latin typeface="+mn-lt"/>
              </a:rPr>
              <a:t> </a:t>
            </a:r>
          </a:p>
        </p:txBody>
      </p:sp>
      <p:sp>
        <p:nvSpPr>
          <p:cNvPr id="211448" name="Rectangle 504"/>
          <p:cNvSpPr>
            <a:spLocks noChangeArrowheads="1"/>
          </p:cNvSpPr>
          <p:nvPr/>
        </p:nvSpPr>
        <p:spPr bwMode="auto">
          <a:xfrm>
            <a:off x="5337955" y="4005064"/>
            <a:ext cx="3581400" cy="108012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 smtClean="0">
                <a:cs typeface="Arial" panose="020B0604020202020204" pitchFamily="34" charset="0"/>
              </a:rPr>
              <a:t>Строка </a:t>
            </a:r>
            <a:r>
              <a:rPr lang="ru-RU" sz="1600" b="1" dirty="0">
                <a:cs typeface="Arial" panose="020B0604020202020204" pitchFamily="34" charset="0"/>
              </a:rPr>
              <a:t>1 может быть больше суммы строк </a:t>
            </a:r>
            <a:r>
              <a:rPr lang="ru-RU" sz="1600" b="1" dirty="0" smtClean="0">
                <a:cs typeface="Arial" panose="020B0604020202020204" pitchFamily="34" charset="0"/>
              </a:rPr>
              <a:t>2+3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 smtClean="0">
                <a:cs typeface="Arial" panose="020B0604020202020204" pitchFamily="34" charset="0"/>
              </a:rPr>
              <a:t>Разницу - пояснить</a:t>
            </a:r>
            <a:endParaRPr lang="ru-RU" sz="1600" b="1" dirty="0">
              <a:cs typeface="Arial" panose="020B0604020202020204" pitchFamily="34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44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47789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86072" y="1522884"/>
            <a:ext cx="1905000" cy="3048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2610 </a:t>
            </a:r>
            <a:endParaRPr lang="ru-RU" altLang="ru-RU" sz="2000" dirty="0" smtClean="0">
              <a:latin typeface="+mn-lt"/>
            </a:endParaRPr>
          </a:p>
        </p:txBody>
      </p:sp>
      <p:graphicFrame>
        <p:nvGraphicFramePr>
          <p:cNvPr id="214185" name="Group 169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1384215581"/>
              </p:ext>
            </p:extLst>
          </p:nvPr>
        </p:nvGraphicFramePr>
        <p:xfrm>
          <a:off x="286072" y="2283296"/>
          <a:ext cx="8534400" cy="2163890"/>
        </p:xfrm>
        <a:graphic>
          <a:graphicData uri="http://schemas.openxmlformats.org/drawingml/2006/table">
            <a:tbl>
              <a:tblPr/>
              <a:tblGrid>
                <a:gridCol w="7289800"/>
                <a:gridCol w="1244600"/>
              </a:tblGrid>
              <a:tr h="33524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Состоит инвалидов на учете в медицинской организации: детей 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1.____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anchor="b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                                      взрослых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2.____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anchor="b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9082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них(из стр..2): лиц старше трудоспособного возраста (мужчин 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60 лет и старше, женщин 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55 лет и старше)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3.____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anchor="b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908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общего числа инвалидов, состоящих на учете в медицинской организации, имеют противопоказания для занятий физической культурой и спортом, всего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4.____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anchor="b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дети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5.____</a:t>
                      </a:r>
                      <a:endParaRPr kumimoji="0" 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01" marB="45701" anchor="b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5843" name="Line 3"/>
          <p:cNvSpPr>
            <a:spLocks noChangeShapeType="1"/>
          </p:cNvSpPr>
          <p:nvPr/>
        </p:nvSpPr>
        <p:spPr bwMode="auto">
          <a:xfrm>
            <a:off x="4007172" y="2575396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844" name="Rectangle 4"/>
          <p:cNvSpPr>
            <a:spLocks noChangeArrowheads="1"/>
          </p:cNvSpPr>
          <p:nvPr/>
        </p:nvSpPr>
        <p:spPr bwMode="auto">
          <a:xfrm>
            <a:off x="539552" y="980728"/>
            <a:ext cx="80772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Состоит инвалидов на учете в медицинской организации</a:t>
            </a:r>
            <a:r>
              <a:rPr lang="ru-RU" altLang="ru-RU" sz="2000" dirty="0">
                <a:latin typeface="+mn-lt"/>
              </a:rPr>
              <a:t> </a:t>
            </a:r>
          </a:p>
        </p:txBody>
      </p:sp>
      <p:sp>
        <p:nvSpPr>
          <p:cNvPr id="214186" name="Rectangle 170"/>
          <p:cNvSpPr>
            <a:spLocks noChangeArrowheads="1"/>
          </p:cNvSpPr>
          <p:nvPr/>
        </p:nvSpPr>
        <p:spPr bwMode="auto">
          <a:xfrm>
            <a:off x="743272" y="4721696"/>
            <a:ext cx="8001000" cy="6096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>
                <a:cs typeface="Arial" pitchFamily="34" charset="0"/>
              </a:rPr>
              <a:t>Численность инвалидов, состоящих на учете в медицинской организации, показываются по состоянию на конец отчетного года</a:t>
            </a:r>
          </a:p>
        </p:txBody>
      </p:sp>
      <p:sp>
        <p:nvSpPr>
          <p:cNvPr id="214187" name="Rectangle 171"/>
          <p:cNvSpPr>
            <a:spLocks noChangeArrowheads="1"/>
          </p:cNvSpPr>
          <p:nvPr/>
        </p:nvSpPr>
        <p:spPr bwMode="auto">
          <a:xfrm>
            <a:off x="743272" y="5483696"/>
            <a:ext cx="8001000" cy="6096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None/>
              <a:defRPr/>
            </a:pPr>
            <a:r>
              <a:rPr lang="ru-RU" sz="1600" b="1" dirty="0">
                <a:cs typeface="Arial" pitchFamily="34" charset="0"/>
              </a:rPr>
              <a:t>Численность детей-инвалидов, указанная в по строке 1 должна быть равна сведениям, указанным в ф. №19 «Сведения о детях-инвалидах»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45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44477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13"/>
          <p:cNvSpPr>
            <a:spLocks noChangeArrowheads="1"/>
          </p:cNvSpPr>
          <p:nvPr/>
        </p:nvSpPr>
        <p:spPr bwMode="auto">
          <a:xfrm>
            <a:off x="107504" y="1201429"/>
            <a:ext cx="1905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Таблица 2800 </a:t>
            </a:r>
            <a:endParaRPr lang="ru-RU" altLang="ru-RU" sz="2000" dirty="0">
              <a:latin typeface="+mn-lt"/>
            </a:endParaRPr>
          </a:p>
        </p:txBody>
      </p:sp>
      <p:sp>
        <p:nvSpPr>
          <p:cNvPr id="37891" name="Rectangle 14"/>
          <p:cNvSpPr>
            <a:spLocks noChangeArrowheads="1"/>
          </p:cNvSpPr>
          <p:nvPr/>
        </p:nvSpPr>
        <p:spPr bwMode="auto">
          <a:xfrm>
            <a:off x="467544" y="747936"/>
            <a:ext cx="8077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Хирургическая работа медицинской организации в амбулаторных условиях и в условиях дневного стационара</a:t>
            </a:r>
            <a:r>
              <a:rPr lang="ru-RU" altLang="ru-RU" sz="2000" dirty="0">
                <a:latin typeface="+mn-lt"/>
              </a:rPr>
              <a:t> </a:t>
            </a:r>
          </a:p>
        </p:txBody>
      </p:sp>
      <p:graphicFrame>
        <p:nvGraphicFramePr>
          <p:cNvPr id="216355" name="Group 13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8968113"/>
              </p:ext>
            </p:extLst>
          </p:nvPr>
        </p:nvGraphicFramePr>
        <p:xfrm>
          <a:off x="219077" y="1600477"/>
          <a:ext cx="8686800" cy="4852859"/>
        </p:xfrm>
        <a:graphic>
          <a:graphicData uri="http://schemas.openxmlformats.org/drawingml/2006/table">
            <a:tbl>
              <a:tblPr/>
              <a:tblGrid>
                <a:gridCol w="3006725"/>
                <a:gridCol w="501650"/>
                <a:gridCol w="639763"/>
                <a:gridCol w="728662"/>
                <a:gridCol w="1371600"/>
                <a:gridCol w="1336675"/>
                <a:gridCol w="1101725"/>
              </a:tblGrid>
              <a:tr h="280559">
                <a:tc row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операций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проведенных операций 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гр. 3:направлено материалов на морфологическое исследование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0590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сельским жителям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помощь в амбулаторных условиях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дневном стационаре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операций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 операции на органе зрения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микрохирургические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числа операций на органе зрения: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…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операции на сосудах, из них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артериях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10</a:t>
                      </a: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венах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операции на органах брюшной полости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…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4338">
                <a:tc>
                  <a:txBody>
                    <a:bodyPr/>
                    <a:lstStyle/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прочие операции </a:t>
                      </a: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  <a:cs typeface="Times New Roman" pitchFamily="18" charset="0"/>
                        </a:rPr>
                        <a:t> 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T="45724" marB="4572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16352" name="Rectangle 1312"/>
          <p:cNvSpPr>
            <a:spLocks noChangeArrowheads="1"/>
          </p:cNvSpPr>
          <p:nvPr/>
        </p:nvSpPr>
        <p:spPr bwMode="auto">
          <a:xfrm>
            <a:off x="3904614" y="3509239"/>
            <a:ext cx="5095877" cy="3810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defRPr/>
            </a:pPr>
            <a:r>
              <a:rPr lang="ru-RU" sz="1600" b="1" dirty="0">
                <a:cs typeface="Arial" pitchFamily="34" charset="0"/>
              </a:rPr>
              <a:t>Графа 3 должна быть больше графы 4, графы 7</a:t>
            </a:r>
            <a:endParaRPr lang="ru-RU" sz="1600" b="1" u="sng" dirty="0">
              <a:cs typeface="Arial" pitchFamily="34" charset="0"/>
            </a:endParaRPr>
          </a:p>
        </p:txBody>
      </p:sp>
      <p:sp>
        <p:nvSpPr>
          <p:cNvPr id="216353" name="Rectangle 1313"/>
          <p:cNvSpPr>
            <a:spLocks noChangeArrowheads="1"/>
          </p:cNvSpPr>
          <p:nvPr/>
        </p:nvSpPr>
        <p:spPr bwMode="auto">
          <a:xfrm>
            <a:off x="3976052" y="4192369"/>
            <a:ext cx="4953000" cy="3810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defRPr/>
            </a:pPr>
            <a:r>
              <a:rPr lang="ru-RU" sz="1600" b="1">
                <a:cs typeface="Arial" pitchFamily="34" charset="0"/>
              </a:rPr>
              <a:t>Графа 3 должна быть равна сумме граф 5+6</a:t>
            </a:r>
            <a:endParaRPr lang="ru-RU" sz="1600" b="1" u="sng">
              <a:cs typeface="Arial" pitchFamily="34" charset="0"/>
            </a:endParaRPr>
          </a:p>
        </p:txBody>
      </p:sp>
      <p:sp>
        <p:nvSpPr>
          <p:cNvPr id="216356" name="Rectangle 1316"/>
          <p:cNvSpPr>
            <a:spLocks noChangeArrowheads="1"/>
          </p:cNvSpPr>
          <p:nvPr/>
        </p:nvSpPr>
        <p:spPr bwMode="auto">
          <a:xfrm>
            <a:off x="3902636" y="5137249"/>
            <a:ext cx="5210944" cy="7620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defRPr/>
            </a:pPr>
            <a:r>
              <a:rPr lang="ru-RU" sz="1600" b="1" dirty="0">
                <a:cs typeface="Arial" pitchFamily="34" charset="0"/>
              </a:rPr>
              <a:t>Строка 9 может быть больше суммы строк 10+11 за счет операций на лимфатических сосудах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46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42949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13"/>
          <p:cNvSpPr>
            <a:spLocks noChangeArrowheads="1"/>
          </p:cNvSpPr>
          <p:nvPr/>
        </p:nvSpPr>
        <p:spPr bwMode="auto">
          <a:xfrm>
            <a:off x="480544" y="1620416"/>
            <a:ext cx="1905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Таблица 2801 </a:t>
            </a:r>
            <a:endParaRPr lang="ru-RU" altLang="ru-RU" sz="2000" dirty="0">
              <a:latin typeface="+mn-lt"/>
            </a:endParaRPr>
          </a:p>
        </p:txBody>
      </p:sp>
      <p:sp>
        <p:nvSpPr>
          <p:cNvPr id="38915" name="Rectangle 14"/>
          <p:cNvSpPr>
            <a:spLocks noChangeArrowheads="1"/>
          </p:cNvSpPr>
          <p:nvPr/>
        </p:nvSpPr>
        <p:spPr bwMode="auto">
          <a:xfrm>
            <a:off x="611560" y="862216"/>
            <a:ext cx="8077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Хирургическая работа медицинской организации в амбулаторных условиях и в условиях дневного стационара</a:t>
            </a:r>
            <a:r>
              <a:rPr lang="ru-RU" altLang="ru-RU" sz="2000" dirty="0">
                <a:latin typeface="+mn-lt"/>
              </a:rPr>
              <a:t> </a:t>
            </a: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5256092"/>
              </p:ext>
            </p:extLst>
          </p:nvPr>
        </p:nvGraphicFramePr>
        <p:xfrm>
          <a:off x="457200" y="1989043"/>
          <a:ext cx="8305800" cy="2984500"/>
        </p:xfrm>
        <a:graphic>
          <a:graphicData uri="http://schemas.openxmlformats.org/drawingml/2006/table">
            <a:tbl>
              <a:tblPr/>
              <a:tblGrid>
                <a:gridCol w="5692775"/>
                <a:gridCol w="558800"/>
                <a:gridCol w="1027113"/>
                <a:gridCol w="1027112"/>
              </a:tblGrid>
              <a:tr h="5905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сельских жителей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968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Оперировано пациентов  (чел.)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666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дети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общего числа пациентов (стр.1) оперировано в дневном стационаре всего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666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 (стр.3)  детей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93700">
                <a:tc>
                  <a:txBody>
                    <a:bodyPr/>
                    <a:lstStyle/>
                    <a:p>
                      <a:pPr marL="1730375" marR="0" lvl="0" indent="-17303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общего числа операций (табл.2800, стр.01, гр.3) выполнено с использованием аппаратуры, ед: эндоскопической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17303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лазерной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17303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криогенной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1730375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рентгеновской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Выполнено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гистероскопий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2181" marR="52181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3378" name="Rectangle 1313"/>
          <p:cNvSpPr>
            <a:spLocks noChangeArrowheads="1"/>
          </p:cNvSpPr>
          <p:nvPr/>
        </p:nvSpPr>
        <p:spPr bwMode="auto">
          <a:xfrm>
            <a:off x="4183695" y="5517232"/>
            <a:ext cx="4248472" cy="720080"/>
          </a:xfrm>
          <a:prstGeom prst="wedgeRoundRectCallout">
            <a:avLst>
              <a:gd name="adj1" fmla="val -84290"/>
              <a:gd name="adj2" fmla="val -143190"/>
              <a:gd name="adj3" fmla="val 16667"/>
            </a:avLst>
          </a:prstGeom>
          <a:solidFill>
            <a:schemeClr val="accent2">
              <a:lumMod val="40000"/>
              <a:lumOff val="60000"/>
            </a:schemeClr>
          </a:solidFill>
          <a:ln w="9525">
            <a:noFill/>
            <a:miter lim="800000"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marL="342900" indent="-342900" algn="ctr">
              <a:defRPr/>
            </a:pPr>
            <a:r>
              <a:rPr lang="ru-RU" sz="1600" b="1" dirty="0">
                <a:solidFill>
                  <a:srgbClr val="C00000"/>
                </a:solidFill>
              </a:rPr>
              <a:t>сверить с табл. </a:t>
            </a:r>
            <a:r>
              <a:rPr lang="ru-RU" sz="1600" b="1" dirty="0" smtClean="0">
                <a:solidFill>
                  <a:srgbClr val="C00000"/>
                </a:solidFill>
              </a:rPr>
              <a:t>5126</a:t>
            </a:r>
          </a:p>
          <a:p>
            <a:pPr marL="342900" indent="-342900" algn="ctr">
              <a:defRPr/>
            </a:pPr>
            <a:r>
              <a:rPr lang="ru-RU" sz="1600" b="1" dirty="0" smtClean="0">
                <a:solidFill>
                  <a:srgbClr val="C00000"/>
                </a:solidFill>
              </a:rPr>
              <a:t> проверить </a:t>
            </a:r>
            <a:r>
              <a:rPr lang="ru-RU" sz="1600" b="1" dirty="0">
                <a:solidFill>
                  <a:srgbClr val="C00000"/>
                </a:solidFill>
              </a:rPr>
              <a:t>наличие </a:t>
            </a:r>
            <a:r>
              <a:rPr lang="ru-RU" sz="1600" b="1" dirty="0" err="1">
                <a:solidFill>
                  <a:srgbClr val="C00000"/>
                </a:solidFill>
              </a:rPr>
              <a:t>гистероскопов</a:t>
            </a:r>
            <a:endParaRPr lang="ru-RU" sz="1600" b="1" u="sng" dirty="0">
              <a:solidFill>
                <a:srgbClr val="C00000"/>
              </a:solidFill>
            </a:endParaRPr>
          </a:p>
        </p:txBody>
      </p:sp>
      <p:sp>
        <p:nvSpPr>
          <p:cNvPr id="13379" name="Rectangle 1313"/>
          <p:cNvSpPr>
            <a:spLocks noChangeArrowheads="1"/>
          </p:cNvSpPr>
          <p:nvPr/>
        </p:nvSpPr>
        <p:spPr bwMode="auto">
          <a:xfrm>
            <a:off x="3733800" y="2827243"/>
            <a:ext cx="5148265" cy="731371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indent="15875" algn="ctr">
              <a:defRPr/>
            </a:pPr>
            <a:r>
              <a:rPr lang="ru-RU" sz="1600" b="1" dirty="0">
                <a:solidFill>
                  <a:srgbClr val="C00000"/>
                </a:solidFill>
              </a:rPr>
              <a:t>Количество оперативных вмешательств</a:t>
            </a:r>
          </a:p>
          <a:p>
            <a:pPr indent="15875" algn="ctr">
              <a:defRPr/>
            </a:pPr>
            <a:r>
              <a:rPr lang="ru-RU" sz="1600" b="1" dirty="0">
                <a:solidFill>
                  <a:srgbClr val="C00000"/>
                </a:solidFill>
              </a:rPr>
              <a:t>на 1 пациента</a:t>
            </a:r>
            <a:endParaRPr lang="ru-RU" sz="1600" b="1" u="sng" dirty="0">
              <a:solidFill>
                <a:srgbClr val="C00000"/>
              </a:solidFill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47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39813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5"/>
          <p:cNvSpPr>
            <a:spLocks noChangeArrowheads="1"/>
          </p:cNvSpPr>
          <p:nvPr/>
        </p:nvSpPr>
        <p:spPr bwMode="auto">
          <a:xfrm>
            <a:off x="539543" y="2204864"/>
            <a:ext cx="83058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РАЗДЕЛ 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IV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.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ДЕЯТЕЛЬНОСТЬ</a:t>
            </a:r>
            <a:r>
              <a:rPr lang="en-US" altLang="ru-RU" b="1" dirty="0" smtClean="0">
                <a:solidFill>
                  <a:srgbClr val="404A34"/>
                </a:solidFill>
                <a:latin typeface="+mn-lt"/>
              </a:rPr>
              <a:t>                   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                     МЕДИЦИНСКОЙ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ОРГАНИЗАЦИИ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ПО ОКАЗАНИЮ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МЕДИЦИНСКОЙ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ПОМОЩИ В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СТАЦИОНАРНЫХ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УСЛОВИЯХ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48</a:t>
            </a:fld>
            <a:endParaRPr lang="ru-RU"/>
          </a:p>
        </p:txBody>
      </p:sp>
      <p:sp>
        <p:nvSpPr>
          <p:cNvPr id="5" name="TextBox 4"/>
          <p:cNvSpPr txBox="1"/>
          <p:nvPr/>
        </p:nvSpPr>
        <p:spPr>
          <a:xfrm>
            <a:off x="539553" y="4955229"/>
            <a:ext cx="792088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solidFill>
                  <a:srgbClr val="C00000"/>
                </a:solidFill>
              </a:rPr>
              <a:t>Учет номенклатуры коечного фонда должен быть в соответствии с приказом от 17.05.2012 г. № </a:t>
            </a:r>
            <a:r>
              <a:rPr lang="ru-RU" sz="2000" b="1" dirty="0" err="1" smtClean="0">
                <a:solidFill>
                  <a:srgbClr val="C00000"/>
                </a:solidFill>
              </a:rPr>
              <a:t>555н</a:t>
            </a:r>
            <a:r>
              <a:rPr lang="ru-RU" sz="2000" b="1" dirty="0" smtClean="0">
                <a:solidFill>
                  <a:srgbClr val="C00000"/>
                </a:solidFill>
              </a:rPr>
              <a:t>, с изменениями на 16.12.2014 г.</a:t>
            </a:r>
          </a:p>
          <a:p>
            <a:r>
              <a:rPr lang="ru-RU" sz="2000" b="1" dirty="0" smtClean="0">
                <a:solidFill>
                  <a:srgbClr val="C00000"/>
                </a:solidFill>
              </a:rPr>
              <a:t>Учет производится только по профилям коек.</a:t>
            </a:r>
            <a:endParaRPr lang="ru-RU" sz="2000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8952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4"/>
          <p:cNvSpPr>
            <a:spLocks noChangeArrowheads="1"/>
          </p:cNvSpPr>
          <p:nvPr/>
        </p:nvSpPr>
        <p:spPr bwMode="auto">
          <a:xfrm>
            <a:off x="304800" y="1524000"/>
            <a:ext cx="8497888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indent="0" algn="just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2000" b="1" u="sng" dirty="0">
                <a:solidFill>
                  <a:srgbClr val="C00000"/>
                </a:solidFill>
                <a:latin typeface="+mn-lt"/>
              </a:rPr>
              <a:t>Необходимо обратить внимание на показатель деятельности </a:t>
            </a: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стационара:                </a:t>
            </a:r>
            <a:r>
              <a:rPr lang="ru-RU" altLang="ru-RU" sz="2400" b="1" dirty="0">
                <a:latin typeface="+mn-lt"/>
              </a:rPr>
              <a:t>Работа койки</a:t>
            </a:r>
            <a:endParaRPr lang="ru-RU" altLang="ru-RU" sz="2000" b="1" dirty="0">
              <a:latin typeface="+mn-lt"/>
            </a:endParaRPr>
          </a:p>
          <a:p>
            <a:pPr marL="0" indent="0" algn="just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Данный показатель  не должен превышать рекомендованный по </a:t>
            </a:r>
            <a:r>
              <a:rPr lang="ru-RU" altLang="ru-RU" sz="2000" b="1" dirty="0" err="1">
                <a:solidFill>
                  <a:srgbClr val="C00000"/>
                </a:solidFill>
                <a:latin typeface="+mn-lt"/>
              </a:rPr>
              <a:t>ТПГГ</a:t>
            </a: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 (330 дней) в целом по субъекту РФ и, соответственно, рекомендованные по профилям коек. </a:t>
            </a:r>
          </a:p>
          <a:p>
            <a:pPr marL="0" indent="0" algn="just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2000" b="1" dirty="0">
                <a:solidFill>
                  <a:srgbClr val="C00000"/>
                </a:solidFill>
                <a:latin typeface="+mn-lt"/>
              </a:rPr>
              <a:t>Предоставить пояснительные записки (за подписью начальника департамента здравоохранения субъекта РФ) при работе койки в целом по субъекту по профилю выше 350 дней и ниже 280 </a:t>
            </a:r>
            <a:r>
              <a:rPr lang="ru-RU" altLang="ru-RU" sz="2000" b="1" dirty="0" smtClean="0">
                <a:solidFill>
                  <a:srgbClr val="C00000"/>
                </a:solidFill>
                <a:latin typeface="+mn-lt"/>
              </a:rPr>
              <a:t>дней.</a:t>
            </a:r>
            <a:endParaRPr lang="ru-RU" altLang="ru-RU" sz="2000" b="1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49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08730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1989138"/>
            <a:ext cx="9144000" cy="4287837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900" dirty="0">
              <a:latin typeface="Calibri" pitchFamily="34" charset="0"/>
              <a:cs typeface="Arial" pitchFamily="34" charset="0"/>
            </a:endParaRPr>
          </a:p>
        </p:txBody>
      </p:sp>
      <p:sp>
        <p:nvSpPr>
          <p:cNvPr id="5" name="Прямоугольник 11"/>
          <p:cNvSpPr>
            <a:spLocks noChangeArrowheads="1"/>
          </p:cNvSpPr>
          <p:nvPr/>
        </p:nvSpPr>
        <p:spPr bwMode="auto">
          <a:xfrm>
            <a:off x="0" y="1052736"/>
            <a:ext cx="9144000" cy="1090613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sz="3200" b="1" dirty="0">
              <a:solidFill>
                <a:srgbClr val="C00000"/>
              </a:solidFill>
            </a:endParaRPr>
          </a:p>
          <a:p>
            <a:pPr algn="ctr" defTabSz="957263"/>
            <a:r>
              <a:rPr lang="ru-RU" sz="2800" b="1" dirty="0" smtClean="0">
                <a:solidFill>
                  <a:srgbClr val="C00000"/>
                </a:solidFill>
              </a:rPr>
              <a:t>В отчет за 2018 год вносятся </a:t>
            </a:r>
            <a:r>
              <a:rPr lang="ru-RU" sz="2800" b="1" dirty="0">
                <a:solidFill>
                  <a:srgbClr val="C00000"/>
                </a:solidFill>
              </a:rPr>
              <a:t>изменения в следующие формы федерального статистического наблюдения:</a:t>
            </a:r>
          </a:p>
          <a:p>
            <a:pPr defTabSz="957263"/>
            <a:endParaRPr lang="en-US" sz="2800" b="1" dirty="0">
              <a:solidFill>
                <a:srgbClr val="C00000"/>
              </a:solidFill>
              <a:latin typeface="Calibri" pitchFamily="34" charset="0"/>
              <a:cs typeface="Arial" pitchFamily="34" charset="0"/>
            </a:endParaRPr>
          </a:p>
        </p:txBody>
      </p:sp>
      <p:cxnSp>
        <p:nvCxnSpPr>
          <p:cNvPr id="8" name="Прямая соединительная линия 7"/>
          <p:cNvCxnSpPr/>
          <p:nvPr/>
        </p:nvCxnSpPr>
        <p:spPr>
          <a:xfrm flipH="1">
            <a:off x="684214" y="2401135"/>
            <a:ext cx="1586" cy="3570208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4617" name="Rectangle 8"/>
          <p:cNvSpPr>
            <a:spLocks noChangeArrowheads="1"/>
          </p:cNvSpPr>
          <p:nvPr/>
        </p:nvSpPr>
        <p:spPr bwMode="auto">
          <a:xfrm>
            <a:off x="827584" y="2401135"/>
            <a:ext cx="8316416" cy="35702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l"/>
            <a:endParaRPr lang="ru-RU" sz="1600" b="1" dirty="0" smtClean="0">
              <a:solidFill>
                <a:schemeClr val="bg1"/>
              </a:solidFill>
            </a:endParaRPr>
          </a:p>
          <a:p>
            <a:pPr algn="l"/>
            <a:r>
              <a:rPr lang="ru-RU" b="1" dirty="0" smtClean="0">
                <a:solidFill>
                  <a:srgbClr val="FFFFFF"/>
                </a:solidFill>
              </a:rPr>
              <a:t>№ 12 «Сведения </a:t>
            </a:r>
            <a:r>
              <a:rPr lang="ru-RU" b="1" dirty="0" smtClean="0">
                <a:solidFill>
                  <a:schemeClr val="bg1"/>
                </a:solidFill>
              </a:rPr>
              <a:t>о числе заболеваний, зарегистрированных у пациентов, проживающих в районе обслуживания медицинской организации»</a:t>
            </a:r>
          </a:p>
          <a:p>
            <a:pPr algn="l"/>
            <a:endParaRPr lang="ru-RU" b="1" dirty="0" smtClean="0">
              <a:solidFill>
                <a:srgbClr val="FFFFFF"/>
              </a:solidFill>
            </a:endParaRPr>
          </a:p>
          <a:p>
            <a:pPr algn="l"/>
            <a:r>
              <a:rPr lang="ru-RU" b="1" dirty="0" smtClean="0">
                <a:solidFill>
                  <a:srgbClr val="FFFFFF"/>
                </a:solidFill>
              </a:rPr>
              <a:t>№ 14 «</a:t>
            </a:r>
            <a:r>
              <a:rPr lang="ru-RU" b="1" dirty="0" smtClean="0">
                <a:solidFill>
                  <a:schemeClr val="bg1"/>
                </a:solidFill>
              </a:rPr>
              <a:t>Сведения о деятельности стационара</a:t>
            </a:r>
            <a:r>
              <a:rPr lang="ru-RU" b="1" dirty="0" smtClean="0">
                <a:solidFill>
                  <a:srgbClr val="FFFFFF"/>
                </a:solidFill>
              </a:rPr>
              <a:t>»;</a:t>
            </a:r>
          </a:p>
          <a:p>
            <a:pPr algn="l"/>
            <a:endParaRPr lang="ru-RU" sz="1600" b="1" dirty="0" smtClean="0">
              <a:solidFill>
                <a:srgbClr val="FFFFFF"/>
              </a:solidFill>
            </a:endParaRPr>
          </a:p>
          <a:p>
            <a:pPr algn="l"/>
            <a:r>
              <a:rPr lang="ru-RU" b="1" dirty="0" smtClean="0">
                <a:solidFill>
                  <a:schemeClr val="bg1"/>
                </a:solidFill>
              </a:rPr>
              <a:t>№ 30 «Сведения о медицинской организации»;</a:t>
            </a:r>
            <a:r>
              <a:rPr lang="ru-RU" dirty="0" smtClean="0">
                <a:solidFill>
                  <a:schemeClr val="bg1"/>
                </a:solidFill>
              </a:rPr>
              <a:t> </a:t>
            </a:r>
            <a:endParaRPr lang="ru-RU" sz="1600" b="1" dirty="0" smtClean="0">
              <a:solidFill>
                <a:schemeClr val="bg1"/>
              </a:solidFill>
            </a:endParaRPr>
          </a:p>
          <a:p>
            <a:pPr algn="l"/>
            <a:endParaRPr lang="ru-RU" sz="1600" b="1" dirty="0" smtClean="0">
              <a:solidFill>
                <a:schemeClr val="bg1"/>
              </a:solidFill>
            </a:endParaRPr>
          </a:p>
          <a:p>
            <a:pPr algn="l"/>
            <a:r>
              <a:rPr lang="ru-RU" b="1" dirty="0" smtClean="0">
                <a:solidFill>
                  <a:schemeClr val="bg1"/>
                </a:solidFill>
              </a:rPr>
              <a:t>№ 47 «Сведения о сети и деятельности учреждений здравоохранения»;</a:t>
            </a:r>
          </a:p>
          <a:p>
            <a:pPr algn="l"/>
            <a:r>
              <a:rPr lang="ru-RU" dirty="0" smtClean="0">
                <a:solidFill>
                  <a:schemeClr val="bg1"/>
                </a:solidFill>
              </a:rPr>
              <a:t> </a:t>
            </a:r>
          </a:p>
          <a:p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10" name="Прямоугольник 13"/>
          <p:cNvSpPr txBox="1">
            <a:spLocks noChangeArrowheads="1"/>
          </p:cNvSpPr>
          <p:nvPr/>
        </p:nvSpPr>
        <p:spPr bwMode="auto">
          <a:xfrm>
            <a:off x="1" y="0"/>
            <a:ext cx="5868144" cy="7659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ИЗМЕНЕНИЯ, ВНОСИМЫЕ В ДЕЙСТВУЮЩИЕ ФОРМЫ ФЕДЕРАЛЬНОГО И ОТРАСЛЕВОГО  СТАТИСТИЧЕСКОГО   НАБЛЮДЕНИЯ</a:t>
            </a:r>
          </a:p>
        </p:txBody>
      </p:sp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827584" y="2047193"/>
            <a:ext cx="7624464" cy="4278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l"/>
            <a:endParaRPr lang="ru-RU" b="1" dirty="0" smtClean="0"/>
          </a:p>
          <a:p>
            <a:pPr algn="l"/>
            <a:r>
              <a:rPr lang="ru-RU" sz="2000" b="1" dirty="0" smtClean="0">
                <a:solidFill>
                  <a:srgbClr val="C00000"/>
                </a:solidFill>
              </a:rPr>
              <a:t>№ 12 </a:t>
            </a:r>
            <a:r>
              <a:rPr lang="ru-RU" sz="2000" b="1" dirty="0" smtClean="0"/>
              <a:t>«Сведения о числе заболеваний, зарегистрированных у пациентов, проживающих в районе обслуживания медицинской организации»</a:t>
            </a:r>
          </a:p>
          <a:p>
            <a:pPr algn="l"/>
            <a:endParaRPr lang="ru-RU" sz="2000" b="1" dirty="0" smtClean="0"/>
          </a:p>
          <a:p>
            <a:pPr algn="l"/>
            <a:r>
              <a:rPr lang="ru-RU" sz="2000" b="1" dirty="0" smtClean="0">
                <a:solidFill>
                  <a:srgbClr val="C00000"/>
                </a:solidFill>
              </a:rPr>
              <a:t>№ 14 </a:t>
            </a:r>
            <a:r>
              <a:rPr lang="ru-RU" sz="2000" b="1" dirty="0" smtClean="0"/>
              <a:t>«Сведения о деятельности стационара»;</a:t>
            </a:r>
          </a:p>
          <a:p>
            <a:pPr algn="l"/>
            <a:endParaRPr lang="ru-RU" b="1" dirty="0" smtClean="0"/>
          </a:p>
          <a:p>
            <a:pPr algn="l"/>
            <a:r>
              <a:rPr lang="ru-RU" sz="2000" b="1" dirty="0" smtClean="0">
                <a:solidFill>
                  <a:srgbClr val="C00000"/>
                </a:solidFill>
              </a:rPr>
              <a:t>№ 30 </a:t>
            </a:r>
            <a:r>
              <a:rPr lang="ru-RU" sz="2000" b="1" dirty="0" smtClean="0"/>
              <a:t>«Сведения о медицинской организации»;</a:t>
            </a:r>
            <a:r>
              <a:rPr lang="ru-RU" sz="2000" dirty="0" smtClean="0"/>
              <a:t> </a:t>
            </a:r>
            <a:endParaRPr lang="ru-RU" b="1" dirty="0" smtClean="0"/>
          </a:p>
          <a:p>
            <a:pPr algn="l"/>
            <a:endParaRPr lang="ru-RU" b="1" dirty="0" smtClean="0"/>
          </a:p>
          <a:p>
            <a:pPr algn="l"/>
            <a:r>
              <a:rPr lang="ru-RU" sz="2000" b="1" dirty="0" smtClean="0">
                <a:solidFill>
                  <a:srgbClr val="C00000"/>
                </a:solidFill>
              </a:rPr>
              <a:t>№ 32 </a:t>
            </a:r>
            <a:r>
              <a:rPr lang="ru-RU" sz="2000" b="1" dirty="0" smtClean="0"/>
              <a:t>«Вкладыш к форме федерального статистического наблюдения  «Сведения о регионализации акушерской и перинатальной помощи в родильных домах (отделениях) и перинатальных центрах»;</a:t>
            </a:r>
            <a:endParaRPr lang="ru-RU" sz="2000" dirty="0" smtClean="0"/>
          </a:p>
          <a:p>
            <a:endParaRPr lang="ru-RU" b="1" dirty="0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28714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Прямоугольник 10"/>
          <p:cNvSpPr>
            <a:spLocks noChangeArrowheads="1"/>
          </p:cNvSpPr>
          <p:nvPr/>
        </p:nvSpPr>
        <p:spPr bwMode="auto">
          <a:xfrm>
            <a:off x="685800" y="692696"/>
            <a:ext cx="7848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 err="1" smtClean="0">
                <a:latin typeface="+mn-lt"/>
                <a:cs typeface="Times New Roman" pitchFamily="18" charset="0"/>
              </a:rPr>
              <a:t>Трансфузионная</a:t>
            </a:r>
            <a:r>
              <a:rPr lang="ru-RU" altLang="ru-RU" sz="2000" b="1" dirty="0" smtClean="0">
                <a:latin typeface="+mn-lt"/>
                <a:cs typeface="Times New Roman" pitchFamily="18" charset="0"/>
              </a:rPr>
              <a:t> </a:t>
            </a:r>
            <a:r>
              <a:rPr lang="ru-RU" altLang="ru-RU" sz="2000" b="1" dirty="0">
                <a:latin typeface="+mn-lt"/>
                <a:cs typeface="Times New Roman" pitchFamily="18" charset="0"/>
              </a:rPr>
              <a:t>помощь</a:t>
            </a:r>
          </a:p>
        </p:txBody>
      </p:sp>
      <p:graphicFrame>
        <p:nvGraphicFramePr>
          <p:cNvPr id="60498" name="Group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8901132"/>
              </p:ext>
            </p:extLst>
          </p:nvPr>
        </p:nvGraphicFramePr>
        <p:xfrm>
          <a:off x="174628" y="1229203"/>
          <a:ext cx="8775700" cy="3521319"/>
        </p:xfrm>
        <a:graphic>
          <a:graphicData uri="http://schemas.openxmlformats.org/drawingml/2006/table">
            <a:tbl>
              <a:tblPr/>
              <a:tblGrid>
                <a:gridCol w="1993900"/>
                <a:gridCol w="533400"/>
                <a:gridCol w="1249680"/>
                <a:gridCol w="1249680"/>
                <a:gridCol w="1049124"/>
                <a:gridCol w="1450236"/>
                <a:gridCol w="1249680"/>
              </a:tblGrid>
              <a:tr h="144466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Трансфузионные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средства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стро-ки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пациентов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(из гр. 3): число пациентов, которым выполнена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аутогемо-трансфузия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переливаний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Перелито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трансфузионных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средств,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посттранс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фузионных осложнений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492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012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Консервированная кровь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1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Эритроцитсодержащие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среды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492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Плазма всех видов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012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Концентрат тромбоцитов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492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Аутогемотрансфузии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6390" name="Rectangle 349"/>
          <p:cNvSpPr>
            <a:spLocks noChangeArrowheads="1"/>
          </p:cNvSpPr>
          <p:nvPr/>
        </p:nvSpPr>
        <p:spPr bwMode="auto">
          <a:xfrm>
            <a:off x="2843808" y="4540178"/>
            <a:ext cx="5832648" cy="1913158"/>
          </a:xfrm>
          <a:prstGeom prst="rect">
            <a:avLst/>
          </a:prstGeom>
          <a:solidFill>
            <a:srgbClr val="C4BD99">
              <a:alpha val="80000"/>
            </a:srgbClr>
          </a:solidFill>
          <a:ln>
            <a:noFill/>
          </a:ln>
        </p:spPr>
        <p:txBody>
          <a:bodyPr/>
          <a:lstStyle>
            <a:lvl1pPr marL="342900" indent="-3429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b="1" dirty="0">
                <a:solidFill>
                  <a:srgbClr val="CC0000"/>
                </a:solidFill>
                <a:latin typeface="+mn-lt"/>
              </a:rPr>
              <a:t>ВАЖНО!</a:t>
            </a:r>
          </a:p>
          <a:p>
            <a:pPr algn="ctr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dirty="0">
                <a:latin typeface="+mn-lt"/>
              </a:rPr>
              <a:t>ОБЪЕМ ТРАНСФУЗИОННЫХ СРЕДСТВ УКАЗЫВАЕТСЯ В </a:t>
            </a:r>
            <a:r>
              <a:rPr lang="ru-RU" altLang="ru-RU" sz="1600" b="1" dirty="0">
                <a:solidFill>
                  <a:srgbClr val="C00000"/>
                </a:solidFill>
                <a:latin typeface="+mn-lt"/>
              </a:rPr>
              <a:t>ЛИТРАХ</a:t>
            </a:r>
          </a:p>
          <a:p>
            <a:pPr algn="ctr"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b="1" dirty="0">
                <a:solidFill>
                  <a:srgbClr val="C00000"/>
                </a:solidFill>
                <a:latin typeface="+mn-lt"/>
              </a:rPr>
              <a:t>НЕ ПУТАТЬ С ДОЗАМИ</a:t>
            </a:r>
          </a:p>
          <a:p>
            <a:pPr algn="ctr">
              <a:lnSpc>
                <a:spcPts val="216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b="1" dirty="0">
                <a:latin typeface="+mn-lt"/>
              </a:rPr>
              <a:t>Обратить внимание на </a:t>
            </a:r>
            <a:r>
              <a:rPr lang="ru-RU" altLang="ru-RU" sz="1600" b="1" dirty="0" smtClean="0">
                <a:latin typeface="+mn-lt"/>
              </a:rPr>
              <a:t>показатели  -  </a:t>
            </a:r>
            <a:endParaRPr lang="ru-RU" altLang="ru-RU" sz="1600" b="1" dirty="0">
              <a:latin typeface="+mn-lt"/>
            </a:endParaRPr>
          </a:p>
          <a:p>
            <a:pPr algn="ctr">
              <a:lnSpc>
                <a:spcPts val="216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b="1" dirty="0" smtClean="0">
                <a:latin typeface="+mn-lt"/>
              </a:rPr>
              <a:t>объем </a:t>
            </a:r>
            <a:r>
              <a:rPr lang="ru-RU" altLang="ru-RU" sz="1600" b="1" dirty="0">
                <a:latin typeface="+mn-lt"/>
              </a:rPr>
              <a:t>на одно переливание и на одного </a:t>
            </a:r>
            <a:r>
              <a:rPr lang="ru-RU" altLang="ru-RU" sz="1600" b="1" dirty="0" smtClean="0">
                <a:latin typeface="+mn-lt"/>
              </a:rPr>
              <a:t>пациента,</a:t>
            </a:r>
          </a:p>
          <a:p>
            <a:pPr algn="ctr">
              <a:lnSpc>
                <a:spcPts val="2160"/>
              </a:lnSpc>
              <a:buClr>
                <a:schemeClr val="bg2"/>
              </a:buClr>
              <a:buSzPct val="75000"/>
              <a:buFont typeface="Wingdings" pitchFamily="2" charset="2"/>
              <a:buNone/>
            </a:pPr>
            <a:r>
              <a:rPr lang="ru-RU" altLang="ru-RU" sz="1600" b="1" dirty="0" smtClean="0">
                <a:latin typeface="+mn-lt"/>
              </a:rPr>
              <a:t> а </a:t>
            </a:r>
            <a:r>
              <a:rPr lang="ru-RU" altLang="ru-RU" sz="1600" b="1" dirty="0">
                <a:latin typeface="+mn-lt"/>
              </a:rPr>
              <a:t>также число переливаний на одного пациента</a:t>
            </a:r>
          </a:p>
        </p:txBody>
      </p:sp>
      <p:sp>
        <p:nvSpPr>
          <p:cNvPr id="8" name="Rectangle 13"/>
          <p:cNvSpPr>
            <a:spLocks noChangeArrowheads="1"/>
          </p:cNvSpPr>
          <p:nvPr/>
        </p:nvSpPr>
        <p:spPr bwMode="auto">
          <a:xfrm>
            <a:off x="198664" y="919890"/>
            <a:ext cx="1905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800" b="1" dirty="0">
                <a:latin typeface="+mn-lt"/>
              </a:rPr>
              <a:t>Таблица </a:t>
            </a:r>
            <a:r>
              <a:rPr lang="ru-RU" altLang="ru-RU" sz="1800" b="1" dirty="0" smtClean="0">
                <a:latin typeface="+mn-lt"/>
              </a:rPr>
              <a:t>3200 </a:t>
            </a:r>
            <a:endParaRPr lang="ru-RU" altLang="ru-RU" sz="1800" dirty="0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50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4533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5"/>
          <p:cNvSpPr>
            <a:spLocks noChangeArrowheads="1"/>
          </p:cNvSpPr>
          <p:nvPr/>
        </p:nvSpPr>
        <p:spPr bwMode="auto">
          <a:xfrm>
            <a:off x="381000" y="2420888"/>
            <a:ext cx="83058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  РАЗДЕЛ 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V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. РАБОТА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ЛЕЧЕБНО-ВСПОМОГАТЕЛЬНЫХ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ОТДЕЛЕНИЙ (КАБИНЕТОВ)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endParaRPr lang="ru-RU" altLang="ru-RU" b="1" dirty="0">
              <a:solidFill>
                <a:srgbClr val="404A34"/>
              </a:solidFill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51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93399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16750" y="1275928"/>
            <a:ext cx="20574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4601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33795" name="Line 3"/>
          <p:cNvSpPr>
            <a:spLocks noChangeShapeType="1"/>
          </p:cNvSpPr>
          <p:nvPr/>
        </p:nvSpPr>
        <p:spPr bwMode="auto">
          <a:xfrm>
            <a:off x="3721100" y="202522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3796" name="Rectangle 605"/>
          <p:cNvSpPr>
            <a:spLocks noChangeArrowheads="1"/>
          </p:cNvSpPr>
          <p:nvPr/>
        </p:nvSpPr>
        <p:spPr bwMode="auto">
          <a:xfrm>
            <a:off x="228600" y="818728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>
                <a:latin typeface="+mn-lt"/>
              </a:rPr>
              <a:t>2. Деятельность физиотерапевтического отделения (кабинета)</a:t>
            </a:r>
            <a:endParaRPr lang="ru-RU" altLang="ru-RU" sz="2000">
              <a:latin typeface="+mn-lt"/>
            </a:endParaRPr>
          </a:p>
        </p:txBody>
      </p:sp>
      <p:sp>
        <p:nvSpPr>
          <p:cNvPr id="33797" name="Rectangle 453"/>
          <p:cNvSpPr>
            <a:spLocks noChangeArrowheads="1"/>
          </p:cNvSpPr>
          <p:nvPr/>
        </p:nvSpPr>
        <p:spPr bwMode="auto">
          <a:xfrm>
            <a:off x="228600" y="5009728"/>
            <a:ext cx="8686800" cy="13716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Таблица заполняется на основании сведений, указанных в карте пациента, закончившего лечение в физиотерапевтическом отделении (кабинете) (ф. 044/у)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В таблицу включаются сведения о пациентах, в картах которых число отпущенных процедур соответствует назначенным, и имеется отметка врача о результатах лечения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Сведения, указанные в таблице, заверяются подписью ответственного лица</a:t>
            </a:r>
            <a:endParaRPr lang="ru-RU" altLang="ru-RU" sz="1600" b="1">
              <a:latin typeface="+mn-lt"/>
            </a:endParaRPr>
          </a:p>
        </p:txBody>
      </p:sp>
      <p:graphicFrame>
        <p:nvGraphicFramePr>
          <p:cNvPr id="55350" name="Group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8340376"/>
              </p:ext>
            </p:extLst>
          </p:nvPr>
        </p:nvGraphicFramePr>
        <p:xfrm>
          <a:off x="228600" y="1733128"/>
          <a:ext cx="8610600" cy="2743201"/>
        </p:xfrm>
        <a:graphic>
          <a:graphicData uri="http://schemas.openxmlformats.org/drawingml/2006/table">
            <a:tbl>
              <a:tblPr/>
              <a:tblGrid>
                <a:gridCol w="398621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612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2071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00501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25253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25425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них: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1255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подразделениях, оказывающих медицинскую помощь в амбулаторных условиях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условиях дневного стационара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254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254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лиц, закончивших лечение, -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508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общего числа лиц, закончивших лечение - детей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2542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отпущенных процедур -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651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 детям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3845" name="Rectangle 453"/>
          <p:cNvSpPr txBox="1">
            <a:spLocks noChangeArrowheads="1"/>
          </p:cNvSpPr>
          <p:nvPr/>
        </p:nvSpPr>
        <p:spPr bwMode="auto">
          <a:xfrm>
            <a:off x="5029200" y="3333328"/>
            <a:ext cx="3657600" cy="1295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  <a:cs typeface="Times New Roman" pitchFamily="18" charset="0"/>
              </a:rPr>
              <a:t>Графа 3 может быть больше суммы граф 4+5 за счет сведений о пациентах, закончивших лечение в стационарных условиях</a:t>
            </a:r>
            <a:endParaRPr lang="ru-RU" altLang="ru-RU" sz="1600" b="1" dirty="0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52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10378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21096" y="1278632"/>
            <a:ext cx="6324600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4701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ph type="tbl" idx="4294967295"/>
            <p:extLst>
              <p:ext uri="{D42A27DB-BD31-4B8C-83A1-F6EECF244321}">
                <p14:modId xmlns:p14="http://schemas.microsoft.com/office/powerpoint/2010/main" val="3975995188"/>
              </p:ext>
            </p:extLst>
          </p:nvPr>
        </p:nvGraphicFramePr>
        <p:xfrm>
          <a:off x="121096" y="1735832"/>
          <a:ext cx="8458200" cy="2560639"/>
        </p:xfrm>
        <a:graphic>
          <a:graphicData uri="http://schemas.openxmlformats.org/drawingml/2006/table">
            <a:tbl>
              <a:tblPr/>
              <a:tblGrid>
                <a:gridCol w="391688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751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81806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22994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13387"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Наименование показателей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№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Всего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из них: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6693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строки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в подразделениях,</a:t>
                      </a:r>
                      <a:r>
                        <a:rPr lang="ru-RU" sz="1400" b="0" i="0" u="none" strike="noStrike" baseline="0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 оказывающих медицинскую помощь в амбулаторных условиях</a:t>
                      </a:r>
                      <a:endParaRPr lang="ru-RU" sz="1400" b="0" i="0" u="none" strike="noStrike" dirty="0"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latin typeface="Times New Roman"/>
                        </a:rPr>
                        <a:t>в </a:t>
                      </a:r>
                      <a:r>
                        <a:rPr lang="ru-RU" sz="1400" b="0" i="0" u="none" strike="noStrike" dirty="0" smtClean="0">
                          <a:latin typeface="Times New Roman"/>
                        </a:rPr>
                        <a:t>условиях дневного стационара</a:t>
                      </a:r>
                      <a:endParaRPr lang="ru-RU" sz="1400" b="0" i="0" u="none" strike="noStrike" dirty="0"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3387"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13387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>
                          <a:latin typeface="Times New Roman"/>
                        </a:rPr>
                        <a:t>Число лиц, закончивших лечение - всего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26773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latin typeface="Times New Roman"/>
                        </a:rPr>
                        <a:t>из общего числа лиц, закончивших лечение - </a:t>
                      </a:r>
                      <a:r>
                        <a:rPr lang="ru-RU" sz="1400" b="0" i="0" u="none" strike="noStrike" dirty="0" smtClean="0">
                          <a:latin typeface="Times New Roman"/>
                        </a:rPr>
                        <a:t>детей</a:t>
                      </a:r>
                      <a:endParaRPr lang="ru-RU" sz="1400" b="0" i="0" u="none" strike="noStrike" dirty="0">
                        <a:latin typeface="Times New Roman"/>
                      </a:endParaRPr>
                    </a:p>
                  </a:txBody>
                  <a:tcPr marL="11430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13387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>
                          <a:latin typeface="Times New Roman"/>
                        </a:rPr>
                        <a:t>Число отпущеных процедур - всего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13387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latin typeface="Times New Roman"/>
                        </a:rPr>
                        <a:t>из них </a:t>
                      </a:r>
                      <a:r>
                        <a:rPr lang="ru-RU" sz="1400" b="0" i="0" u="none" strike="noStrike" dirty="0" smtClean="0">
                          <a:latin typeface="Times New Roman"/>
                        </a:rPr>
                        <a:t>детям</a:t>
                      </a:r>
                      <a:endParaRPr lang="ru-RU" sz="1400" b="0" i="0" u="none" strike="noStrike" dirty="0">
                        <a:latin typeface="Times New Roman"/>
                      </a:endParaRPr>
                    </a:p>
                  </a:txBody>
                  <a:tcPr marL="11430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1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4819" name="Line 3"/>
          <p:cNvSpPr>
            <a:spLocks noChangeShapeType="1"/>
          </p:cNvSpPr>
          <p:nvPr/>
        </p:nvSpPr>
        <p:spPr bwMode="auto">
          <a:xfrm>
            <a:off x="3842196" y="210562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4820" name="Rectangle 605"/>
          <p:cNvSpPr>
            <a:spLocks noChangeArrowheads="1"/>
          </p:cNvSpPr>
          <p:nvPr/>
        </p:nvSpPr>
        <p:spPr bwMode="auto">
          <a:xfrm>
            <a:off x="349696" y="899120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3. Деятельность кабинета </a:t>
            </a:r>
            <a:r>
              <a:rPr lang="ru-RU" altLang="ru-RU" sz="2000" b="1" dirty="0" err="1">
                <a:latin typeface="+mn-lt"/>
              </a:rPr>
              <a:t>ЛФК</a:t>
            </a:r>
            <a:endParaRPr lang="ru-RU" altLang="ru-RU" sz="2000" dirty="0">
              <a:latin typeface="+mn-lt"/>
            </a:endParaRPr>
          </a:p>
        </p:txBody>
      </p:sp>
      <p:sp>
        <p:nvSpPr>
          <p:cNvPr id="34821" name="Rectangle 453"/>
          <p:cNvSpPr>
            <a:spLocks noChangeArrowheads="1"/>
          </p:cNvSpPr>
          <p:nvPr/>
        </p:nvSpPr>
        <p:spPr bwMode="auto">
          <a:xfrm>
            <a:off x="349696" y="5090120"/>
            <a:ext cx="8686800" cy="12192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Таблица заполняются на основании сведений, указанных в картах пациентов, закончивших лечение в кабинете лечебной физкультуры (ф. 042/у).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В таблицу включаются сведения и о пациентах, получивших лечебный массаж.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Сведения, указанные в таблице, заверяются подписью ответственного лица.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</a:t>
            </a:r>
            <a:endParaRPr lang="ru-RU" altLang="ru-RU" sz="1600" b="1">
              <a:latin typeface="+mn-lt"/>
            </a:endParaRPr>
          </a:p>
        </p:txBody>
      </p:sp>
      <p:sp>
        <p:nvSpPr>
          <p:cNvPr id="34869" name="Rectangle 453"/>
          <p:cNvSpPr txBox="1">
            <a:spLocks noChangeArrowheads="1"/>
          </p:cNvSpPr>
          <p:nvPr/>
        </p:nvSpPr>
        <p:spPr bwMode="auto">
          <a:xfrm>
            <a:off x="5150296" y="3566120"/>
            <a:ext cx="3657600" cy="1295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Графа 3 может быть больше суммы граф 4 + 5 за счет сведений о пациентах, закончивших лечение в стационарных условиях</a:t>
            </a:r>
            <a:endParaRPr lang="ru-RU" altLang="ru-RU" sz="1600" b="1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53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5011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1525488"/>
            <a:ext cx="6019800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4804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35843" name="Line 3"/>
          <p:cNvSpPr>
            <a:spLocks noChangeShapeType="1"/>
          </p:cNvSpPr>
          <p:nvPr/>
        </p:nvSpPr>
        <p:spPr bwMode="auto">
          <a:xfrm>
            <a:off x="3721100" y="2122388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5844" name="Rectangle 605"/>
          <p:cNvSpPr>
            <a:spLocks noChangeArrowheads="1"/>
          </p:cNvSpPr>
          <p:nvPr/>
        </p:nvSpPr>
        <p:spPr bwMode="auto">
          <a:xfrm>
            <a:off x="228600" y="915888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7. Логопедическая помощь</a:t>
            </a:r>
            <a:endParaRPr lang="ru-RU" altLang="ru-RU" sz="2000" dirty="0">
              <a:latin typeface="+mn-lt"/>
            </a:endParaRPr>
          </a:p>
        </p:txBody>
      </p:sp>
      <p:graphicFrame>
        <p:nvGraphicFramePr>
          <p:cNvPr id="6185" name="Group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8799"/>
              </p:ext>
            </p:extLst>
          </p:nvPr>
        </p:nvGraphicFramePr>
        <p:xfrm>
          <a:off x="381000" y="1906488"/>
          <a:ext cx="8305800" cy="1493835"/>
        </p:xfrm>
        <a:graphic>
          <a:graphicData uri="http://schemas.openxmlformats.org/drawingml/2006/table">
            <a:tbl>
              <a:tblPr/>
              <a:tblGrid>
                <a:gridCol w="41910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2004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13405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1340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340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1340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лиц, закончивших занятия с логопедом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1340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 детей:</a:t>
                      </a:r>
                    </a:p>
                  </a:txBody>
                  <a:tcPr marL="3429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1340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до 14 лет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1340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15-17 лет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5876" name="Rectangle 453"/>
          <p:cNvSpPr>
            <a:spLocks noChangeArrowheads="1"/>
          </p:cNvSpPr>
          <p:nvPr/>
        </p:nvSpPr>
        <p:spPr bwMode="auto">
          <a:xfrm>
            <a:off x="304800" y="4802088"/>
            <a:ext cx="8686800" cy="12192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Таблица заполняется на основании сведений, указанных в медицинской карте пациента, получающего медицинскую помощь в амбулаторных условиях (ф. 025/у) и истории развития ребенка (ф. 112/у)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 Сведения заполняются по всем пациентам, закончившим занятия с логопедом.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    </a:t>
            </a:r>
            <a:endParaRPr lang="ru-RU" altLang="ru-RU" sz="1600" b="1">
              <a:latin typeface="+mn-lt"/>
            </a:endParaRPr>
          </a:p>
        </p:txBody>
      </p:sp>
      <p:sp>
        <p:nvSpPr>
          <p:cNvPr id="35877" name="Rectangle 453"/>
          <p:cNvSpPr txBox="1">
            <a:spLocks noChangeArrowheads="1"/>
          </p:cNvSpPr>
          <p:nvPr/>
        </p:nvSpPr>
        <p:spPr bwMode="auto">
          <a:xfrm>
            <a:off x="5486400" y="2592288"/>
            <a:ext cx="3276600" cy="1295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Строка 1 может быть больше суммы строк 2+3 за счет пациентов в возрасте 18 лет и старше, закончивших занятия с логопедом</a:t>
            </a:r>
            <a:endParaRPr lang="ru-RU" altLang="ru-RU" sz="1600" b="1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54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5966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538064"/>
            <a:ext cx="19812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smtClean="0">
                <a:latin typeface="+mn-lt"/>
              </a:rPr>
              <a:t>Таблица 4805</a:t>
            </a:r>
            <a:r>
              <a:rPr lang="ru-RU" altLang="ru-RU" sz="2000" smtClean="0">
                <a:latin typeface="+mn-lt"/>
              </a:rPr>
              <a:t> </a:t>
            </a:r>
          </a:p>
        </p:txBody>
      </p:sp>
      <p:sp>
        <p:nvSpPr>
          <p:cNvPr id="36867" name="Line 3"/>
          <p:cNvSpPr>
            <a:spLocks noChangeShapeType="1"/>
          </p:cNvSpPr>
          <p:nvPr/>
        </p:nvSpPr>
        <p:spPr bwMode="auto">
          <a:xfrm>
            <a:off x="3721100" y="1906364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868" name="Rectangle 605"/>
          <p:cNvSpPr>
            <a:spLocks noChangeArrowheads="1"/>
          </p:cNvSpPr>
          <p:nvPr/>
        </p:nvSpPr>
        <p:spPr bwMode="auto">
          <a:xfrm>
            <a:off x="228600" y="928464"/>
            <a:ext cx="8534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>
                <a:latin typeface="+mn-lt"/>
              </a:rPr>
              <a:t>8. Деятельность отделения гемосорбции и гравитационной хирургии крови</a:t>
            </a:r>
          </a:p>
        </p:txBody>
      </p:sp>
      <p:graphicFrame>
        <p:nvGraphicFramePr>
          <p:cNvPr id="56669" name="Group 3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3753041"/>
              </p:ext>
            </p:extLst>
          </p:nvPr>
        </p:nvGraphicFramePr>
        <p:xfrm>
          <a:off x="381000" y="2071464"/>
          <a:ext cx="8534400" cy="3687800"/>
        </p:xfrm>
        <a:graphic>
          <a:graphicData uri="http://schemas.openxmlformats.org/drawingml/2006/table">
            <a:tbl>
              <a:tblPr/>
              <a:tblGrid>
                <a:gridCol w="349567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8897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60350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06045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304769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kumimoji="0" lang="ru-RU" alt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94483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амбулаторных условиях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условиях дневного стационара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en-US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en-US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мест в отделении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процедур - всего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 гемосорбций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плазмаферезов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лазерного облучения крови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ультразвукового облучения крови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0476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гемоозонотерапии</a:t>
                      </a: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крови</a:t>
                      </a:r>
                      <a:endParaRPr kumimoji="0" lang="ru-RU" alt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06" marB="45706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6933" name="Rectangle 453"/>
          <p:cNvSpPr txBox="1">
            <a:spLocks noChangeArrowheads="1"/>
          </p:cNvSpPr>
          <p:nvPr/>
        </p:nvSpPr>
        <p:spPr bwMode="auto">
          <a:xfrm>
            <a:off x="4876800" y="3747864"/>
            <a:ext cx="3657600" cy="8382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Строка 2 может быть больше суммы строк с 3 по 7 на прочие процедуры, которые необходимо </a:t>
            </a:r>
            <a:r>
              <a:rPr lang="ru-RU" altLang="ru-RU" sz="1600" b="1">
                <a:solidFill>
                  <a:srgbClr val="FF0000"/>
                </a:solidFill>
                <a:latin typeface="+mn-lt"/>
                <a:cs typeface="Times New Roman" pitchFamily="18" charset="0"/>
              </a:rPr>
              <a:t>расшифровать</a:t>
            </a:r>
            <a:endParaRPr lang="ru-RU" altLang="ru-RU" sz="1600" b="1">
              <a:solidFill>
                <a:srgbClr val="FF0000"/>
              </a:solidFill>
              <a:latin typeface="+mn-lt"/>
            </a:endParaRPr>
          </a:p>
        </p:txBody>
      </p:sp>
      <p:sp>
        <p:nvSpPr>
          <p:cNvPr id="36934" name="Rectangle 453"/>
          <p:cNvSpPr txBox="1">
            <a:spLocks noChangeArrowheads="1"/>
          </p:cNvSpPr>
          <p:nvPr/>
        </p:nvSpPr>
        <p:spPr bwMode="auto">
          <a:xfrm>
            <a:off x="4876800" y="4814664"/>
            <a:ext cx="3657600" cy="9906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Графа 3 может быть больше суммы граф 4 + 5 за счет процедур, выполненных в стационарных условиях </a:t>
            </a:r>
            <a:endParaRPr lang="ru-RU" altLang="ru-RU" sz="1600" b="1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55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70490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75091" y="1124744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4809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37891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892" name="Rectangle 605"/>
          <p:cNvSpPr>
            <a:spLocks noChangeArrowheads="1"/>
          </p:cNvSpPr>
          <p:nvPr/>
        </p:nvSpPr>
        <p:spPr bwMode="auto">
          <a:xfrm>
            <a:off x="228600" y="685800"/>
            <a:ext cx="8610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10. Деятельность отделения (кабинета) медицинской профилактики</a:t>
            </a:r>
            <a:endParaRPr lang="ru-RU" altLang="ru-RU" sz="200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37893" name="Rectangle 453"/>
          <p:cNvSpPr>
            <a:spLocks noChangeArrowheads="1"/>
          </p:cNvSpPr>
          <p:nvPr/>
        </p:nvSpPr>
        <p:spPr bwMode="auto">
          <a:xfrm>
            <a:off x="175091" y="4941168"/>
            <a:ext cx="8839200" cy="1555204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  <a:cs typeface="Times New Roman" pitchFamily="18" charset="0"/>
              </a:rPr>
              <a:t>    Таблица заполняется в отделениях (кабинетах) медицинской профилактики, развернутых в соответствии с приказом </a:t>
            </a:r>
            <a:r>
              <a:rPr lang="ru-RU" altLang="ru-RU" sz="1400" b="1" dirty="0" err="1">
                <a:latin typeface="+mn-lt"/>
                <a:cs typeface="Times New Roman" pitchFamily="18" charset="0"/>
              </a:rPr>
              <a:t>МЗ</a:t>
            </a:r>
            <a:r>
              <a:rPr lang="ru-RU" altLang="ru-RU" sz="1400" b="1" dirty="0">
                <a:latin typeface="+mn-lt"/>
                <a:cs typeface="Times New Roman" pitchFamily="18" charset="0"/>
              </a:rPr>
              <a:t> России  от 06.10.97 № 295 на основании «Журнала работы по гигиеническому обучению и воспитанию населения, пропаганды здорового образа жизни», утвержденным данным приказом.  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  <a:cs typeface="Times New Roman" pitchFamily="18" charset="0"/>
              </a:rPr>
              <a:t>    В строке 1 указывается число обученных специалистами отделения (кабинета) медицинской профилактики педагогов, работников культуры, родителей, молодежи, пенсионеров и детей на лекциях, семинарах, конференциях, школах, групповых беседах 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  <a:cs typeface="Times New Roman" pitchFamily="18" charset="0"/>
              </a:rPr>
              <a:t>    Сведения, указанные в таблице, заверяются подписью ответственного лица (заведующим отделением (кабинетом</a:t>
            </a:r>
            <a:r>
              <a:rPr lang="ru-RU" altLang="ru-RU" sz="1400" b="1" dirty="0" smtClean="0">
                <a:latin typeface="+mn-lt"/>
                <a:cs typeface="Times New Roman" pitchFamily="18" charset="0"/>
              </a:rPr>
              <a:t>)</a:t>
            </a:r>
            <a:endParaRPr lang="ru-RU" altLang="ru-RU" sz="1400" b="1" dirty="0">
              <a:latin typeface="+mn-lt"/>
              <a:cs typeface="Times New Roman" pitchFamily="18" charset="0"/>
            </a:endParaRPr>
          </a:p>
        </p:txBody>
      </p:sp>
      <p:graphicFrame>
        <p:nvGraphicFramePr>
          <p:cNvPr id="7241" name="Group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0202558"/>
              </p:ext>
            </p:extLst>
          </p:nvPr>
        </p:nvGraphicFramePr>
        <p:xfrm>
          <a:off x="189880" y="1484784"/>
          <a:ext cx="8839200" cy="3292430"/>
        </p:xfrm>
        <a:graphic>
          <a:graphicData uri="http://schemas.openxmlformats.org/drawingml/2006/table">
            <a:tbl>
              <a:tblPr/>
              <a:tblGrid>
                <a:gridCol w="71628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строки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лиц, обученных основам здорового образа жизни -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6583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медицинских работников, обученных методике профилактики заболеваний и укрепления здоровья –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пациентов обученных в “школах” –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том числе: школе для беременных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школе для пациентов с сердечной недостаточностью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школе для пациентов на хроническом диализе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…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школе для пациентов с ишемической болезнью сердца и перенесших острый инфаркт </a:t>
                      </a:r>
                    </a:p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миокарда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школе для пациентов перенесших острое нарушение мозгового кровообращения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прочих школах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проведенных массовых мероприятий -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134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лиц, участвующих в мероприятиях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16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56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42877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57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403678" y="2132856"/>
            <a:ext cx="83058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  РАЗДЕЛ 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VI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. РАБОТА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  ДИАГНОСТИЧЕСКИХ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r>
              <a:rPr lang="en-US" altLang="ru-RU" b="1" dirty="0">
                <a:solidFill>
                  <a:srgbClr val="404A34"/>
                </a:solidFill>
                <a:latin typeface="+mn-lt"/>
              </a:rPr>
              <a:t>                     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 </a:t>
            </a:r>
            <a:r>
              <a:rPr lang="ru-RU" altLang="ru-RU" b="1" dirty="0" smtClean="0">
                <a:solidFill>
                  <a:srgbClr val="404A34"/>
                </a:solidFill>
                <a:latin typeface="+mn-lt"/>
              </a:rPr>
              <a:t> ОТДЕЛЕНИЙ </a:t>
            </a:r>
            <a:r>
              <a:rPr lang="ru-RU" altLang="ru-RU" b="1" dirty="0">
                <a:solidFill>
                  <a:srgbClr val="404A34"/>
                </a:solidFill>
                <a:latin typeface="+mn-lt"/>
              </a:rPr>
              <a:t>(КАБИНЕТОВ)</a:t>
            </a:r>
            <a:r>
              <a:rPr lang="en-US" altLang="ru-RU" b="1" dirty="0">
                <a:solidFill>
                  <a:srgbClr val="404A34"/>
                </a:solidFill>
                <a:latin typeface="+mn-lt"/>
              </a:rPr>
              <a:t/>
            </a:r>
            <a:br>
              <a:rPr lang="en-US" altLang="ru-RU" b="1" dirty="0">
                <a:solidFill>
                  <a:srgbClr val="404A34"/>
                </a:solidFill>
                <a:latin typeface="+mn-lt"/>
              </a:rPr>
            </a:br>
            <a:endParaRPr lang="ru-RU" altLang="ru-RU" b="1" dirty="0">
              <a:solidFill>
                <a:srgbClr val="404A34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88794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42866" y="1844824"/>
            <a:ext cx="8839200" cy="4476750"/>
          </a:xfrm>
        </p:spPr>
        <p:txBody>
          <a:bodyPr/>
          <a:lstStyle/>
          <a:p>
            <a:pPr>
              <a:lnSpc>
                <a:spcPct val="80000"/>
              </a:lnSpc>
              <a:buFont typeface="Wingdings" pitchFamily="2" charset="2"/>
              <a:buNone/>
            </a:pPr>
            <a:endParaRPr lang="ru-RU" altLang="ru-RU" sz="900" b="1" dirty="0" smtClean="0"/>
          </a:p>
          <a:p>
            <a:pPr algn="just">
              <a:lnSpc>
                <a:spcPct val="80000"/>
              </a:lnSpc>
            </a:pPr>
            <a:r>
              <a:rPr lang="ru-RU" altLang="ru-RU" sz="2000" dirty="0" smtClean="0">
                <a:cs typeface="Times New Roman" pitchFamily="18" charset="0"/>
              </a:rPr>
              <a:t>Таблицы данного раздела заполняют в медицинских организациях, имеющих соответствующие диагностические службы. Включаются сведения об исследованиях, проведенных </a:t>
            </a: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только</a:t>
            </a:r>
            <a:r>
              <a:rPr lang="ru-RU" altLang="ru-RU" sz="2000" dirty="0" smtClean="0">
                <a:cs typeface="Times New Roman" pitchFamily="18" charset="0"/>
              </a:rPr>
              <a:t> в отделениях (кабинетах) </a:t>
            </a: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данной</a:t>
            </a:r>
            <a:r>
              <a:rPr lang="ru-RU" altLang="ru-RU" sz="2000" dirty="0" smtClean="0">
                <a:cs typeface="Times New Roman" pitchFamily="18" charset="0"/>
              </a:rPr>
              <a:t> медицинской организации</a:t>
            </a:r>
          </a:p>
          <a:p>
            <a:pPr algn="just">
              <a:lnSpc>
                <a:spcPct val="80000"/>
              </a:lnSpc>
            </a:pPr>
            <a:endParaRPr lang="ru-RU" altLang="ru-RU" sz="2000" dirty="0" smtClean="0">
              <a:cs typeface="Times New Roman" pitchFamily="18" charset="0"/>
            </a:endParaRPr>
          </a:p>
          <a:p>
            <a:pPr algn="just">
              <a:lnSpc>
                <a:spcPct val="80000"/>
              </a:lnSpc>
            </a:pP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Не включаются </a:t>
            </a:r>
            <a:r>
              <a:rPr lang="ru-RU" altLang="ru-RU" sz="2000" dirty="0" smtClean="0">
                <a:cs typeface="Times New Roman" pitchFamily="18" charset="0"/>
              </a:rPr>
              <a:t>сведения об анализах и исследованиях, </a:t>
            </a: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проведенных в других организациях, </a:t>
            </a:r>
            <a:r>
              <a:rPr lang="ru-RU" altLang="ru-RU" sz="2000" dirty="0" smtClean="0">
                <a:cs typeface="Times New Roman" pitchFamily="18" charset="0"/>
              </a:rPr>
              <a:t>пациентам, обслуживаемым данной организацией</a:t>
            </a:r>
          </a:p>
          <a:p>
            <a:pPr algn="just">
              <a:lnSpc>
                <a:spcPct val="80000"/>
              </a:lnSpc>
            </a:pPr>
            <a:endParaRPr lang="ru-RU" altLang="ru-RU" sz="2000" dirty="0" smtClean="0">
              <a:cs typeface="Times New Roman" pitchFamily="18" charset="0"/>
            </a:endParaRPr>
          </a:p>
          <a:p>
            <a:pPr algn="just">
              <a:lnSpc>
                <a:spcPct val="80000"/>
              </a:lnSpc>
            </a:pPr>
            <a:r>
              <a:rPr lang="ru-RU" altLang="ru-RU" sz="2000" dirty="0" smtClean="0">
                <a:cs typeface="Times New Roman" pitchFamily="18" charset="0"/>
              </a:rPr>
              <a:t>Если диагностические отделения данной организации оказывают помощь не только своим пациентам, но и пациентам, направленным другими организациями, в сведения о работе диагностического отделения включается </a:t>
            </a: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весь</a:t>
            </a:r>
            <a:r>
              <a:rPr lang="ru-RU" altLang="ru-RU" sz="2000" dirty="0" smtClean="0">
                <a:cs typeface="Times New Roman" pitchFamily="18" charset="0"/>
              </a:rPr>
              <a:t> объем </a:t>
            </a:r>
            <a:r>
              <a:rPr lang="ru-RU" altLang="ru-RU" sz="2000" b="1" dirty="0" smtClean="0">
                <a:solidFill>
                  <a:srgbClr val="C00000"/>
                </a:solidFill>
                <a:cs typeface="Times New Roman" pitchFamily="18" charset="0"/>
              </a:rPr>
              <a:t>проведенной работы</a:t>
            </a:r>
            <a:r>
              <a:rPr lang="ru-RU" altLang="ru-RU" sz="2000" dirty="0" smtClean="0">
                <a:cs typeface="Times New Roman" pitchFamily="18" charset="0"/>
              </a:rPr>
              <a:t>, независимо от того, каким пациентам была оказана помощь</a:t>
            </a:r>
            <a:endParaRPr lang="ru-RU" altLang="ru-RU" sz="2000" dirty="0" smtClean="0"/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107504" y="908720"/>
            <a:ext cx="8894440" cy="990600"/>
          </a:xfrm>
        </p:spPr>
        <p:txBody>
          <a:bodyPr>
            <a:noAutofit/>
          </a:bodyPr>
          <a:lstStyle/>
          <a:p>
            <a:pPr marL="838200" indent="-838200"/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При заполнении раздела </a:t>
            </a:r>
            <a:r>
              <a:rPr lang="en-US" altLang="ru-RU" sz="2400" b="1" dirty="0" smtClean="0">
                <a:solidFill>
                  <a:srgbClr val="C00000"/>
                </a:solidFill>
                <a:latin typeface="+mn-lt"/>
              </a:rPr>
              <a:t>VI </a:t>
            </a:r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«Работа диагностических отделений (кабинетов)» ФФСН №30 следует иметь в виду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58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97621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460375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4</a:t>
            </a:r>
            <a:r>
              <a:rPr lang="en-US" altLang="ru-RU" sz="2000" b="1" dirty="0" smtClean="0">
                <a:latin typeface="+mn-lt"/>
              </a:rPr>
              <a:t>2</a:t>
            </a:r>
            <a:r>
              <a:rPr lang="ru-RU" altLang="ru-RU" sz="2000" b="1" dirty="0" smtClean="0">
                <a:latin typeface="+mn-lt"/>
              </a:rPr>
              <a:t>01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58371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8372" name="Rectangle 605"/>
          <p:cNvSpPr>
            <a:spLocks noChangeArrowheads="1"/>
          </p:cNvSpPr>
          <p:nvPr/>
        </p:nvSpPr>
        <p:spPr bwMode="auto">
          <a:xfrm>
            <a:off x="347665" y="117475"/>
            <a:ext cx="8534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indent="0" algn="ctr">
              <a:spcBef>
                <a:spcPct val="0"/>
              </a:spcBef>
              <a:buNone/>
            </a:pPr>
            <a:r>
              <a:rPr lang="ru-RU" altLang="ru-RU" sz="2000" b="1" dirty="0" smtClean="0">
                <a:latin typeface="+mn-lt"/>
              </a:rPr>
              <a:t>1. Деятельность </a:t>
            </a:r>
            <a:r>
              <a:rPr lang="ru-RU" altLang="ru-RU" sz="2000" b="1" dirty="0">
                <a:latin typeface="+mn-lt"/>
              </a:rPr>
              <a:t>радиотерапевтического </a:t>
            </a:r>
            <a:r>
              <a:rPr lang="ru-RU" altLang="ru-RU" sz="2000" b="1" dirty="0" smtClean="0">
                <a:latin typeface="+mn-lt"/>
              </a:rPr>
              <a:t>отделения</a:t>
            </a:r>
          </a:p>
          <a:p>
            <a:pPr marL="0" indent="0" algn="ctr">
              <a:spcBef>
                <a:spcPct val="0"/>
              </a:spcBef>
              <a:buNone/>
            </a:pPr>
            <a:r>
              <a:rPr lang="ru-RU" altLang="ru-RU" sz="2000" b="1" dirty="0" smtClean="0">
                <a:latin typeface="+mn-lt"/>
              </a:rPr>
              <a:t>(</a:t>
            </a:r>
            <a:r>
              <a:rPr lang="ru-RU" altLang="ru-RU" sz="2000" b="1" dirty="0">
                <a:latin typeface="+mn-lt"/>
              </a:rPr>
              <a:t>кабинета лучевой терапии)</a:t>
            </a:r>
          </a:p>
        </p:txBody>
      </p:sp>
      <p:graphicFrame>
        <p:nvGraphicFramePr>
          <p:cNvPr id="54303" name="Group 20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6378531"/>
              </p:ext>
            </p:extLst>
          </p:nvPr>
        </p:nvGraphicFramePr>
        <p:xfrm>
          <a:off x="195265" y="913603"/>
          <a:ext cx="8839200" cy="5792793"/>
        </p:xfrm>
        <a:graphic>
          <a:graphicData uri="http://schemas.openxmlformats.org/drawingml/2006/table">
            <a:tbl>
              <a:tblPr/>
              <a:tblGrid>
                <a:gridCol w="4800600"/>
                <a:gridCol w="685800"/>
                <a:gridCol w="838200"/>
                <a:gridCol w="2514600"/>
              </a:tblGrid>
              <a:tr h="55335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в подразделениях, оказывающих медицинскую помощь в амбулаторных условиях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45983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пациентов, закончивших: лучевую терапию (самостоятельную и в комбинации с другими  методами  лечения) всего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   самостоятельную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хирургическим лечением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химиотерапией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хирургическим лечением и химиотерапией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1.4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дистанционную лучевую терапию всего 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из них: конвенциональную лучевую терапию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на гамма терапевтических аппаратах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2.1.1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...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из них: конформную лучевую терапию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…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контактную лучевую терапию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внутриполостную 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3.1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сочетанную (дистанционную с внутриполостным облучением) 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интраоперационную лучевую терапию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адронную лучевую терапию 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4571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лучевую терапию с применением </a:t>
                      </a:r>
                      <a:r>
                        <a:rPr kumimoji="0" lang="ru-RU" alt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радиомодификаторов</a:t>
                      </a: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радиопротекторов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8480" name="Rectangle 453"/>
          <p:cNvSpPr txBox="1">
            <a:spLocks noChangeArrowheads="1"/>
          </p:cNvSpPr>
          <p:nvPr/>
        </p:nvSpPr>
        <p:spPr bwMode="auto">
          <a:xfrm>
            <a:off x="5715000" y="1828800"/>
            <a:ext cx="30480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Times New Roman" pitchFamily="18" charset="0"/>
                <a:cs typeface="Times New Roman" pitchFamily="18" charset="0"/>
              </a:rPr>
              <a:t>Строка 1 должна быть равна сумме строк 1.1+1.2+1.3+1.4</a:t>
            </a:r>
            <a:endParaRPr lang="ru-RU" altLang="ru-RU" sz="1600" b="1">
              <a:latin typeface="Arial" charset="0"/>
            </a:endParaRPr>
          </a:p>
        </p:txBody>
      </p:sp>
      <p:sp>
        <p:nvSpPr>
          <p:cNvPr id="58481" name="Rectangle 453"/>
          <p:cNvSpPr txBox="1">
            <a:spLocks noChangeArrowheads="1"/>
          </p:cNvSpPr>
          <p:nvPr/>
        </p:nvSpPr>
        <p:spPr bwMode="auto">
          <a:xfrm>
            <a:off x="5715000" y="2616200"/>
            <a:ext cx="30480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Times New Roman" pitchFamily="18" charset="0"/>
                <a:cs typeface="Times New Roman" pitchFamily="18" charset="0"/>
              </a:rPr>
              <a:t>Строка 1 должна быть равна сумме строк 2+3+4+5+6</a:t>
            </a:r>
            <a:endParaRPr lang="ru-RU" altLang="ru-RU" sz="1600" b="1">
              <a:latin typeface="Arial" charset="0"/>
            </a:endParaRPr>
          </a:p>
        </p:txBody>
      </p:sp>
      <p:sp>
        <p:nvSpPr>
          <p:cNvPr id="58482" name="Rectangle 453"/>
          <p:cNvSpPr txBox="1">
            <a:spLocks noChangeArrowheads="1"/>
          </p:cNvSpPr>
          <p:nvPr/>
        </p:nvSpPr>
        <p:spPr bwMode="auto">
          <a:xfrm>
            <a:off x="5702300" y="3429000"/>
            <a:ext cx="30480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Times New Roman" pitchFamily="18" charset="0"/>
                <a:cs typeface="Times New Roman" pitchFamily="18" charset="0"/>
              </a:rPr>
              <a:t>Строка 2 должна быть равна сумме строк 2.1+2.2</a:t>
            </a:r>
            <a:endParaRPr lang="ru-RU" altLang="ru-RU" sz="1600" b="1">
              <a:latin typeface="Arial" charset="0"/>
            </a:endParaRPr>
          </a:p>
        </p:txBody>
      </p:sp>
      <p:sp>
        <p:nvSpPr>
          <p:cNvPr id="58483" name="Rectangle 453"/>
          <p:cNvSpPr txBox="1">
            <a:spLocks noChangeArrowheads="1"/>
          </p:cNvSpPr>
          <p:nvPr/>
        </p:nvSpPr>
        <p:spPr bwMode="auto">
          <a:xfrm>
            <a:off x="5715000" y="4216400"/>
            <a:ext cx="30480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Times New Roman" pitchFamily="18" charset="0"/>
                <a:cs typeface="Times New Roman" pitchFamily="18" charset="0"/>
              </a:rPr>
              <a:t>Строка 2.1 должна быть равна сумме строк 2.1.1+2.1.2+2.1.3</a:t>
            </a:r>
            <a:endParaRPr lang="ru-RU" altLang="ru-RU" sz="1600" b="1">
              <a:latin typeface="Arial" charset="0"/>
            </a:endParaRPr>
          </a:p>
        </p:txBody>
      </p:sp>
      <p:sp>
        <p:nvSpPr>
          <p:cNvPr id="58484" name="Rectangle 453"/>
          <p:cNvSpPr txBox="1">
            <a:spLocks noChangeArrowheads="1"/>
          </p:cNvSpPr>
          <p:nvPr/>
        </p:nvSpPr>
        <p:spPr bwMode="auto">
          <a:xfrm>
            <a:off x="5702300" y="5130800"/>
            <a:ext cx="30480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Если приведенные выше условия не выполняются, то необходимо пояснение</a:t>
            </a:r>
            <a:endParaRPr lang="ru-RU" altLang="ru-RU" sz="1600" b="1" dirty="0">
              <a:solidFill>
                <a:srgbClr val="C00000"/>
              </a:solidFill>
              <a:latin typeface="Arial" charset="0"/>
            </a:endParaRPr>
          </a:p>
        </p:txBody>
      </p:sp>
      <p:sp>
        <p:nvSpPr>
          <p:cNvPr id="58485" name="Rectangle 453"/>
          <p:cNvSpPr txBox="1">
            <a:spLocks noChangeArrowheads="1"/>
          </p:cNvSpPr>
          <p:nvPr/>
        </p:nvSpPr>
        <p:spPr bwMode="auto">
          <a:xfrm>
            <a:off x="4495800" y="5943600"/>
            <a:ext cx="4254500" cy="762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Строки со 2 по 6 должны быть согласованы с данными по аппаратам лучевой терапии (табл. 5118)</a:t>
            </a:r>
            <a:endParaRPr lang="ru-RU" altLang="ru-RU" sz="1600" b="1" dirty="0">
              <a:solidFill>
                <a:srgbClr val="C00000"/>
              </a:solidFill>
              <a:latin typeface="Arial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59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314474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1700213"/>
            <a:ext cx="9144000" cy="4214812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sz="2800" b="1" u="sng" dirty="0"/>
          </a:p>
          <a:p>
            <a:pPr algn="ctr" defTabSz="957263"/>
            <a:r>
              <a:rPr lang="ru-RU" sz="3200" b="1" dirty="0">
                <a:solidFill>
                  <a:srgbClr val="4C584E"/>
                </a:solidFill>
              </a:rPr>
              <a:t>ФОРМА ФЕДЕРАЛЬНОГО  </a:t>
            </a:r>
            <a:endParaRPr lang="ru-RU" sz="3200" b="1" dirty="0" smtClean="0">
              <a:solidFill>
                <a:srgbClr val="4C584E"/>
              </a:solidFill>
            </a:endParaRPr>
          </a:p>
          <a:p>
            <a:pPr algn="ctr" defTabSz="957263"/>
            <a:r>
              <a:rPr lang="ru-RU" sz="3200" b="1" dirty="0" smtClean="0">
                <a:solidFill>
                  <a:srgbClr val="4C584E"/>
                </a:solidFill>
              </a:rPr>
              <a:t>СТАТИСТИЧЕСКОГО </a:t>
            </a:r>
            <a:r>
              <a:rPr lang="ru-RU" sz="3200" b="1" dirty="0">
                <a:solidFill>
                  <a:srgbClr val="4C584E"/>
                </a:solidFill>
              </a:rPr>
              <a:t>НАБЛЮДЕНИЯ № 30</a:t>
            </a:r>
          </a:p>
          <a:p>
            <a:pPr algn="ctr" defTabSz="957263"/>
            <a:endParaRPr lang="ru-RU" sz="3200" b="1" dirty="0">
              <a:solidFill>
                <a:srgbClr val="4C584E"/>
              </a:solidFill>
            </a:endParaRPr>
          </a:p>
          <a:p>
            <a:pPr algn="ctr" defTabSz="957263"/>
            <a:r>
              <a:rPr lang="ru-RU" sz="3200" b="1" dirty="0">
                <a:solidFill>
                  <a:srgbClr val="4C584E"/>
                </a:solidFill>
              </a:rPr>
              <a:t>«СВЕДЕНИЯ </a:t>
            </a:r>
            <a:r>
              <a:rPr lang="en-US" sz="3200" b="1" dirty="0">
                <a:solidFill>
                  <a:srgbClr val="4C584E"/>
                </a:solidFill>
              </a:rPr>
              <a:t>О</a:t>
            </a:r>
            <a:r>
              <a:rPr lang="ru-RU" sz="3200" b="1" dirty="0">
                <a:solidFill>
                  <a:srgbClr val="4C584E"/>
                </a:solidFill>
              </a:rPr>
              <a:t> МЕДИЦИНСКОЙ ОРГАНИЗАЦИИ»</a:t>
            </a:r>
          </a:p>
          <a:p>
            <a:pPr algn="ctr" defTabSz="957263"/>
            <a:endParaRPr lang="en-US" sz="2400" b="1" dirty="0">
              <a:latin typeface="Calibri" pitchFamily="34" charset="0"/>
              <a:cs typeface="Arial" pitchFamily="34" charset="0"/>
            </a:endParaRPr>
          </a:p>
        </p:txBody>
      </p:sp>
      <p:sp>
        <p:nvSpPr>
          <p:cNvPr id="336904" name="Rectangle 8"/>
          <p:cNvSpPr>
            <a:spLocks noChangeArrowheads="1"/>
          </p:cNvSpPr>
          <p:nvPr/>
        </p:nvSpPr>
        <p:spPr bwMode="auto">
          <a:xfrm>
            <a:off x="827088" y="3757603"/>
            <a:ext cx="7777162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ru-RU" sz="3200" b="1">
              <a:solidFill>
                <a:schemeClr val="bg1"/>
              </a:solidFill>
            </a:endParaRPr>
          </a:p>
          <a:p>
            <a:endParaRPr lang="ru-RU" sz="2400" b="1">
              <a:solidFill>
                <a:schemeClr val="bg1"/>
              </a:solidFill>
            </a:endParaRPr>
          </a:p>
        </p:txBody>
      </p:sp>
      <p:sp>
        <p:nvSpPr>
          <p:cNvPr id="16" name="Прямоугольник 13"/>
          <p:cNvSpPr txBox="1">
            <a:spLocks noChangeArrowheads="1"/>
          </p:cNvSpPr>
          <p:nvPr/>
        </p:nvSpPr>
        <p:spPr bwMode="auto">
          <a:xfrm>
            <a:off x="384969" y="1601534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r>
              <a:rPr lang="ru-RU" sz="2000" b="1" dirty="0">
                <a:solidFill>
                  <a:srgbClr val="C00000"/>
                </a:solidFill>
              </a:rPr>
              <a:t>ИЗМЕНЕНИЯ, ВНОСИМЫЕ В ДЕЙСТВУЮЩИЕ ФОРМЫ ФЕДЕРАЛЬНОГО И ОТРАСЛЕВОГО  СТАТИСТИЧЕСКОГО   НАБЛЮДЕНИЯ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86971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503238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4</a:t>
            </a:r>
            <a:r>
              <a:rPr lang="en-US" altLang="ru-RU" sz="2000" b="1" dirty="0" smtClean="0">
                <a:latin typeface="+mn-lt"/>
              </a:rPr>
              <a:t>2</a:t>
            </a:r>
            <a:r>
              <a:rPr lang="ru-RU" altLang="ru-RU" sz="2000" b="1" dirty="0" smtClean="0">
                <a:latin typeface="+mn-lt"/>
              </a:rPr>
              <a:t>01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5939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9396" name="Rectangle 605"/>
          <p:cNvSpPr>
            <a:spLocks noChangeArrowheads="1"/>
          </p:cNvSpPr>
          <p:nvPr/>
        </p:nvSpPr>
        <p:spPr bwMode="auto">
          <a:xfrm>
            <a:off x="242890" y="112714"/>
            <a:ext cx="85344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AutoNum type="arabicPeriod"/>
            </a:pPr>
            <a:r>
              <a:rPr lang="ru-RU" altLang="ru-RU" sz="2000" b="1" dirty="0" smtClean="0">
                <a:latin typeface="+mn-lt"/>
              </a:rPr>
              <a:t>Деятельность </a:t>
            </a:r>
            <a:r>
              <a:rPr lang="ru-RU" altLang="ru-RU" sz="2000" b="1" dirty="0">
                <a:latin typeface="+mn-lt"/>
              </a:rPr>
              <a:t>радиотерапевтического </a:t>
            </a:r>
            <a:r>
              <a:rPr lang="ru-RU" altLang="ru-RU" sz="2000" b="1" dirty="0" smtClean="0">
                <a:latin typeface="+mn-lt"/>
              </a:rPr>
              <a:t>отделения</a:t>
            </a:r>
          </a:p>
          <a:p>
            <a:pPr marL="0" indent="0" algn="ctr">
              <a:spcBef>
                <a:spcPct val="0"/>
              </a:spcBef>
              <a:buNone/>
            </a:pPr>
            <a:r>
              <a:rPr lang="ru-RU" altLang="ru-RU" sz="2000" b="1" dirty="0" smtClean="0">
                <a:latin typeface="+mn-lt"/>
              </a:rPr>
              <a:t> </a:t>
            </a:r>
            <a:r>
              <a:rPr lang="ru-RU" altLang="ru-RU" sz="2000" b="1" dirty="0">
                <a:latin typeface="+mn-lt"/>
              </a:rPr>
              <a:t>(кабинета лучевой терапии)</a:t>
            </a:r>
          </a:p>
        </p:txBody>
      </p:sp>
      <p:graphicFrame>
        <p:nvGraphicFramePr>
          <p:cNvPr id="54303" name="Group 20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0968683"/>
              </p:ext>
            </p:extLst>
          </p:nvPr>
        </p:nvGraphicFramePr>
        <p:xfrm>
          <a:off x="179512" y="990601"/>
          <a:ext cx="8839200" cy="5792793"/>
        </p:xfrm>
        <a:graphic>
          <a:graphicData uri="http://schemas.openxmlformats.org/drawingml/2006/table">
            <a:tbl>
              <a:tblPr/>
              <a:tblGrid>
                <a:gridCol w="4800600"/>
                <a:gridCol w="685800"/>
                <a:gridCol w="838200"/>
                <a:gridCol w="2514600"/>
              </a:tblGrid>
              <a:tr h="55335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в подразделениях, оказывающих медицинскую помощь в амбулаторных условиях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45983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пациентов, закончивших: лучевую терапию (самостоятельную и в комбинации с другими  методами  лечения) всего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   самостоятельную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хирургическим лечением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химиотерапией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хирургическим лечением и химиотерапией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1.4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дистанционную лучевую терапию всего 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из них: конвенциональную лучевую терапию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на гамма терапевтических аппаратах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2.1.1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...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из них: конформную лучевую терапию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62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…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контактную лучевую терапию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внутриполостную 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3.1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4472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3.2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сочетанную (дистанционную с внутриполостным облучением) 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интраоперационную лучевую терапию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75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адронную лучевую терапию 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4571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лучевую терапию с применением </a:t>
                      </a:r>
                      <a:r>
                        <a:rPr kumimoji="0" lang="ru-RU" alt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радиомодификаторов</a:t>
                      </a: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радиопротекторов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T="45714" marB="45714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9504" name="Rectangle 453"/>
          <p:cNvSpPr txBox="1">
            <a:spLocks noChangeArrowheads="1"/>
          </p:cNvSpPr>
          <p:nvPr/>
        </p:nvSpPr>
        <p:spPr bwMode="auto">
          <a:xfrm>
            <a:off x="4038600" y="2667000"/>
            <a:ext cx="4648200" cy="29718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В строке 7 отражаются сведения о числе пациентов, получивших комплексное лечение лучевую терапию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+ ГБО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+ гипертермия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+ электронакцепторные соединения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+ цитостатики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+ магнитотерапия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ru-RU" altLang="ru-RU" sz="1600" b="1">
              <a:solidFill>
                <a:srgbClr val="990033"/>
              </a:solidFill>
              <a:latin typeface="Arial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строка 7 </a:t>
            </a:r>
            <a:r>
              <a:rPr lang="en-US" altLang="ru-RU" sz="1600" b="1">
                <a:solidFill>
                  <a:srgbClr val="990033"/>
                </a:solidFill>
                <a:latin typeface="Arial" charset="0"/>
              </a:rPr>
              <a:t>&lt;= c</a:t>
            </a:r>
            <a:r>
              <a:rPr lang="ru-RU" altLang="ru-RU" sz="1600" b="1">
                <a:solidFill>
                  <a:srgbClr val="990033"/>
                </a:solidFill>
                <a:latin typeface="Arial" charset="0"/>
              </a:rPr>
              <a:t>трока 1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60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96856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utoShape 182"/>
          <p:cNvSpPr>
            <a:spLocks noChangeArrowheads="1"/>
          </p:cNvSpPr>
          <p:nvPr/>
        </p:nvSpPr>
        <p:spPr bwMode="auto">
          <a:xfrm>
            <a:off x="4362668" y="5701893"/>
            <a:ext cx="4104620" cy="518458"/>
          </a:xfrm>
          <a:prstGeom prst="wedgeRoundRectCallout">
            <a:avLst>
              <a:gd name="adj1" fmla="val -126615"/>
              <a:gd name="adj2" fmla="val 17460"/>
              <a:gd name="adj3" fmla="val 16667"/>
            </a:avLst>
          </a:prstGeom>
          <a:solidFill>
            <a:srgbClr val="5BFF21">
              <a:alpha val="5098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endParaRPr lang="ru-RU" sz="1400" b="1" dirty="0"/>
          </a:p>
        </p:txBody>
      </p:sp>
      <p:sp>
        <p:nvSpPr>
          <p:cNvPr id="6758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503238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5100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67587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67588" name="Rectangle 605"/>
          <p:cNvSpPr>
            <a:spLocks noChangeArrowheads="1"/>
          </p:cNvSpPr>
          <p:nvPr/>
        </p:nvSpPr>
        <p:spPr bwMode="auto">
          <a:xfrm>
            <a:off x="295277" y="117475"/>
            <a:ext cx="8534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1. Рентгенодиагностические исследования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(без профилактических исследований)</a:t>
            </a:r>
            <a:endParaRPr lang="ru-RU" altLang="ru-RU" sz="2000" dirty="0">
              <a:latin typeface="+mn-lt"/>
            </a:endParaRPr>
          </a:p>
        </p:txBody>
      </p:sp>
      <p:graphicFrame>
        <p:nvGraphicFramePr>
          <p:cNvPr id="10488" name="Group 2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4338947"/>
              </p:ext>
            </p:extLst>
          </p:nvPr>
        </p:nvGraphicFramePr>
        <p:xfrm>
          <a:off x="131477" y="919476"/>
          <a:ext cx="8839200" cy="5300876"/>
        </p:xfrm>
        <a:graphic>
          <a:graphicData uri="http://schemas.openxmlformats.org/drawingml/2006/table">
            <a:tbl>
              <a:tblPr/>
              <a:tblGrid>
                <a:gridCol w="2946400"/>
                <a:gridCol w="492125"/>
                <a:gridCol w="371475"/>
                <a:gridCol w="773113"/>
                <a:gridCol w="512762"/>
                <a:gridCol w="471488"/>
                <a:gridCol w="511175"/>
                <a:gridCol w="461962"/>
                <a:gridCol w="457200"/>
                <a:gridCol w="695325"/>
                <a:gridCol w="504825"/>
                <a:gridCol w="641350"/>
              </a:tblGrid>
              <a:tr h="56179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Наименования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6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При них выполнено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общего числа исследований (стр.01, гр.3) проведено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294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органов и систем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Рентге-носкопий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Рентгенограмм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Флюорограмм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Томо-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 контра-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поли-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дневном стационаре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 пленке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циф-ровых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 пленке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циф-ровых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грамм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стированием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*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клинике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10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Рентгенодиагностические  исследования -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278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 (стр.1): органов грудной клетки</a:t>
                      </a:r>
                    </a:p>
                  </a:txBody>
                  <a:tcPr marL="110054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органов пищеварения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из них:  </a:t>
                      </a:r>
                    </a:p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пищевода, желудка и тонкой кишки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1.2.1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ободочной и прямой кишки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1.2.2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костно-суставной системы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из них: </a:t>
                      </a:r>
                    </a:p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шейного и грудного отдела позвоночника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1.3.1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поясничного и крестцового отдела позвоночника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1.3.2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прочих органов и систем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из них: </a:t>
                      </a:r>
                    </a:p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черепа и челюстно-лицевой области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из них зубов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1.4.1.1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почек и  мочевыводящих путей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молочных желез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*с </a:t>
                      </a: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любым видом </a:t>
                      </a: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контрастного вещества</a:t>
                      </a:r>
                    </a:p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без ангиографий</a:t>
                      </a:r>
                    </a:p>
                  </a:txBody>
                  <a:tcPr marL="0" marR="0" marT="0" marB="0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cxnSp>
        <p:nvCxnSpPr>
          <p:cNvPr id="7" name="Прямая соединительная линия 6"/>
          <p:cNvCxnSpPr/>
          <p:nvPr/>
        </p:nvCxnSpPr>
        <p:spPr>
          <a:xfrm>
            <a:off x="152400" y="3352800"/>
            <a:ext cx="297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825" name="Rectangle 453"/>
          <p:cNvSpPr>
            <a:spLocks noChangeArrowheads="1"/>
          </p:cNvSpPr>
          <p:nvPr/>
        </p:nvSpPr>
        <p:spPr bwMode="auto">
          <a:xfrm>
            <a:off x="3669392" y="2478494"/>
            <a:ext cx="5257800" cy="1295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  <a:cs typeface="Times New Roman" pitchFamily="18" charset="0"/>
              </a:rPr>
              <a:t>Включаются рентгенологические диагностические исследования за исключением: профилактических (таб. 5114), интервенционных (таб. 5111) и компьютерно-</a:t>
            </a:r>
            <a:r>
              <a:rPr lang="ru-RU" altLang="ru-RU" sz="1600" b="1" dirty="0" err="1">
                <a:latin typeface="+mn-lt"/>
                <a:cs typeface="Times New Roman" pitchFamily="18" charset="0"/>
              </a:rPr>
              <a:t>томографических</a:t>
            </a:r>
            <a:r>
              <a:rPr lang="ru-RU" altLang="ru-RU" sz="1600" b="1" dirty="0">
                <a:latin typeface="+mn-lt"/>
                <a:cs typeface="Times New Roman" pitchFamily="18" charset="0"/>
              </a:rPr>
              <a:t> исследований (таб. 5113)</a:t>
            </a:r>
            <a:endParaRPr lang="ru-RU" altLang="ru-RU" sz="1600" b="1" dirty="0">
              <a:latin typeface="+mn-lt"/>
            </a:endParaRPr>
          </a:p>
        </p:txBody>
      </p:sp>
      <p:sp>
        <p:nvSpPr>
          <p:cNvPr id="67826" name="Rectangle 453"/>
          <p:cNvSpPr txBox="1">
            <a:spLocks noChangeArrowheads="1"/>
          </p:cNvSpPr>
          <p:nvPr/>
        </p:nvSpPr>
        <p:spPr bwMode="auto">
          <a:xfrm>
            <a:off x="3669392" y="3861048"/>
            <a:ext cx="5181600" cy="533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  <a:cs typeface="Times New Roman" pitchFamily="18" charset="0"/>
              </a:rPr>
              <a:t>Строка 1 должна быть равна сумме строк 1.1+1.2+1.3+1.4</a:t>
            </a:r>
            <a:endParaRPr lang="ru-RU" altLang="ru-RU" sz="1600" b="1" dirty="0">
              <a:latin typeface="+mn-lt"/>
            </a:endParaRPr>
          </a:p>
        </p:txBody>
      </p:sp>
      <p:sp>
        <p:nvSpPr>
          <p:cNvPr id="67827" name="Rectangle 453"/>
          <p:cNvSpPr txBox="1">
            <a:spLocks noChangeArrowheads="1"/>
          </p:cNvSpPr>
          <p:nvPr/>
        </p:nvSpPr>
        <p:spPr bwMode="auto">
          <a:xfrm>
            <a:off x="3682712" y="4552325"/>
            <a:ext cx="5257800" cy="914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  <a:cs typeface="Times New Roman" pitchFamily="18" charset="0"/>
              </a:rPr>
              <a:t>Графа 3 больше суммы граф 11+12 за счет исследований, выполненных пациентам, получавшим медицинскую помощь в стационарных условиях</a:t>
            </a:r>
            <a:endParaRPr lang="ru-RU" altLang="ru-RU" sz="1600" b="1" dirty="0">
              <a:latin typeface="+mn-lt"/>
            </a:endParaRPr>
          </a:p>
        </p:txBody>
      </p:sp>
      <p:sp>
        <p:nvSpPr>
          <p:cNvPr id="12" name="AutoShape 182"/>
          <p:cNvSpPr>
            <a:spLocks noChangeArrowheads="1"/>
          </p:cNvSpPr>
          <p:nvPr/>
        </p:nvSpPr>
        <p:spPr bwMode="auto">
          <a:xfrm>
            <a:off x="4593065" y="5805264"/>
            <a:ext cx="4104620" cy="518458"/>
          </a:xfrm>
          <a:prstGeom prst="wedgeRoundRectCallout">
            <a:avLst>
              <a:gd name="adj1" fmla="val 24128"/>
              <a:gd name="adj2" fmla="val -758565"/>
              <a:gd name="adj3" fmla="val 16667"/>
            </a:avLst>
          </a:prstGeom>
          <a:solidFill>
            <a:srgbClr val="FFFF00">
              <a:alpha val="5098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defRPr/>
            </a:pPr>
            <a:r>
              <a:rPr lang="ru-RU" sz="1400" b="1" dirty="0" smtClean="0"/>
              <a:t>С любым типом контрастного вещества</a:t>
            </a:r>
            <a:endParaRPr lang="ru-RU" sz="14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61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264800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605"/>
          <p:cNvSpPr>
            <a:spLocks noChangeArrowheads="1"/>
          </p:cNvSpPr>
          <p:nvPr/>
        </p:nvSpPr>
        <p:spPr bwMode="auto">
          <a:xfrm>
            <a:off x="228600" y="104014"/>
            <a:ext cx="8534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 Рентгенодиагностические исследования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(без профилактических исследований)</a:t>
            </a:r>
            <a:endParaRPr lang="ru-RU" altLang="ru-RU" sz="2000" dirty="0">
              <a:latin typeface="+mn-lt"/>
            </a:endParaRPr>
          </a:p>
        </p:txBody>
      </p:sp>
      <p:sp>
        <p:nvSpPr>
          <p:cNvPr id="6861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07504" y="720756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5100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graphicFrame>
        <p:nvGraphicFramePr>
          <p:cNvPr id="6" name="Group 2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3933985"/>
              </p:ext>
            </p:extLst>
          </p:nvPr>
        </p:nvGraphicFramePr>
        <p:xfrm>
          <a:off x="152400" y="1219201"/>
          <a:ext cx="8839200" cy="5507574"/>
        </p:xfrm>
        <a:graphic>
          <a:graphicData uri="http://schemas.openxmlformats.org/drawingml/2006/table">
            <a:tbl>
              <a:tblPr/>
              <a:tblGrid>
                <a:gridCol w="3051448"/>
                <a:gridCol w="387077"/>
                <a:gridCol w="371475"/>
                <a:gridCol w="773113"/>
                <a:gridCol w="512762"/>
                <a:gridCol w="471488"/>
                <a:gridCol w="511175"/>
                <a:gridCol w="461962"/>
                <a:gridCol w="457200"/>
                <a:gridCol w="695325"/>
                <a:gridCol w="504825"/>
                <a:gridCol w="641350"/>
              </a:tblGrid>
              <a:tr h="562040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Наименования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органов и систем</a:t>
                      </a:r>
                    </a:p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6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При них выполнено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общего числа исследований (стр.01, гр.3) проведено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3106"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Рентге-носкопий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Рентгенограмм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Флюорограмм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Томо</a:t>
                      </a: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 контра-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поли-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дневном стационаре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802"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 пленке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циф-ровых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 пленке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циф-ровых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грамм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стированием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*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клинике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29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10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12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074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Рентгенодиагностические  исследования - всего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 (стр.1): органов грудной клетки</a:t>
                      </a:r>
                    </a:p>
                  </a:txBody>
                  <a:tcPr marL="110054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9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органов пищеварения 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8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из них:  </a:t>
                      </a:r>
                    </a:p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пищевода, желудка и тонкой кишки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1.2.1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9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ободочной и прямой кишки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1.2.2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9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костно-суставной системы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8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из них: </a:t>
                      </a:r>
                    </a:p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шейного и грудного отдела позвоночника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1.3.1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8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поясничного и крестцового отдела позвоночника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1.3.2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9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прочих органов и систем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8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из них: </a:t>
                      </a:r>
                    </a:p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черепа и челюстно-лицевой области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9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из них зубов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1.4.1.1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9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почек и  мочевыводящих путей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90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молочных желез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1.4.3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4870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* без ангиографий, с  любым видом контрастного вещества</a:t>
                      </a:r>
                    </a:p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" name="Rectangle 453"/>
          <p:cNvSpPr txBox="1">
            <a:spLocks noChangeArrowheads="1"/>
          </p:cNvSpPr>
          <p:nvPr/>
        </p:nvSpPr>
        <p:spPr bwMode="auto">
          <a:xfrm>
            <a:off x="4343402" y="3124200"/>
            <a:ext cx="3884613" cy="5334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1600" b="1" dirty="0" err="1">
                <a:latin typeface="+mn-lt"/>
              </a:rPr>
              <a:t>Стр</a:t>
            </a:r>
            <a:r>
              <a:rPr lang="ru-RU" sz="1600" b="1" dirty="0">
                <a:latin typeface="+mn-lt"/>
              </a:rPr>
              <a:t> 1.2</a:t>
            </a:r>
            <a:r>
              <a:rPr lang="en-US" sz="1600" b="1" dirty="0">
                <a:latin typeface="+mn-lt"/>
              </a:rPr>
              <a:t>&gt;</a:t>
            </a:r>
            <a:r>
              <a:rPr lang="ru-RU" sz="1600" b="1" dirty="0">
                <a:latin typeface="+mn-lt"/>
              </a:rPr>
              <a:t>=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стр</a:t>
            </a:r>
            <a:r>
              <a:rPr lang="ru-RU" sz="1600" b="1" dirty="0">
                <a:latin typeface="+mn-lt"/>
              </a:rPr>
              <a:t> 1.2.1 + </a:t>
            </a:r>
            <a:r>
              <a:rPr lang="ru-RU" sz="1600" b="1" dirty="0" err="1">
                <a:latin typeface="+mn-lt"/>
              </a:rPr>
              <a:t>стр</a:t>
            </a:r>
            <a:r>
              <a:rPr lang="ru-RU" sz="1600" b="1" dirty="0">
                <a:latin typeface="+mn-lt"/>
              </a:rPr>
              <a:t> 1.2.2</a:t>
            </a:r>
          </a:p>
        </p:txBody>
      </p:sp>
      <p:sp>
        <p:nvSpPr>
          <p:cNvPr id="8" name="Rectangle 453"/>
          <p:cNvSpPr txBox="1">
            <a:spLocks noChangeArrowheads="1"/>
          </p:cNvSpPr>
          <p:nvPr/>
        </p:nvSpPr>
        <p:spPr bwMode="auto">
          <a:xfrm>
            <a:off x="4343402" y="3733800"/>
            <a:ext cx="3884613" cy="56832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1600" b="1" dirty="0" err="1">
                <a:latin typeface="+mn-lt"/>
              </a:rPr>
              <a:t>Стр</a:t>
            </a:r>
            <a:r>
              <a:rPr lang="ru-RU" sz="1600" b="1" dirty="0">
                <a:latin typeface="+mn-lt"/>
              </a:rPr>
              <a:t> 1.3</a:t>
            </a:r>
            <a:r>
              <a:rPr lang="en-US" sz="1600" b="1" dirty="0">
                <a:latin typeface="+mn-lt"/>
              </a:rPr>
              <a:t>&gt; </a:t>
            </a:r>
            <a:r>
              <a:rPr lang="ru-RU" sz="1600" b="1" dirty="0" err="1">
                <a:latin typeface="+mn-lt"/>
              </a:rPr>
              <a:t>стр</a:t>
            </a:r>
            <a:r>
              <a:rPr lang="ru-RU" sz="1600" b="1" dirty="0">
                <a:latin typeface="+mn-lt"/>
              </a:rPr>
              <a:t> 1.3.1 + </a:t>
            </a:r>
            <a:r>
              <a:rPr lang="ru-RU" sz="1600" b="1" dirty="0" err="1">
                <a:latin typeface="+mn-lt"/>
              </a:rPr>
              <a:t>стр</a:t>
            </a:r>
            <a:r>
              <a:rPr lang="ru-RU" sz="1600" b="1" dirty="0">
                <a:latin typeface="+mn-lt"/>
              </a:rPr>
              <a:t> 1.3.2</a:t>
            </a:r>
          </a:p>
        </p:txBody>
      </p:sp>
      <p:sp>
        <p:nvSpPr>
          <p:cNvPr id="9" name="Rectangle 453"/>
          <p:cNvSpPr txBox="1">
            <a:spLocks noChangeArrowheads="1"/>
          </p:cNvSpPr>
          <p:nvPr/>
        </p:nvSpPr>
        <p:spPr bwMode="auto">
          <a:xfrm>
            <a:off x="4343402" y="4419600"/>
            <a:ext cx="3884613" cy="5334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1600" b="1" dirty="0" err="1">
                <a:latin typeface="+mn-lt"/>
              </a:rPr>
              <a:t>Стр</a:t>
            </a:r>
            <a:r>
              <a:rPr lang="ru-RU" sz="1600" b="1" dirty="0">
                <a:latin typeface="+mn-lt"/>
              </a:rPr>
              <a:t> 1.4</a:t>
            </a:r>
            <a:r>
              <a:rPr lang="en-US" sz="1600" b="1" dirty="0">
                <a:latin typeface="+mn-lt"/>
              </a:rPr>
              <a:t>&gt;</a:t>
            </a:r>
            <a:r>
              <a:rPr lang="ru-RU" sz="1600" b="1" dirty="0">
                <a:latin typeface="+mn-lt"/>
              </a:rPr>
              <a:t>=</a:t>
            </a:r>
            <a:r>
              <a:rPr lang="en-US" sz="1600" b="1" dirty="0">
                <a:latin typeface="+mn-lt"/>
              </a:rPr>
              <a:t> </a:t>
            </a:r>
            <a:r>
              <a:rPr lang="ru-RU" sz="1600" b="1" dirty="0" err="1">
                <a:latin typeface="+mn-lt"/>
              </a:rPr>
              <a:t>стр</a:t>
            </a:r>
            <a:r>
              <a:rPr lang="ru-RU" sz="1600" b="1" dirty="0">
                <a:latin typeface="+mn-lt"/>
              </a:rPr>
              <a:t> 1.4.1 + </a:t>
            </a:r>
            <a:r>
              <a:rPr lang="ru-RU" sz="1600" b="1" dirty="0" err="1">
                <a:latin typeface="+mn-lt"/>
              </a:rPr>
              <a:t>стр</a:t>
            </a:r>
            <a:r>
              <a:rPr lang="ru-RU" sz="1600" b="1" dirty="0">
                <a:latin typeface="+mn-lt"/>
              </a:rPr>
              <a:t> 1.4.2 + </a:t>
            </a:r>
            <a:r>
              <a:rPr lang="ru-RU" sz="1600" b="1" dirty="0" err="1">
                <a:latin typeface="+mn-lt"/>
              </a:rPr>
              <a:t>стр</a:t>
            </a:r>
            <a:r>
              <a:rPr lang="ru-RU" sz="1600" b="1" dirty="0">
                <a:latin typeface="+mn-lt"/>
              </a:rPr>
              <a:t> 1.4.3</a:t>
            </a:r>
          </a:p>
        </p:txBody>
      </p:sp>
      <p:sp>
        <p:nvSpPr>
          <p:cNvPr id="10" name="Rectangle 453"/>
          <p:cNvSpPr txBox="1">
            <a:spLocks noChangeArrowheads="1"/>
          </p:cNvSpPr>
          <p:nvPr/>
        </p:nvSpPr>
        <p:spPr bwMode="auto">
          <a:xfrm>
            <a:off x="3352800" y="5105400"/>
            <a:ext cx="5638800" cy="5334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1600" b="1" dirty="0" smtClean="0">
                <a:latin typeface="+mn-lt"/>
              </a:rPr>
              <a:t>Таблица заполняется на основании учетных форм №050/у и №039-5/у, утвержденных Приказом №1030  от 04.10.1980</a:t>
            </a:r>
            <a:endParaRPr lang="ru-RU" sz="1600" b="1" dirty="0">
              <a:latin typeface="+mn-lt"/>
            </a:endParaRPr>
          </a:p>
        </p:txBody>
      </p:sp>
      <p:sp>
        <p:nvSpPr>
          <p:cNvPr id="11" name="Скругленная прямоугольная выноска 10"/>
          <p:cNvSpPr/>
          <p:nvPr/>
        </p:nvSpPr>
        <p:spPr>
          <a:xfrm>
            <a:off x="5029200" y="117475"/>
            <a:ext cx="4114800" cy="2520950"/>
          </a:xfrm>
          <a:prstGeom prst="wedgeRoundRectCallout">
            <a:avLst>
              <a:gd name="adj1" fmla="val -133910"/>
              <a:gd name="adj2" fmla="val 71544"/>
              <a:gd name="adj3" fmla="val 16667"/>
            </a:avLst>
          </a:prstGeom>
          <a:solidFill>
            <a:srgbClr val="FFFF00">
              <a:alpha val="86000"/>
            </a:srgbClr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ru-RU" sz="1600" b="1" dirty="0">
                <a:solidFill>
                  <a:srgbClr val="FF0000"/>
                </a:solidFill>
              </a:rPr>
              <a:t>ВНИМАНИЕ!!!!!</a:t>
            </a:r>
          </a:p>
          <a:p>
            <a:pPr algn="ctr">
              <a:defRPr/>
            </a:pPr>
            <a:r>
              <a:rPr lang="ru-RU" sz="1600" b="1" dirty="0"/>
              <a:t>Без контрастирования рентгенографии брюшной полости делают </a:t>
            </a:r>
            <a:r>
              <a:rPr lang="ru-RU" sz="1600" b="1" dirty="0" smtClean="0"/>
              <a:t>при подозрении</a:t>
            </a:r>
            <a:endParaRPr lang="ru-RU" sz="1600" b="1" dirty="0"/>
          </a:p>
          <a:p>
            <a:pPr marL="285750" indent="-285750" algn="ctr">
              <a:buFont typeface="Arial" panose="020B0604020202020204" pitchFamily="34" charset="0"/>
              <a:buChar char="•"/>
              <a:defRPr/>
            </a:pPr>
            <a:r>
              <a:rPr lang="ru-RU" sz="1600" b="1" dirty="0" smtClean="0"/>
              <a:t>на </a:t>
            </a:r>
            <a:r>
              <a:rPr lang="ru-RU" sz="1600" b="1" dirty="0"/>
              <a:t>кишечную непроходимость;</a:t>
            </a:r>
          </a:p>
          <a:p>
            <a:pPr marL="285750" indent="-285750" algn="ctr">
              <a:buFont typeface="Arial" panose="020B0604020202020204" pitchFamily="34" charset="0"/>
              <a:buChar char="•"/>
              <a:defRPr/>
            </a:pPr>
            <a:r>
              <a:rPr lang="ru-RU" sz="1600" b="1" dirty="0" smtClean="0"/>
              <a:t>на </a:t>
            </a:r>
            <a:r>
              <a:rPr lang="ru-RU" sz="1600" b="1" dirty="0"/>
              <a:t>перфорацию полого органа</a:t>
            </a:r>
          </a:p>
          <a:p>
            <a:pPr marL="285750" indent="-285750" algn="ctr">
              <a:buFont typeface="Arial" panose="020B0604020202020204" pitchFamily="34" charset="0"/>
              <a:buChar char="•"/>
              <a:defRPr/>
            </a:pPr>
            <a:r>
              <a:rPr lang="ru-RU" sz="1600" b="1" dirty="0" smtClean="0"/>
              <a:t>на </a:t>
            </a:r>
            <a:r>
              <a:rPr lang="ru-RU" sz="1600" b="1" dirty="0"/>
              <a:t>наличие инородного тела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62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2419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63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771396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5100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5" name="Rectangle 605"/>
          <p:cNvSpPr>
            <a:spLocks noChangeArrowheads="1"/>
          </p:cNvSpPr>
          <p:nvPr/>
        </p:nvSpPr>
        <p:spPr bwMode="auto">
          <a:xfrm>
            <a:off x="228600" y="237996"/>
            <a:ext cx="8534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 Рентгенодиагностические исследования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(без профилактических исследований)</a:t>
            </a:r>
            <a:endParaRPr lang="ru-RU" altLang="ru-RU" sz="2000" dirty="0">
              <a:latin typeface="+mn-lt"/>
            </a:endParaRPr>
          </a:p>
        </p:txBody>
      </p:sp>
      <p:graphicFrame>
        <p:nvGraphicFramePr>
          <p:cNvPr id="7" name="Group 2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446755"/>
              </p:ext>
            </p:extLst>
          </p:nvPr>
        </p:nvGraphicFramePr>
        <p:xfrm>
          <a:off x="152400" y="1152396"/>
          <a:ext cx="8839200" cy="5300940"/>
        </p:xfrm>
        <a:graphic>
          <a:graphicData uri="http://schemas.openxmlformats.org/drawingml/2006/table">
            <a:tbl>
              <a:tblPr/>
              <a:tblGrid>
                <a:gridCol w="2946400"/>
                <a:gridCol w="492125"/>
                <a:gridCol w="371475"/>
                <a:gridCol w="773113"/>
                <a:gridCol w="512762"/>
                <a:gridCol w="471488"/>
                <a:gridCol w="511175"/>
                <a:gridCol w="461962"/>
                <a:gridCol w="457200"/>
                <a:gridCol w="695325"/>
                <a:gridCol w="504825"/>
                <a:gridCol w="641350"/>
              </a:tblGrid>
              <a:tr h="56181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Наименования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6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При них выполнено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общего числа исследований (стр.01, гр.3) проведено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295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органов и систем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Рентге-носкопий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Рентгенограмм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Флюорограмм</a:t>
                      </a: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Томо-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 контра-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поли-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дневном стационаре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 пленке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циф-ровых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 пленке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циф-ровых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грамм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стированием</a:t>
                      </a: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*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клинике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10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Рентгенодиагностические  исследования -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4280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 (стр.1): органов грудной клетки</a:t>
                      </a:r>
                    </a:p>
                  </a:txBody>
                  <a:tcPr marL="110054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органов пищеварения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из них:  </a:t>
                      </a:r>
                    </a:p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пищевода, желудка и тонкой кишки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1.2.1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ободочной и прямой кишки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1.2.2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костно-суставной системы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из них: </a:t>
                      </a:r>
                    </a:p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шейного и грудного отдела позвоночника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1.3.1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поясничного и крестцового отдела позвоночника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1.3.2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прочих органов и систем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из них: </a:t>
                      </a:r>
                    </a:p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черепа и челюстно-лицевой области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            из них зубов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1.4.1.1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почек и  мочевыводящих путей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молочных желез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1.4.3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65760">
                <a:tc gridSpan="4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* без ангиографий, с  любым видом контрастного вещества</a:t>
                      </a:r>
                    </a:p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" name="Скругленная прямоугольная выноска 7"/>
          <p:cNvSpPr/>
          <p:nvPr/>
        </p:nvSpPr>
        <p:spPr>
          <a:xfrm>
            <a:off x="3733802" y="3057396"/>
            <a:ext cx="2016125" cy="2520950"/>
          </a:xfrm>
          <a:prstGeom prst="wedgeRoundRectCallout">
            <a:avLst>
              <a:gd name="adj1" fmla="val 62305"/>
              <a:gd name="adj2" fmla="val 4516"/>
              <a:gd name="adj3" fmla="val 16667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ru-RU" sz="1600" b="1" dirty="0"/>
              <a:t>При наличии данных в выделенных ячейках необходимо предоставлять</a:t>
            </a:r>
            <a:r>
              <a:rPr lang="en-US" sz="1600" b="1" dirty="0"/>
              <a:t> </a:t>
            </a:r>
            <a:r>
              <a:rPr lang="ru-RU" sz="1600" b="1" dirty="0"/>
              <a:t>пояснительную записку</a:t>
            </a:r>
          </a:p>
        </p:txBody>
      </p:sp>
    </p:spTree>
    <p:extLst>
      <p:ext uri="{BB962C8B-B14F-4D97-AF65-F5344CB8AC3E}">
        <p14:creationId xmlns:p14="http://schemas.microsoft.com/office/powerpoint/2010/main" val="2212730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453"/>
          <p:cNvSpPr txBox="1">
            <a:spLocks noChangeArrowheads="1"/>
          </p:cNvSpPr>
          <p:nvPr/>
        </p:nvSpPr>
        <p:spPr bwMode="auto">
          <a:xfrm>
            <a:off x="454236" y="1124744"/>
            <a:ext cx="8305800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800" dirty="0">
                <a:latin typeface="+mn-lt"/>
                <a:cs typeface="Times New Roman" pitchFamily="18" charset="0"/>
              </a:rPr>
              <a:t>Рентгенологическое исследование пациенту может состоять из просвечивания, </a:t>
            </a:r>
            <a:r>
              <a:rPr lang="ru-RU" altLang="ru-RU" sz="1800" b="1" dirty="0">
                <a:solidFill>
                  <a:srgbClr val="C00000"/>
                </a:solidFill>
                <a:latin typeface="+mn-lt"/>
                <a:cs typeface="Times New Roman" pitchFamily="18" charset="0"/>
              </a:rPr>
              <a:t>одной или нескольких </a:t>
            </a:r>
            <a:r>
              <a:rPr lang="ru-RU" altLang="ru-RU" sz="1800" dirty="0">
                <a:solidFill>
                  <a:srgbClr val="C00000"/>
                </a:solidFill>
                <a:latin typeface="+mn-lt"/>
                <a:cs typeface="Times New Roman" pitchFamily="18" charset="0"/>
              </a:rPr>
              <a:t>рентгенограмм, </a:t>
            </a:r>
            <a:r>
              <a:rPr lang="ru-RU" altLang="ru-RU" sz="1800" dirty="0" err="1">
                <a:solidFill>
                  <a:srgbClr val="C00000"/>
                </a:solidFill>
                <a:latin typeface="+mn-lt"/>
                <a:cs typeface="Times New Roman" pitchFamily="18" charset="0"/>
              </a:rPr>
              <a:t>флюорограмм</a:t>
            </a:r>
            <a:r>
              <a:rPr lang="ru-RU" altLang="ru-RU" sz="1800" dirty="0">
                <a:latin typeface="+mn-lt"/>
                <a:cs typeface="Times New Roman" pitchFamily="18" charset="0"/>
              </a:rPr>
              <a:t>, может состоять из каждого способа в отдельности или в сочетании их друг с другом. В связи с этим, числа, показываемые в графах 4-9 по соответствующим строкам в сумме, могут превышать числа в графе 3, но </a:t>
            </a:r>
            <a:r>
              <a:rPr lang="ru-RU" altLang="ru-RU" sz="1800" b="1" dirty="0">
                <a:solidFill>
                  <a:srgbClr val="C00000"/>
                </a:solidFill>
                <a:latin typeface="+mn-lt"/>
                <a:cs typeface="Times New Roman" pitchFamily="18" charset="0"/>
              </a:rPr>
              <a:t>не могут быть меньше их.</a:t>
            </a:r>
          </a:p>
          <a:p>
            <a:pPr>
              <a:spcBef>
                <a:spcPct val="0"/>
              </a:spcBef>
              <a:buFontTx/>
              <a:buNone/>
            </a:pPr>
            <a:endParaRPr lang="ru-RU" altLang="ru-RU" sz="1800" b="1" dirty="0">
              <a:latin typeface="+mn-lt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Примечание: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sz="1800" b="1" dirty="0">
                <a:latin typeface="+mn-lt"/>
              </a:rPr>
              <a:t>для всех видов цифровой рентгенографии одним снимком считается однократная или серийная экспозиция, выполненная  в одной проекции, независимо от формы последующего сохранения изображения (электронный носитель, </a:t>
            </a:r>
            <a:r>
              <a:rPr lang="ru-RU" altLang="ru-RU" sz="1800" b="1" dirty="0" err="1">
                <a:latin typeface="+mn-lt"/>
              </a:rPr>
              <a:t>мультиформатная</a:t>
            </a:r>
            <a:r>
              <a:rPr lang="ru-RU" altLang="ru-RU" sz="1800" b="1" dirty="0">
                <a:latin typeface="+mn-lt"/>
              </a:rPr>
              <a:t> пленка, бумажная копия и др.)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ru-RU" altLang="ru-RU" sz="1800" b="1" dirty="0">
                <a:latin typeface="+mn-lt"/>
              </a:rPr>
              <a:t>При рентгеновской компьютерной или магнитно-резонансной томографии учитывается только число исследований в соответствии с утвержденным перечнем лучевых методов исследования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64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00965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65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6" name="Заголовок 1"/>
          <p:cNvSpPr>
            <a:spLocks noGrp="1"/>
          </p:cNvSpPr>
          <p:nvPr>
            <p:ph type="title" idx="4294967295"/>
          </p:nvPr>
        </p:nvSpPr>
        <p:spPr>
          <a:xfrm>
            <a:off x="20722" y="116632"/>
            <a:ext cx="9036050" cy="781050"/>
          </a:xfrm>
        </p:spPr>
        <p:txBody>
          <a:bodyPr>
            <a:noAutofit/>
          </a:bodyPr>
          <a:lstStyle/>
          <a:p>
            <a:pPr>
              <a:defRPr/>
            </a:pPr>
            <a:r>
              <a:rPr lang="ru-RU" sz="2000" b="1" dirty="0" smtClean="0">
                <a:latin typeface="+mn-lt"/>
                <a:ea typeface="+mn-ea"/>
                <a:cs typeface="Arial" charset="0"/>
              </a:rPr>
              <a:t>«</a:t>
            </a:r>
            <a:r>
              <a:rPr lang="ru-RU" sz="2000" b="1" dirty="0" err="1" smtClean="0">
                <a:latin typeface="+mn-lt"/>
                <a:ea typeface="+mn-ea"/>
                <a:cs typeface="Arial" charset="0"/>
              </a:rPr>
              <a:t>Рентгенхирургия</a:t>
            </a:r>
            <a:r>
              <a:rPr lang="ru-RU" sz="2000" b="1" dirty="0" smtClean="0">
                <a:latin typeface="+mn-lt"/>
                <a:ea typeface="+mn-ea"/>
                <a:cs typeface="Arial" charset="0"/>
              </a:rPr>
              <a:t>,</a:t>
            </a:r>
            <a:r>
              <a:rPr lang="x-none" sz="2000" b="1" smtClean="0">
                <a:latin typeface="+mn-lt"/>
                <a:ea typeface="+mn-ea"/>
                <a:cs typeface="Arial" charset="0"/>
              </a:rPr>
              <a:t> </a:t>
            </a:r>
            <a:r>
              <a:rPr lang="x-none" sz="2000" b="1">
                <a:latin typeface="+mn-lt"/>
                <a:ea typeface="+mn-ea"/>
                <a:cs typeface="Arial" charset="0"/>
              </a:rPr>
              <a:t>рентгеноэндоваскулярные диагностика и </a:t>
            </a:r>
            <a:r>
              <a:rPr lang="x-none" sz="2000" b="1" smtClean="0">
                <a:latin typeface="+mn-lt"/>
                <a:ea typeface="+mn-ea"/>
                <a:cs typeface="Arial" charset="0"/>
              </a:rPr>
              <a:t>лечение</a:t>
            </a:r>
            <a:r>
              <a:rPr lang="ru-RU" sz="2000" b="1" dirty="0" smtClean="0">
                <a:latin typeface="+mn-lt"/>
                <a:ea typeface="+mn-ea"/>
                <a:cs typeface="Arial" charset="0"/>
              </a:rPr>
              <a:t>»</a:t>
            </a:r>
            <a:br>
              <a:rPr lang="ru-RU" sz="2000" b="1" dirty="0" smtClean="0">
                <a:latin typeface="+mn-lt"/>
                <a:ea typeface="+mn-ea"/>
                <a:cs typeface="Arial" charset="0"/>
              </a:rPr>
            </a:br>
            <a:r>
              <a:rPr lang="ru-RU" sz="2000" b="1" dirty="0" smtClean="0">
                <a:latin typeface="+mn-lt"/>
                <a:ea typeface="+mn-ea"/>
                <a:cs typeface="Arial" charset="0"/>
              </a:rPr>
              <a:t>в отделениях </a:t>
            </a:r>
            <a:r>
              <a:rPr lang="ru-RU" sz="2000" b="1" dirty="0" err="1" smtClean="0">
                <a:latin typeface="+mn-lt"/>
                <a:ea typeface="+mn-ea"/>
                <a:cs typeface="Arial" charset="0"/>
              </a:rPr>
              <a:t>рентгенхирургии</a:t>
            </a:r>
            <a:r>
              <a:rPr lang="ru-RU" sz="2000" b="1" dirty="0" smtClean="0">
                <a:latin typeface="+mn-lt"/>
                <a:ea typeface="+mn-ea"/>
                <a:cs typeface="Arial" charset="0"/>
              </a:rPr>
              <a:t> </a:t>
            </a:r>
            <a:r>
              <a:rPr lang="ru-RU" sz="1800" b="1" dirty="0">
                <a:latin typeface="+mn-lt"/>
                <a:cs typeface="Arial" charset="0"/>
              </a:rPr>
              <a:t>табл. 1001</a:t>
            </a:r>
            <a:r>
              <a:rPr lang="ru-RU" sz="2000" b="1" dirty="0">
                <a:latin typeface="+mn-lt"/>
                <a:cs typeface="Arial" charset="0"/>
              </a:rPr>
              <a:t> </a:t>
            </a:r>
            <a:r>
              <a:rPr lang="ru-RU" sz="1800" b="1" dirty="0" smtClean="0">
                <a:latin typeface="+mn-lt"/>
                <a:ea typeface="+mn-ea"/>
                <a:cs typeface="Arial" charset="0"/>
              </a:rPr>
              <a:t>стр. 108 </a:t>
            </a:r>
            <a:r>
              <a:rPr lang="ru-RU" sz="2000" b="1" dirty="0" smtClean="0">
                <a:latin typeface="+mn-lt"/>
                <a:ea typeface="+mn-ea"/>
                <a:cs typeface="Arial" charset="0"/>
              </a:rPr>
              <a:t>и отделениях (кабинетах) </a:t>
            </a:r>
            <a:r>
              <a:rPr lang="ru-RU" sz="2000" b="1" dirty="0" err="1" smtClean="0">
                <a:latin typeface="+mn-lt"/>
                <a:ea typeface="+mn-ea"/>
                <a:cs typeface="Arial" charset="0"/>
              </a:rPr>
              <a:t>рентгенэндоваскулярной</a:t>
            </a:r>
            <a:r>
              <a:rPr lang="ru-RU" sz="2000" b="1" dirty="0" smtClean="0">
                <a:latin typeface="+mn-lt"/>
                <a:ea typeface="+mn-ea"/>
                <a:cs typeface="Arial" charset="0"/>
              </a:rPr>
              <a:t> диагностики и лечения </a:t>
            </a:r>
            <a:r>
              <a:rPr lang="ru-RU" sz="2000" b="1" dirty="0">
                <a:latin typeface="+mn-lt"/>
                <a:cs typeface="Arial" charset="0"/>
              </a:rPr>
              <a:t>табл. 1001 </a:t>
            </a:r>
            <a:r>
              <a:rPr lang="ru-RU" sz="2000" b="1" dirty="0" smtClean="0">
                <a:latin typeface="+mn-lt"/>
                <a:cs typeface="Arial" charset="0"/>
              </a:rPr>
              <a:t> </a:t>
            </a:r>
            <a:r>
              <a:rPr lang="ru-RU" sz="2000" b="1" dirty="0" smtClean="0">
                <a:latin typeface="+mn-lt"/>
                <a:ea typeface="+mn-ea"/>
                <a:cs typeface="Arial" charset="0"/>
              </a:rPr>
              <a:t>стр. 63</a:t>
            </a:r>
            <a:endParaRPr lang="ru-RU" sz="2000" b="1" dirty="0">
              <a:latin typeface="+mn-lt"/>
              <a:ea typeface="+mn-ea"/>
              <a:cs typeface="Arial" charset="0"/>
            </a:endParaRPr>
          </a:p>
        </p:txBody>
      </p:sp>
      <p:graphicFrame>
        <p:nvGraphicFramePr>
          <p:cNvPr id="7" name="Объект 5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1007446417"/>
              </p:ext>
            </p:extLst>
          </p:nvPr>
        </p:nvGraphicFramePr>
        <p:xfrm>
          <a:off x="395536" y="1340768"/>
          <a:ext cx="8461820" cy="5338726"/>
        </p:xfrm>
        <a:graphic>
          <a:graphicData uri="http://schemas.openxmlformats.org/drawingml/2006/table">
            <a:tbl>
              <a:tblPr/>
              <a:tblGrid>
                <a:gridCol w="3382847"/>
                <a:gridCol w="612926"/>
                <a:gridCol w="1119255"/>
                <a:gridCol w="1117687"/>
                <a:gridCol w="1119255"/>
                <a:gridCol w="1109850"/>
              </a:tblGrid>
              <a:tr h="200380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Наименование</a:t>
                      </a:r>
                    </a:p>
                  </a:txBody>
                  <a:tcPr marL="56406" marR="5640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14313" marR="0" lvl="0" indent="-134938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214313" marR="0" lvl="0" indent="-134938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строки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Внутрисосудистые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Внесосудистые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524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Диагностические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Лечебные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Диагностические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Лечебные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39922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Рентгенохирургические вмешательства,  всего,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на: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головном мозге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области шеи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молочных железах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органах грудной клетки всего* 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из них  легочной артерии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сердце всего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4492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коронарных сосудах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4492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камерах сердца и клапанах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грудной аорте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брюшной аорте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нижней полой вене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Х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80000"/>
                      </a:srgb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желудочно-кишечном тракте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35242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печени, желчных путях, селезенке, поджелудочной железе 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надпочечниках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почках и мочеточниках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органах малого таза (женского)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органах малого таза (мужского)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конечностях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позвоночнике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14400" algn="l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0380">
                <a:tc>
                  <a:txBody>
                    <a:bodyPr/>
                    <a:lstStyle/>
                    <a:p>
                      <a:pPr marL="16986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прочих органах и системах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793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406" marR="5640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Заголовок 1"/>
          <p:cNvSpPr txBox="1">
            <a:spLocks/>
          </p:cNvSpPr>
          <p:nvPr/>
        </p:nvSpPr>
        <p:spPr bwMode="auto">
          <a:xfrm>
            <a:off x="164292" y="940768"/>
            <a:ext cx="1979711" cy="523876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+mn-lt"/>
                <a:ea typeface="+mn-ea"/>
                <a:cs typeface="Arial" charset="0"/>
              </a:rPr>
              <a:t>Таблица 5111</a:t>
            </a:r>
            <a:endParaRPr lang="ru-RU" sz="2000" b="1" dirty="0">
              <a:solidFill>
                <a:srgbClr val="000000"/>
              </a:solidFill>
              <a:latin typeface="+mn-lt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4104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533400"/>
            <a:ext cx="19812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5113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72707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72708" name="Rectangle 605"/>
          <p:cNvSpPr>
            <a:spLocks noChangeArrowheads="1"/>
          </p:cNvSpPr>
          <p:nvPr/>
        </p:nvSpPr>
        <p:spPr bwMode="auto">
          <a:xfrm>
            <a:off x="228600" y="76200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3. Компьютерная томография</a:t>
            </a:r>
            <a:endParaRPr lang="ru-RU" altLang="ru-RU" sz="2000" dirty="0">
              <a:latin typeface="+mn-lt"/>
            </a:endParaRPr>
          </a:p>
        </p:txBody>
      </p:sp>
      <p:graphicFrame>
        <p:nvGraphicFramePr>
          <p:cNvPr id="12416" name="Group 1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7697288"/>
              </p:ext>
            </p:extLst>
          </p:nvPr>
        </p:nvGraphicFramePr>
        <p:xfrm>
          <a:off x="272772" y="980728"/>
          <a:ext cx="8610600" cy="5224432"/>
        </p:xfrm>
        <a:graphic>
          <a:graphicData uri="http://schemas.openxmlformats.org/drawingml/2006/table">
            <a:tbl>
              <a:tblPr/>
              <a:tblGrid>
                <a:gridCol w="3659188"/>
                <a:gridCol w="603250"/>
                <a:gridCol w="538162"/>
                <a:gridCol w="1143000"/>
                <a:gridCol w="1219200"/>
                <a:gridCol w="1447800"/>
              </a:tblGrid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Наименования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них: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9734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органов и систем 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 внутривенным контрастированием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 внутривенным болюсным контрастированием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подразделениях, оказывающих медицинскую помощь в амбулаторных условиях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 исследований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т. ч.: головного мозга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2674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челюстно-лицевой области, височных костей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области  шеи, гортани и гортаноглотки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органов грудной клетки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сердца и коронарных сосудов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4012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органов брюшной полости (печень,  селезенка, поджелудочная железа, надпочечники)  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почек и мочевыводящих путей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органов малого таза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позвоночника (шейный и грудной отделы) 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10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2674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позвоночника (поясничный и крестцовый  отделы)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суставов конечностей 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</a:t>
                      </a: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прочих органов и систем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" name="Rectangle 453"/>
          <p:cNvSpPr txBox="1">
            <a:spLocks noChangeArrowheads="1"/>
          </p:cNvSpPr>
          <p:nvPr/>
        </p:nvSpPr>
        <p:spPr bwMode="auto">
          <a:xfrm>
            <a:off x="4572000" y="2743200"/>
            <a:ext cx="4464496" cy="2068354"/>
          </a:xfrm>
          <a:prstGeom prst="rect">
            <a:avLst/>
          </a:prstGeom>
          <a:solidFill>
            <a:srgbClr val="C4BD99"/>
          </a:solidFill>
          <a:ln w="9525">
            <a:noFill/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dirty="0">
                <a:latin typeface="+mn-lt"/>
              </a:rPr>
              <a:t> </a:t>
            </a:r>
            <a:r>
              <a:rPr lang="ru-RU" altLang="ru-RU" sz="1400" b="1" dirty="0">
                <a:latin typeface="+mn-lt"/>
                <a:cs typeface="Times New Roman" pitchFamily="18" charset="0"/>
              </a:rPr>
              <a:t>В таблицу  5113 по строкам 1-13 включаются сведения о выполненных компьютерно-</a:t>
            </a:r>
            <a:r>
              <a:rPr lang="ru-RU" altLang="ru-RU" sz="1400" b="1" dirty="0" err="1">
                <a:latin typeface="+mn-lt"/>
                <a:cs typeface="Times New Roman" pitchFamily="18" charset="0"/>
              </a:rPr>
              <a:t>томографических</a:t>
            </a:r>
            <a:r>
              <a:rPr lang="ru-RU" altLang="ru-RU" sz="1400" b="1" dirty="0">
                <a:latin typeface="+mn-lt"/>
                <a:cs typeface="Times New Roman" pitchFamily="18" charset="0"/>
              </a:rPr>
              <a:t> исследованиях </a:t>
            </a:r>
          </a:p>
          <a:p>
            <a:pPr>
              <a:defRPr/>
            </a:pPr>
            <a:endParaRPr lang="ru-RU" altLang="ru-RU" sz="900" b="1" dirty="0">
              <a:latin typeface="+mn-lt"/>
              <a:cs typeface="Times New Roman" pitchFamily="18" charset="0"/>
            </a:endParaRPr>
          </a:p>
          <a:p>
            <a:pPr>
              <a:defRPr/>
            </a:pPr>
            <a:r>
              <a:rPr lang="ru-RU" altLang="ru-RU" sz="1400" b="1" dirty="0">
                <a:latin typeface="+mn-lt"/>
                <a:cs typeface="Times New Roman" pitchFamily="18" charset="0"/>
              </a:rPr>
              <a:t>В графах 4 и 5 указываются </a:t>
            </a:r>
            <a:r>
              <a:rPr lang="ru-RU" altLang="ru-RU" sz="1400" b="1" dirty="0" smtClean="0">
                <a:latin typeface="+mn-lt"/>
                <a:cs typeface="Times New Roman" pitchFamily="18" charset="0"/>
              </a:rPr>
              <a:t>исследования с </a:t>
            </a:r>
            <a:r>
              <a:rPr lang="ru-RU" altLang="ru-RU" sz="1400" b="1" dirty="0" err="1" smtClean="0">
                <a:latin typeface="+mn-lt"/>
                <a:cs typeface="Times New Roman" pitchFamily="18" charset="0"/>
              </a:rPr>
              <a:t>контрастированием</a:t>
            </a:r>
            <a:endParaRPr lang="ru-RU" altLang="ru-RU" sz="1400" b="1" strike="sngStrike" dirty="0">
              <a:latin typeface="+mn-lt"/>
              <a:cs typeface="Times New Roman" pitchFamily="18" charset="0"/>
            </a:endParaRPr>
          </a:p>
          <a:p>
            <a:pPr>
              <a:defRPr/>
            </a:pPr>
            <a:endParaRPr lang="ru-RU" altLang="ru-RU" sz="900" b="1" dirty="0">
              <a:latin typeface="+mn-lt"/>
              <a:cs typeface="Times New Roman" pitchFamily="18" charset="0"/>
            </a:endParaRPr>
          </a:p>
          <a:p>
            <a:pPr>
              <a:defRPr/>
            </a:pPr>
            <a:r>
              <a:rPr lang="ru-RU" altLang="ru-RU" sz="1400" b="1" dirty="0">
                <a:latin typeface="+mn-lt"/>
                <a:cs typeface="Times New Roman" pitchFamily="18" charset="0"/>
              </a:rPr>
              <a:t>В графе 6  указываются исследования, выполненные в поликлинике </a:t>
            </a:r>
            <a:endParaRPr lang="ru-RU" altLang="ru-RU" sz="1600" b="1" dirty="0">
              <a:latin typeface="+mn-lt"/>
            </a:endParaRPr>
          </a:p>
        </p:txBody>
      </p:sp>
      <p:sp>
        <p:nvSpPr>
          <p:cNvPr id="72828" name="Rectangle 453"/>
          <p:cNvSpPr txBox="1">
            <a:spLocks noChangeArrowheads="1"/>
          </p:cNvSpPr>
          <p:nvPr/>
        </p:nvSpPr>
        <p:spPr bwMode="auto">
          <a:xfrm>
            <a:off x="4578072" y="5067300"/>
            <a:ext cx="4114800" cy="381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>
                <a:latin typeface="+mn-lt"/>
              </a:rPr>
              <a:t>Строка 1 равна сумме строк 2-13</a:t>
            </a:r>
            <a:r>
              <a:rPr lang="ru-RU" altLang="ru-RU" sz="1400">
                <a:latin typeface="+mn-lt"/>
              </a:rPr>
              <a:t> </a:t>
            </a:r>
          </a:p>
        </p:txBody>
      </p:sp>
      <p:sp>
        <p:nvSpPr>
          <p:cNvPr id="72829" name="Rectangle 453"/>
          <p:cNvSpPr txBox="1">
            <a:spLocks noChangeArrowheads="1"/>
          </p:cNvSpPr>
          <p:nvPr/>
        </p:nvSpPr>
        <p:spPr bwMode="auto">
          <a:xfrm>
            <a:off x="4572000" y="5638800"/>
            <a:ext cx="4114800" cy="4572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</a:rPr>
              <a:t>Сумма граф 4 + 5 + 6 может быть больше или равна графе 3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66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31910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07504" y="1556792"/>
            <a:ext cx="1905000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5114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73731" name="Line 3"/>
          <p:cNvSpPr>
            <a:spLocks noChangeShapeType="1"/>
          </p:cNvSpPr>
          <p:nvPr/>
        </p:nvSpPr>
        <p:spPr bwMode="auto">
          <a:xfrm>
            <a:off x="3721100" y="2202006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73732" name="Rectangle 605"/>
          <p:cNvSpPr>
            <a:spLocks noChangeArrowheads="1"/>
          </p:cNvSpPr>
          <p:nvPr/>
        </p:nvSpPr>
        <p:spPr bwMode="auto">
          <a:xfrm>
            <a:off x="310458" y="808039"/>
            <a:ext cx="8534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4. Рентгенологические профилактические (</a:t>
            </a:r>
            <a:r>
              <a:rPr lang="ru-RU" altLang="ru-RU" sz="2000" b="1" dirty="0" err="1">
                <a:latin typeface="+mn-lt"/>
              </a:rPr>
              <a:t>скрининговые</a:t>
            </a:r>
            <a:r>
              <a:rPr lang="ru-RU" altLang="ru-RU" sz="2000" b="1" dirty="0">
                <a:latin typeface="+mn-lt"/>
              </a:rPr>
              <a:t>) обследования</a:t>
            </a:r>
            <a:endParaRPr lang="ru-RU" altLang="ru-RU" sz="2000" dirty="0">
              <a:latin typeface="+mn-lt"/>
            </a:endParaRPr>
          </a:p>
        </p:txBody>
      </p:sp>
      <p:graphicFrame>
        <p:nvGraphicFramePr>
          <p:cNvPr id="13400" name="Group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4824155"/>
              </p:ext>
            </p:extLst>
          </p:nvPr>
        </p:nvGraphicFramePr>
        <p:xfrm>
          <a:off x="152400" y="1986106"/>
          <a:ext cx="8763000" cy="3780063"/>
        </p:xfrm>
        <a:graphic>
          <a:graphicData uri="http://schemas.openxmlformats.org/drawingml/2006/table">
            <a:tbl>
              <a:tblPr/>
              <a:tblGrid>
                <a:gridCol w="5211688"/>
                <a:gridCol w="720080"/>
                <a:gridCol w="780182"/>
                <a:gridCol w="552450"/>
                <a:gridCol w="1498600"/>
              </a:tblGrid>
              <a:tr h="182896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рентгенологических исследований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них: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3981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детям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лицам старше трудоспособного возраста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3891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рентгенологических профилактических исследований органов грудной клетки (всего)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из них выполнено: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  <a:endParaRPr kumimoji="0" lang="ru-RU" alt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 пленочных </a:t>
                      </a:r>
                      <a:r>
                        <a:rPr kumimoji="0" lang="ru-RU" alt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флюорографах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на цифровых аппаратах и системах  компьютерной радиографии  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рентгенографий на пленке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 передвижных флюорографических </a:t>
                      </a:r>
                      <a:r>
                        <a:rPr kumimoji="0" lang="ru-RU" alt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устаноквках</a:t>
                      </a:r>
                      <a:endParaRPr kumimoji="0" lang="ru-RU" alt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профилактических исследований молочных желез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 них выполнено: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 пленочных аппаратах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387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 цифровых аппаратах и системах  компьютерной радиографии  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из них: на передвижных </a:t>
                      </a:r>
                      <a:r>
                        <a:rPr kumimoji="0" lang="ru-RU" alt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маммографических</a:t>
                      </a: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установках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3811" name="Прямоугольник 4"/>
          <p:cNvSpPr>
            <a:spLocks noChangeArrowheads="1"/>
          </p:cNvSpPr>
          <p:nvPr/>
        </p:nvSpPr>
        <p:spPr bwMode="auto">
          <a:xfrm>
            <a:off x="242890" y="5858108"/>
            <a:ext cx="8763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</a:rPr>
              <a:t>В таблице </a:t>
            </a:r>
            <a:r>
              <a:rPr lang="ru-RU" altLang="ru-RU" sz="1400" b="1" dirty="0" smtClean="0">
                <a:latin typeface="+mn-lt"/>
              </a:rPr>
              <a:t>указываются </a:t>
            </a:r>
            <a:r>
              <a:rPr lang="ru-RU" altLang="ru-RU" sz="1400" b="1" dirty="0">
                <a:latin typeface="+mn-lt"/>
              </a:rPr>
              <a:t>сведения о  рентгенологических профилактических  исследованиях, выполненных в медицинских организациях, включая сведения о исследованиях, проведенных передвижными установками</a:t>
            </a:r>
          </a:p>
        </p:txBody>
      </p:sp>
      <p:sp>
        <p:nvSpPr>
          <p:cNvPr id="73812" name="Rectangle 453"/>
          <p:cNvSpPr txBox="1">
            <a:spLocks noChangeArrowheads="1"/>
          </p:cNvSpPr>
          <p:nvPr/>
        </p:nvSpPr>
        <p:spPr bwMode="auto">
          <a:xfrm>
            <a:off x="6137488" y="2624870"/>
            <a:ext cx="2759224" cy="1295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</a:rPr>
              <a:t>Графа 3 должна быть больше суммы граф 4+5 за счет исследований, выполненных пациентам трудоспособного возраста</a:t>
            </a:r>
          </a:p>
        </p:txBody>
      </p:sp>
      <p:sp>
        <p:nvSpPr>
          <p:cNvPr id="73813" name="Rectangle 453"/>
          <p:cNvSpPr txBox="1">
            <a:spLocks noChangeArrowheads="1"/>
          </p:cNvSpPr>
          <p:nvPr/>
        </p:nvSpPr>
        <p:spPr bwMode="auto">
          <a:xfrm>
            <a:off x="6156176" y="4031856"/>
            <a:ext cx="2759224" cy="17526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</a:rPr>
              <a:t>В строке </a:t>
            </a:r>
            <a:r>
              <a:rPr lang="ru-RU" altLang="ru-RU" sz="1400" b="1" dirty="0" smtClean="0">
                <a:latin typeface="+mn-lt"/>
              </a:rPr>
              <a:t>3 </a:t>
            </a:r>
            <a:r>
              <a:rPr lang="ru-RU" altLang="ru-RU" sz="1400" b="1" dirty="0">
                <a:latin typeface="+mn-lt"/>
              </a:rPr>
              <a:t>указываются сведения о цифровых </a:t>
            </a:r>
            <a:r>
              <a:rPr lang="ru-RU" altLang="ru-RU" sz="1400" b="1" dirty="0" err="1">
                <a:latin typeface="+mn-lt"/>
              </a:rPr>
              <a:t>флюорограммах</a:t>
            </a:r>
            <a:r>
              <a:rPr lang="ru-RU" altLang="ru-RU" sz="1400" b="1" dirty="0">
                <a:latin typeface="+mn-lt"/>
              </a:rPr>
              <a:t> и рентгенограммах, выполненных на цифровых аппаратах, в том числе передвижных</a:t>
            </a:r>
          </a:p>
        </p:txBody>
      </p:sp>
      <p:sp>
        <p:nvSpPr>
          <p:cNvPr id="11" name="Rectangle 453"/>
          <p:cNvSpPr txBox="1">
            <a:spLocks noChangeArrowheads="1"/>
          </p:cNvSpPr>
          <p:nvPr/>
        </p:nvSpPr>
        <p:spPr bwMode="auto">
          <a:xfrm>
            <a:off x="2555776" y="1772816"/>
            <a:ext cx="2759224" cy="120973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</a:rPr>
              <a:t>Строки 2 – 4 заполняются из строки 1</a:t>
            </a:r>
          </a:p>
          <a:p>
            <a:pPr algn="ctr">
              <a:spcBef>
                <a:spcPct val="0"/>
              </a:spcBef>
              <a:buNone/>
            </a:pPr>
            <a:r>
              <a:rPr lang="ru-RU" altLang="ru-RU" sz="1400" b="1" dirty="0" smtClean="0">
                <a:latin typeface="+mn-lt"/>
              </a:rPr>
              <a:t>Строка 5 заполняется </a:t>
            </a:r>
            <a:r>
              <a:rPr lang="ru-RU" altLang="ru-RU" sz="1400" b="1" dirty="0">
                <a:latin typeface="+mn-lt"/>
              </a:rPr>
              <a:t>из строки 1</a:t>
            </a:r>
          </a:p>
          <a:p>
            <a:pPr>
              <a:spcBef>
                <a:spcPct val="0"/>
              </a:spcBef>
              <a:buFontTx/>
              <a:buNone/>
            </a:pPr>
            <a:endParaRPr lang="ru-RU" altLang="ru-RU" sz="1400" b="1" dirty="0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67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436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419100"/>
            <a:ext cx="18288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5115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7475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4340" name="Rectangle 605"/>
          <p:cNvSpPr>
            <a:spLocks noChangeArrowheads="1"/>
          </p:cNvSpPr>
          <p:nvPr/>
        </p:nvSpPr>
        <p:spPr bwMode="auto">
          <a:xfrm>
            <a:off x="1915676" y="228600"/>
            <a:ext cx="5638800" cy="381000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 marL="838200" indent="-8382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altLang="ru-RU" b="1" dirty="0">
                <a:latin typeface="+mn-lt"/>
              </a:rPr>
              <a:t>5. Ультразвуковые исследования</a:t>
            </a:r>
            <a:endParaRPr lang="ru-RU" altLang="ru-RU" dirty="0">
              <a:latin typeface="+mn-lt"/>
            </a:endParaRPr>
          </a:p>
        </p:txBody>
      </p:sp>
      <p:graphicFrame>
        <p:nvGraphicFramePr>
          <p:cNvPr id="14500" name="Group 1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2123269"/>
              </p:ext>
            </p:extLst>
          </p:nvPr>
        </p:nvGraphicFramePr>
        <p:xfrm>
          <a:off x="152402" y="1031875"/>
          <a:ext cx="8763001" cy="5678489"/>
        </p:xfrm>
        <a:graphic>
          <a:graphicData uri="http://schemas.openxmlformats.org/drawingml/2006/table">
            <a:tbl>
              <a:tblPr/>
              <a:tblGrid>
                <a:gridCol w="3407372"/>
                <a:gridCol w="486371"/>
                <a:gridCol w="486372"/>
                <a:gridCol w="1252649"/>
                <a:gridCol w="902073"/>
                <a:gridCol w="1114082"/>
                <a:gridCol w="1114082"/>
              </a:tblGrid>
              <a:tr h="260244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них: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гр. 6 направленных на прижизненные патологоанатомические исследования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10058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подразделениях, оказывающих медицинскую помощь в амбулаторных условиях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условиях дневного стационара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выполнено интервенционных вмешательств под контролем УЗИ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39624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Ультразвуковые исследования (УЗИ) - всего, в т ч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УЗИ </a:t>
                      </a:r>
                      <a:r>
                        <a:rPr kumimoji="0" lang="ru-RU" alt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сердечно-сосудистой</a:t>
                      </a: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системы – всего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них:  доплерное исследование сосудов</a:t>
                      </a:r>
                    </a:p>
                  </a:txBody>
                  <a:tcPr marL="762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….</a:t>
                      </a:r>
                    </a:p>
                  </a:txBody>
                  <a:tcPr marL="3810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….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УЗИ органов брюшной полости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  из них: ободочной и прямой кишки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УЗИ женских половых органов – всего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</a:t>
                      </a:r>
                    </a:p>
                  </a:txBody>
                  <a:tcPr marL="762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УЗИ молочной железы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УЗИ щитовидной железы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16</a:t>
                      </a:r>
                      <a:endParaRPr kumimoji="0" lang="ru-RU" alt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УЗИ костно-суставной системы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17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УЗИ мягких тканей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18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УЗИ головного мозга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19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….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Прочие исследования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5943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общего числа исследований (стр. 1) выполнено: - новорожденным и детям раннего возраста  (до 2 лет)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116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- интраоперационных исследований</a:t>
                      </a:r>
                    </a:p>
                  </a:txBody>
                  <a:tcPr marL="2286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26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  <a:tr h="20311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- УЗИ с внутривенным контрастированием</a:t>
                      </a:r>
                    </a:p>
                  </a:txBody>
                  <a:tcPr marL="2286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27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х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4930" name="AutoShape 1"/>
          <p:cNvSpPr>
            <a:spLocks noChangeArrowheads="1"/>
          </p:cNvSpPr>
          <p:nvPr/>
        </p:nvSpPr>
        <p:spPr bwMode="auto">
          <a:xfrm>
            <a:off x="4572000" y="2438400"/>
            <a:ext cx="4343400" cy="1143000"/>
          </a:xfrm>
          <a:prstGeom prst="wedgeRoundRectCallout">
            <a:avLst>
              <a:gd name="adj1" fmla="val -30454"/>
              <a:gd name="adj2" fmla="val 51250"/>
              <a:gd name="adj3" fmla="val 16667"/>
            </a:avLst>
          </a:prstGeom>
          <a:solidFill>
            <a:srgbClr val="C4BD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300" b="1" dirty="0">
                <a:latin typeface="+mn-lt"/>
                <a:cs typeface="Times New Roman" pitchFamily="18" charset="0"/>
              </a:rPr>
              <a:t>В число </a:t>
            </a:r>
            <a:r>
              <a:rPr lang="ru-RU" altLang="ru-RU" sz="1300" b="1" dirty="0" err="1">
                <a:latin typeface="+mn-lt"/>
                <a:cs typeface="Times New Roman" pitchFamily="18" charset="0"/>
              </a:rPr>
              <a:t>УЗИ</a:t>
            </a:r>
            <a:r>
              <a:rPr lang="ru-RU" altLang="ru-RU" sz="1300" b="1" dirty="0">
                <a:latin typeface="+mn-lt"/>
                <a:cs typeface="Times New Roman" pitchFamily="18" charset="0"/>
              </a:rPr>
              <a:t> брюшной полости (строка 07) входят: исследования </a:t>
            </a:r>
            <a:r>
              <a:rPr lang="ru-RU" altLang="ru-RU" sz="1300" b="1" dirty="0" err="1">
                <a:latin typeface="+mn-lt"/>
                <a:cs typeface="Times New Roman" pitchFamily="18" charset="0"/>
              </a:rPr>
              <a:t>гепатобилиарной</a:t>
            </a:r>
            <a:r>
              <a:rPr lang="ru-RU" altLang="ru-RU" sz="1300" b="1" dirty="0">
                <a:latin typeface="+mn-lt"/>
                <a:cs typeface="Times New Roman" pitchFamily="18" charset="0"/>
              </a:rPr>
              <a:t> системы (печени, желчного пузыря, поджелудочной железы),  селезенки, полых органов (пищевода, желудка, кишечника)</a:t>
            </a:r>
          </a:p>
        </p:txBody>
      </p:sp>
      <p:sp>
        <p:nvSpPr>
          <p:cNvPr id="74931" name="AutoShape 2"/>
          <p:cNvSpPr>
            <a:spLocks noChangeArrowheads="1"/>
          </p:cNvSpPr>
          <p:nvPr/>
        </p:nvSpPr>
        <p:spPr bwMode="auto">
          <a:xfrm>
            <a:off x="4572000" y="3733800"/>
            <a:ext cx="4343400" cy="762000"/>
          </a:xfrm>
          <a:prstGeom prst="wedgeRoundRectCallout">
            <a:avLst>
              <a:gd name="adj1" fmla="val -38014"/>
              <a:gd name="adj2" fmla="val 42458"/>
              <a:gd name="adj3" fmla="val 16667"/>
            </a:avLst>
          </a:prstGeom>
          <a:solidFill>
            <a:srgbClr val="C4BD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300" b="1">
                <a:latin typeface="+mn-lt"/>
                <a:cs typeface="Times New Roman" pitchFamily="18" charset="0"/>
              </a:rPr>
              <a:t>В строке УЗИ головного мозга (строка 19) приводятся данные по нейросонографии, эхоэнцефалографии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300" b="1">
                <a:latin typeface="+mn-lt"/>
                <a:cs typeface="Times New Roman" pitchFamily="18" charset="0"/>
              </a:rPr>
              <a:t>в М-режиме.             </a:t>
            </a:r>
          </a:p>
        </p:txBody>
      </p:sp>
      <p:sp>
        <p:nvSpPr>
          <p:cNvPr id="74932" name="AutoShape 3"/>
          <p:cNvSpPr>
            <a:spLocks noChangeArrowheads="1"/>
          </p:cNvSpPr>
          <p:nvPr/>
        </p:nvSpPr>
        <p:spPr bwMode="auto">
          <a:xfrm>
            <a:off x="4572000" y="5486400"/>
            <a:ext cx="4343400" cy="762000"/>
          </a:xfrm>
          <a:prstGeom prst="wedgeRoundRectCallout">
            <a:avLst>
              <a:gd name="adj1" fmla="val -28125"/>
              <a:gd name="adj2" fmla="val 35417"/>
              <a:gd name="adj3" fmla="val 16667"/>
            </a:avLst>
          </a:prstGeom>
          <a:solidFill>
            <a:srgbClr val="C4BD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300" b="1" dirty="0">
                <a:latin typeface="+mn-lt"/>
                <a:cs typeface="Times New Roman" pitchFamily="18" charset="0"/>
              </a:rPr>
              <a:t>К прочим УЗ-исследованиям (строка 24) относятся исследования лимфоузлов, наружных половых органов мужчин, </a:t>
            </a:r>
            <a:r>
              <a:rPr lang="ru-RU" altLang="ru-RU" sz="1300" b="1" dirty="0">
                <a:solidFill>
                  <a:srgbClr val="C00000"/>
                </a:solidFill>
                <a:latin typeface="+mn-lt"/>
                <a:cs typeface="Times New Roman" pitchFamily="18" charset="0"/>
              </a:rPr>
              <a:t>слюнных желез</a:t>
            </a:r>
          </a:p>
        </p:txBody>
      </p:sp>
      <p:sp>
        <p:nvSpPr>
          <p:cNvPr id="74933" name="AutoShape 2"/>
          <p:cNvSpPr>
            <a:spLocks noChangeArrowheads="1"/>
          </p:cNvSpPr>
          <p:nvPr/>
        </p:nvSpPr>
        <p:spPr bwMode="auto">
          <a:xfrm>
            <a:off x="4572000" y="4724400"/>
            <a:ext cx="4343400" cy="533400"/>
          </a:xfrm>
          <a:prstGeom prst="wedgeRoundRectCallout">
            <a:avLst>
              <a:gd name="adj1" fmla="val -38014"/>
              <a:gd name="adj2" fmla="val 42458"/>
              <a:gd name="adj3" fmla="val 16667"/>
            </a:avLst>
          </a:prstGeom>
          <a:solidFill>
            <a:srgbClr val="C4BD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300" b="1">
                <a:latin typeface="+mn-lt"/>
                <a:cs typeface="Times New Roman" pitchFamily="18" charset="0"/>
              </a:rPr>
              <a:t>Все исследования сосудов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300" b="1">
                <a:latin typeface="+mn-lt"/>
                <a:cs typeface="Times New Roman" pitchFamily="18" charset="0"/>
              </a:rPr>
              <a:t>следует показывать в строке 2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68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19794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457200"/>
            <a:ext cx="18288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5115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75779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75780" name="Rectangle 605"/>
          <p:cNvSpPr>
            <a:spLocks noChangeArrowheads="1"/>
          </p:cNvSpPr>
          <p:nvPr/>
        </p:nvSpPr>
        <p:spPr bwMode="auto">
          <a:xfrm>
            <a:off x="1828800" y="304800"/>
            <a:ext cx="5638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5. Ультразвуковые исследования</a:t>
            </a:r>
            <a:endParaRPr lang="ru-RU" altLang="ru-RU" sz="2000" dirty="0">
              <a:latin typeface="+mn-lt"/>
            </a:endParaRPr>
          </a:p>
        </p:txBody>
      </p:sp>
      <p:graphicFrame>
        <p:nvGraphicFramePr>
          <p:cNvPr id="14500" name="Group 1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2658788"/>
              </p:ext>
            </p:extLst>
          </p:nvPr>
        </p:nvGraphicFramePr>
        <p:xfrm>
          <a:off x="152402" y="914401"/>
          <a:ext cx="8762999" cy="5707068"/>
        </p:xfrm>
        <a:graphic>
          <a:graphicData uri="http://schemas.openxmlformats.org/drawingml/2006/table">
            <a:tbl>
              <a:tblPr/>
              <a:tblGrid>
                <a:gridCol w="3868351"/>
                <a:gridCol w="552621"/>
                <a:gridCol w="473676"/>
                <a:gridCol w="1105243"/>
                <a:gridCol w="705709"/>
                <a:gridCol w="914400"/>
                <a:gridCol w="1142999"/>
              </a:tblGrid>
              <a:tr h="401885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них: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Из гр.6: направленных на прижизненные патолого-анатомические исследования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0699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подразделениях, оказывающих медицинскую помощь в амбулаторных условиях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условиях дневного стационара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выполнено интервенционных вмешательств под контролем УЗИ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07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614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Ультразвуковые исследования (УЗИ) - всего, в т ч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7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УЗИ сердечно-сосудистой системы – всего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7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них:  </a:t>
                      </a:r>
                      <a:r>
                        <a:rPr kumimoji="0" lang="ru-RU" alt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доплерное</a:t>
                      </a: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исследование сосудов</a:t>
                      </a:r>
                    </a:p>
                  </a:txBody>
                  <a:tcPr marL="762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750">
                <a:tc>
                  <a:txBody>
                    <a:bodyPr/>
                    <a:lstStyle/>
                    <a:p>
                      <a:pPr marL="630555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эхокардиографии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075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    из них: эхокардиография </a:t>
                      </a:r>
                      <a:r>
                        <a:rPr kumimoji="0" lang="ru-RU" sz="13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с </a:t>
                      </a:r>
                      <a:r>
                        <a:rPr kumimoji="0" lang="ru-RU" sz="13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доплерографией</a:t>
                      </a:r>
                      <a:endParaRPr kumimoji="0" lang="ru-RU" sz="13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Arial" charset="0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0750">
                <a:tc>
                  <a:txBody>
                    <a:bodyPr/>
                    <a:lstStyle/>
                    <a:p>
                      <a:pPr marL="630555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                   стресс-эхокардиографии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0750"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УЗИ органов брюшной полости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7</a:t>
                      </a:r>
                    </a:p>
                  </a:txBody>
                  <a:tcPr marL="68580" marR="6858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75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          из них: ободочной и прямой кишки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8</a:t>
                      </a:r>
                    </a:p>
                  </a:txBody>
                  <a:tcPr marL="68580" marR="6858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07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Arial" charset="0"/>
                      </a:endParaRP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…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5590"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УЗИ головного мозга</a:t>
                      </a:r>
                      <a:endParaRPr kumimoji="0" lang="ru-RU" sz="13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Arial" charset="0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19</a:t>
                      </a:r>
                      <a:endParaRPr kumimoji="0" lang="ru-RU" sz="13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Arial" charset="0"/>
                      </a:endParaRPr>
                    </a:p>
                  </a:txBody>
                  <a:tcPr marL="68580" marR="6858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0750"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УЗИ глаза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20</a:t>
                      </a:r>
                    </a:p>
                  </a:txBody>
                  <a:tcPr marL="68580" marR="6858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0750"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УЗИ органов грудной клетки (кроме  сердца)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21</a:t>
                      </a:r>
                    </a:p>
                  </a:txBody>
                  <a:tcPr marL="68580" marR="6858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750"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Эндосонографические</a:t>
                      </a: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 исследования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22</a:t>
                      </a:r>
                    </a:p>
                  </a:txBody>
                  <a:tcPr marL="68580" marR="6858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0750"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Ультразвуковая </a:t>
                      </a:r>
                      <a:r>
                        <a:rPr kumimoji="0" lang="ru-RU" sz="13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динситометрия</a:t>
                      </a:r>
                      <a:endParaRPr kumimoji="0" lang="ru-RU" sz="13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Arial" charset="0"/>
                      </a:endParaRP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ru-RU" sz="1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Arial" charset="0"/>
                        </a:rPr>
                        <a:t>23</a:t>
                      </a:r>
                    </a:p>
                  </a:txBody>
                  <a:tcPr marL="68580" marR="6858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07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Прочие исследования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2149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общего числа исследований (стр. 1) выполнено: - новорожденным и детям раннего возраста  (до 2 лет)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107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- </a:t>
                      </a:r>
                      <a:r>
                        <a:rPr kumimoji="0" lang="ru-RU" alt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интраоперационных</a:t>
                      </a: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исследований</a:t>
                      </a:r>
                    </a:p>
                  </a:txBody>
                  <a:tcPr marL="2286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26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7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- УЗИ с внутривенным </a:t>
                      </a:r>
                      <a:r>
                        <a:rPr kumimoji="0" lang="ru-RU" alt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контрастированием</a:t>
                      </a:r>
                      <a:endParaRPr kumimoji="0" lang="ru-RU" alt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2286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27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х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х</a:t>
                      </a:r>
                      <a:endParaRPr kumimoji="0" lang="ru-RU" alt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5954" name="Скругленный прямоугольник 12"/>
          <p:cNvSpPr>
            <a:spLocks noChangeArrowheads="1"/>
          </p:cNvSpPr>
          <p:nvPr/>
        </p:nvSpPr>
        <p:spPr bwMode="auto">
          <a:xfrm>
            <a:off x="2483768" y="1772816"/>
            <a:ext cx="5334000" cy="381000"/>
          </a:xfrm>
          <a:prstGeom prst="roundRect">
            <a:avLst>
              <a:gd name="adj" fmla="val 16667"/>
            </a:avLst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</a:rPr>
              <a:t>Графа 7 должна быть меньше или равна графе 6</a:t>
            </a:r>
          </a:p>
        </p:txBody>
      </p:sp>
      <p:sp>
        <p:nvSpPr>
          <p:cNvPr id="6" name="Скругленная прямоугольная выноска 5"/>
          <p:cNvSpPr/>
          <p:nvPr/>
        </p:nvSpPr>
        <p:spPr>
          <a:xfrm>
            <a:off x="3733800" y="4797152"/>
            <a:ext cx="1828800" cy="1447800"/>
          </a:xfrm>
          <a:prstGeom prst="wedgeRoundRectCallout">
            <a:avLst>
              <a:gd name="adj1" fmla="val 140070"/>
              <a:gd name="adj2" fmla="val -146339"/>
              <a:gd name="adj3" fmla="val 16667"/>
            </a:avLst>
          </a:prstGeom>
          <a:solidFill>
            <a:schemeClr val="accent2">
              <a:lumMod val="40000"/>
              <a:lumOff val="60000"/>
            </a:schemeClr>
          </a:solidFill>
          <a:ln w="3175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400" b="1" dirty="0">
                <a:solidFill>
                  <a:schemeClr val="tx1"/>
                </a:solidFill>
                <a:cs typeface="Times New Roman" panose="02020603050405020304" pitchFamily="18" charset="0"/>
              </a:rPr>
              <a:t>При наличии данных необходимо предоставить пояснения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69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89233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en-US" b="1" i="1"/>
          </a:p>
        </p:txBody>
      </p:sp>
      <p:sp>
        <p:nvSpPr>
          <p:cNvPr id="16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  <p:sp>
        <p:nvSpPr>
          <p:cNvPr id="349191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49192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sp>
        <p:nvSpPr>
          <p:cNvPr id="349193" name="Rectangle 9"/>
          <p:cNvSpPr>
            <a:spLocks noChangeArrowheads="1"/>
          </p:cNvSpPr>
          <p:nvPr/>
        </p:nvSpPr>
        <p:spPr bwMode="auto">
          <a:xfrm>
            <a:off x="611188" y="836613"/>
            <a:ext cx="8208962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/>
          </a:p>
          <a:p>
            <a:endParaRPr lang="ru-RU" sz="1600" b="1"/>
          </a:p>
        </p:txBody>
      </p:sp>
      <p:graphicFrame>
        <p:nvGraphicFramePr>
          <p:cNvPr id="349546" name="Group 3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1053911"/>
              </p:ext>
            </p:extLst>
          </p:nvPr>
        </p:nvGraphicFramePr>
        <p:xfrm>
          <a:off x="539750" y="945289"/>
          <a:ext cx="7993136" cy="5792142"/>
        </p:xfrm>
        <a:graphic>
          <a:graphicData uri="http://schemas.openxmlformats.org/drawingml/2006/table">
            <a:tbl>
              <a:tblPr/>
              <a:tblGrid>
                <a:gridCol w="720725"/>
                <a:gridCol w="3671689"/>
                <a:gridCol w="1584176"/>
                <a:gridCol w="1152128"/>
                <a:gridCol w="864418"/>
              </a:tblGrid>
              <a:tr h="5810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Наличие подразделений,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отделов,  отделений, кабинетов </a:t>
                      </a:r>
                      <a:b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</a:b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(нет – 0, </a:t>
                      </a:r>
                      <a:r>
                        <a:rPr lang="ru-RU" sz="12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есть </a:t>
                      </a: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- 1)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Число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подразделений,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отделов,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отделений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Число кабинетов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909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Детские поликлиники (отделения, </a:t>
                      </a: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кабинеты</a:t>
                      </a:r>
                      <a:r>
                        <a:rPr lang="ru-RU" sz="1200" b="1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)</a:t>
                      </a:r>
                      <a:endParaRPr lang="ru-RU" sz="12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387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Лаборатории, всего – из них: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711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34.1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зуботехнические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723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34.2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клинико-диагностические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357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34.2.1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5209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из них централизованные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2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34.3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микробиологические (бактериологические)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34.3.1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из них централизованные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992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34.4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</a:t>
                      </a:r>
                      <a:r>
                        <a:rPr lang="ru-RU" sz="1200" b="1" dirty="0" err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патолого-анатомические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48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34.4.1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из них централизованные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57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34.5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радиоизотопной диагностики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09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34.6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спектральные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0419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34.7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судебно-медицинские молекулярно-генетические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742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34.8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химико-токсикологические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706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34.9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71755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цитологические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70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34.9.1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из них централизованные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70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71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spcAft>
                          <a:spcPts val="0"/>
                        </a:spcAft>
                      </a:pPr>
                      <a:r>
                        <a:rPr lang="ru-RU" sz="1200" b="1" kern="1200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Отделения скорой медицинской помощи (стационарные)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70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85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spcAft>
                          <a:spcPts val="0"/>
                        </a:spcAft>
                      </a:pPr>
                      <a:r>
                        <a:rPr lang="ru-RU" sz="1200" b="1" kern="1200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Паллиативной медицинской помощи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2701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137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spcAft>
                          <a:spcPts val="0"/>
                        </a:spcAft>
                      </a:pPr>
                      <a:r>
                        <a:rPr lang="ru-RU" sz="1200" b="1" kern="1200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Центры </a:t>
                      </a:r>
                      <a:r>
                        <a:rPr lang="ru-RU" sz="1200" b="1" kern="1200" dirty="0" err="1" smtClean="0">
                          <a:solidFill>
                            <a:srgbClr val="C00000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профпатологии</a:t>
                      </a:r>
                      <a:endParaRPr lang="ru-RU" sz="1200" b="1" dirty="0">
                        <a:solidFill>
                          <a:srgbClr val="C00000"/>
                        </a:solidFill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49539" name="Rectangle 355"/>
          <p:cNvSpPr>
            <a:spLocks noChangeArrowheads="1"/>
          </p:cNvSpPr>
          <p:nvPr/>
        </p:nvSpPr>
        <p:spPr bwMode="auto">
          <a:xfrm>
            <a:off x="539750" y="619795"/>
            <a:ext cx="3314154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/>
              <a:t>В таблицу 1001  добавлены строки:</a:t>
            </a:r>
          </a:p>
          <a:p>
            <a:endParaRPr lang="ru-RU" sz="1600" b="1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46558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175792"/>
            <a:ext cx="18288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5119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79875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79876" name="Rectangle 605"/>
          <p:cNvSpPr>
            <a:spLocks noChangeArrowheads="1"/>
          </p:cNvSpPr>
          <p:nvPr/>
        </p:nvSpPr>
        <p:spPr bwMode="auto">
          <a:xfrm>
            <a:off x="225936" y="785268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8. Магнитно-резонансные томографии</a:t>
            </a:r>
            <a:endParaRPr lang="ru-RU" altLang="ru-RU" sz="2000" dirty="0">
              <a:latin typeface="+mn-lt"/>
            </a:endParaRPr>
          </a:p>
        </p:txBody>
      </p:sp>
      <p:sp>
        <p:nvSpPr>
          <p:cNvPr id="79877" name="Rectangle 453"/>
          <p:cNvSpPr>
            <a:spLocks noChangeArrowheads="1"/>
          </p:cNvSpPr>
          <p:nvPr/>
        </p:nvSpPr>
        <p:spPr bwMode="auto">
          <a:xfrm>
            <a:off x="106041" y="4941168"/>
            <a:ext cx="8839200" cy="1584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</a:rPr>
              <a:t>Магнитно-резонансное исследование может состоять из отдельных процедур, и включать в себя изучение одной или нескольких анатомических областей (органов). Одна процедура представляет собой однократное сканирование одной анатомической области (органа), например, малого таза, головного мозга, грудного отдела позвоночника и др. Сканирование двух и более анатомических областей (органов) учитывается в графах 3-6 как два и более самостоятельных исследования. При использовании внутривенного контрастирования проведенное магнитно-резонансное исследование учитывается в соответствующей строке графы 3 (всего) и в графе 4 (из них с внутривенным контрастированием)</a:t>
            </a:r>
            <a:endParaRPr lang="ru-RU" altLang="ru-RU" sz="1400" b="1" dirty="0">
              <a:latin typeface="+mn-lt"/>
              <a:cs typeface="Times New Roman" pitchFamily="18" charset="0"/>
            </a:endParaRPr>
          </a:p>
        </p:txBody>
      </p:sp>
      <p:graphicFrame>
        <p:nvGraphicFramePr>
          <p:cNvPr id="15459" name="Group 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3388764"/>
              </p:ext>
            </p:extLst>
          </p:nvPr>
        </p:nvGraphicFramePr>
        <p:xfrm>
          <a:off x="219078" y="1503450"/>
          <a:ext cx="8686800" cy="3428104"/>
        </p:xfrm>
        <a:graphic>
          <a:graphicData uri="http://schemas.openxmlformats.org/drawingml/2006/table">
            <a:tbl>
              <a:tblPr/>
              <a:tblGrid>
                <a:gridCol w="3679825"/>
                <a:gridCol w="449263"/>
                <a:gridCol w="685800"/>
                <a:gridCol w="1185862"/>
                <a:gridCol w="1738313"/>
                <a:gridCol w="947737"/>
              </a:tblGrid>
              <a:tr h="203219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исследований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 с внутривенным  контрастированием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гр. 3 выполнено: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7062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подразделениях, оказывающих медицинскую помощь в амбулаторных условиях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условиях дневного стационара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 выполнено МРТ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том числе:</a:t>
                      </a:r>
                    </a:p>
                  </a:txBody>
                  <a:tcPr marL="3429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сердечно-сосудистой системы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легких и средостения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  <a:endParaRPr kumimoji="0" lang="ru-RU" alt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Cyr" charset="-52"/>
                        <a:cs typeface="Arial" charset="0"/>
                      </a:endParaRP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962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органов брюшной полости и забрюшинного пространства</a:t>
                      </a:r>
                    </a:p>
                  </a:txBody>
                  <a:tcPr marL="11430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органов малого таза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….</a:t>
                      </a:r>
                    </a:p>
                  </a:txBody>
                  <a:tcPr marL="11430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….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прочих органов и систем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0233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Интервенционные вмешательства под МРТ – контролем (из стр.1)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9967" name="Rectangle 453"/>
          <p:cNvSpPr txBox="1">
            <a:spLocks noChangeArrowheads="1"/>
          </p:cNvSpPr>
          <p:nvPr/>
        </p:nvSpPr>
        <p:spPr bwMode="auto">
          <a:xfrm>
            <a:off x="4495800" y="2209800"/>
            <a:ext cx="4419600" cy="11430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  <a:cs typeface="Times New Roman" pitchFamily="18" charset="0"/>
              </a:rPr>
              <a:t>Графа 3 больше суммы граф </a:t>
            </a:r>
            <a:r>
              <a:rPr lang="ru-RU" altLang="ru-RU" sz="1600" b="1" dirty="0" smtClean="0">
                <a:latin typeface="+mn-lt"/>
                <a:cs typeface="Times New Roman" pitchFamily="18" charset="0"/>
              </a:rPr>
              <a:t>5</a:t>
            </a:r>
            <a:r>
              <a:rPr lang="en-US" altLang="ru-RU" sz="1600" b="1" dirty="0" smtClean="0">
                <a:latin typeface="+mn-lt"/>
                <a:cs typeface="Times New Roman" pitchFamily="18" charset="0"/>
              </a:rPr>
              <a:t> </a:t>
            </a:r>
            <a:r>
              <a:rPr lang="ru-RU" altLang="ru-RU" sz="1600" b="1" dirty="0" smtClean="0">
                <a:latin typeface="+mn-lt"/>
                <a:cs typeface="Times New Roman" pitchFamily="18" charset="0"/>
              </a:rPr>
              <a:t>+</a:t>
            </a:r>
            <a:r>
              <a:rPr lang="en-US" altLang="ru-RU" sz="1600" b="1" dirty="0" smtClean="0">
                <a:latin typeface="+mn-lt"/>
                <a:cs typeface="Times New Roman" pitchFamily="18" charset="0"/>
              </a:rPr>
              <a:t> </a:t>
            </a:r>
            <a:r>
              <a:rPr lang="ru-RU" altLang="ru-RU" sz="1600" b="1" dirty="0" smtClean="0">
                <a:latin typeface="+mn-lt"/>
                <a:cs typeface="Times New Roman" pitchFamily="18" charset="0"/>
              </a:rPr>
              <a:t>6 </a:t>
            </a:r>
            <a:r>
              <a:rPr lang="ru-RU" altLang="ru-RU" sz="1600" b="1" dirty="0">
                <a:latin typeface="+mn-lt"/>
                <a:cs typeface="Times New Roman" pitchFamily="18" charset="0"/>
              </a:rPr>
              <a:t>за счет исследований, выполненных пациентам, получавших медицинскую помощь в стационарных условиях</a:t>
            </a:r>
            <a:endParaRPr lang="ru-RU" altLang="ru-RU" sz="1600" b="1" dirty="0">
              <a:latin typeface="+mn-lt"/>
            </a:endParaRPr>
          </a:p>
        </p:txBody>
      </p:sp>
      <p:sp>
        <p:nvSpPr>
          <p:cNvPr id="79968" name="Rectangle 453"/>
          <p:cNvSpPr txBox="1">
            <a:spLocks noChangeArrowheads="1"/>
          </p:cNvSpPr>
          <p:nvPr/>
        </p:nvSpPr>
        <p:spPr bwMode="auto">
          <a:xfrm>
            <a:off x="4495800" y="3505200"/>
            <a:ext cx="4419600" cy="533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Строка 1 должна быть равна сумме строк со 2 по 11</a:t>
            </a:r>
            <a:endParaRPr lang="ru-RU" altLang="ru-RU" sz="1600" b="1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70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2863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175792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5120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80899" name="Line 3"/>
          <p:cNvSpPr>
            <a:spLocks noChangeShapeType="1"/>
          </p:cNvSpPr>
          <p:nvPr/>
        </p:nvSpPr>
        <p:spPr bwMode="auto">
          <a:xfrm>
            <a:off x="3721100" y="195322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0900" name="Rectangle 605"/>
          <p:cNvSpPr>
            <a:spLocks noChangeArrowheads="1"/>
          </p:cNvSpPr>
          <p:nvPr/>
        </p:nvSpPr>
        <p:spPr bwMode="auto">
          <a:xfrm>
            <a:off x="152400" y="788253"/>
            <a:ext cx="8686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9. Деятельность лаборатории радиоизотопной диагностики</a:t>
            </a:r>
          </a:p>
        </p:txBody>
      </p:sp>
      <p:graphicFrame>
        <p:nvGraphicFramePr>
          <p:cNvPr id="61009" name="Group 5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6204333"/>
              </p:ext>
            </p:extLst>
          </p:nvPr>
        </p:nvGraphicFramePr>
        <p:xfrm>
          <a:off x="152400" y="1661120"/>
          <a:ext cx="8610600" cy="4005072"/>
        </p:xfrm>
        <a:graphic>
          <a:graphicData uri="http://schemas.openxmlformats.org/drawingml/2006/table">
            <a:tbl>
              <a:tblPr/>
              <a:tblGrid>
                <a:gridCol w="2590800"/>
                <a:gridCol w="585788"/>
                <a:gridCol w="752475"/>
                <a:gridCol w="919162"/>
                <a:gridCol w="836613"/>
                <a:gridCol w="919162"/>
                <a:gridCol w="836613"/>
                <a:gridCol w="1169987"/>
              </a:tblGrid>
              <a:tr h="331788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endParaRPr kumimoji="0" lang="ru-RU" alt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строки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4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 пациентам с: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общего числа исследований (гр.3) проведено исследований радио-диагностическими методами  in vivo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8845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онкологи-ческими заболева-ниями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ишеми-ческими</a:t>
                      </a: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болезнями сердца</a:t>
                      </a:r>
                      <a:endParaRPr kumimoji="0" lang="ru-RU" altLang="ru-RU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эндокрин-ными заболеваниями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невроло-гическими заболеваниями</a:t>
                      </a:r>
                      <a:endParaRPr kumimoji="0" lang="ru-RU" alt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089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6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3035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Проведено радиологических исследований, всего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исследований in vitro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сканирований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радиографий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1089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…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..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alt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80978" name="Rectangle 453"/>
          <p:cNvSpPr txBox="1">
            <a:spLocks noChangeArrowheads="1"/>
          </p:cNvSpPr>
          <p:nvPr/>
        </p:nvSpPr>
        <p:spPr bwMode="auto">
          <a:xfrm>
            <a:off x="3429000" y="3947120"/>
            <a:ext cx="5410200" cy="4572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Строка 1 графа 8 = строка 1 графа 3 – строка 1.1 графа 3 </a:t>
            </a:r>
            <a:endParaRPr lang="ru-RU" altLang="ru-RU" sz="1600" b="1">
              <a:latin typeface="+mn-lt"/>
            </a:endParaRPr>
          </a:p>
        </p:txBody>
      </p:sp>
      <p:sp>
        <p:nvSpPr>
          <p:cNvPr id="80979" name="Rectangle 453"/>
          <p:cNvSpPr txBox="1">
            <a:spLocks noChangeArrowheads="1"/>
          </p:cNvSpPr>
          <p:nvPr/>
        </p:nvSpPr>
        <p:spPr bwMode="auto">
          <a:xfrm>
            <a:off x="7543800" y="4556720"/>
            <a:ext cx="1295400" cy="533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строка 1.1 графа 8 = 0 </a:t>
            </a:r>
            <a:endParaRPr lang="ru-RU" altLang="ru-RU" sz="1600" b="1">
              <a:latin typeface="+mn-lt"/>
            </a:endParaRPr>
          </a:p>
        </p:txBody>
      </p:sp>
      <p:sp>
        <p:nvSpPr>
          <p:cNvPr id="80980" name="Rectangle 453"/>
          <p:cNvSpPr txBox="1">
            <a:spLocks noChangeArrowheads="1"/>
          </p:cNvSpPr>
          <p:nvPr/>
        </p:nvSpPr>
        <p:spPr bwMode="auto">
          <a:xfrm>
            <a:off x="4368800" y="5852120"/>
            <a:ext cx="4470400" cy="4572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C00000"/>
                </a:solidFill>
                <a:latin typeface="+mn-lt"/>
                <a:cs typeface="Times New Roman" pitchFamily="18" charset="0"/>
              </a:rPr>
              <a:t>Графа 3 равна графе 8 по строкам с 1.2 по 1.9 </a:t>
            </a:r>
            <a:endParaRPr lang="ru-RU" altLang="ru-RU" sz="1600" b="1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0981" name="Rectangle 453"/>
          <p:cNvSpPr txBox="1">
            <a:spLocks noChangeArrowheads="1"/>
          </p:cNvSpPr>
          <p:nvPr/>
        </p:nvSpPr>
        <p:spPr bwMode="auto">
          <a:xfrm>
            <a:off x="3429000" y="5255220"/>
            <a:ext cx="5410200" cy="4572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C00000"/>
                </a:solidFill>
                <a:latin typeface="+mn-lt"/>
                <a:cs typeface="Times New Roman" pitchFamily="18" charset="0"/>
              </a:rPr>
              <a:t>Строка 1 равна сумме строк с 1.1 по 1.9 по всем графам </a:t>
            </a:r>
            <a:endParaRPr lang="ru-RU" altLang="ru-RU" sz="1600" b="1">
              <a:solidFill>
                <a:srgbClr val="C00000"/>
              </a:solidFill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71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44898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90985" y="1397000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latin typeface="+mn-lt"/>
              </a:rPr>
              <a:t>Таблица 5122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80900" name="Rectangle 605"/>
          <p:cNvSpPr>
            <a:spLocks noChangeArrowheads="1"/>
          </p:cNvSpPr>
          <p:nvPr/>
        </p:nvSpPr>
        <p:spPr bwMode="auto">
          <a:xfrm>
            <a:off x="152400" y="126811"/>
            <a:ext cx="8686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000" b="1" dirty="0">
              <a:solidFill>
                <a:schemeClr val="bg1"/>
              </a:solidFill>
              <a:latin typeface="Times New Roman" pitchFamily="18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76200" y="2060848"/>
            <a:ext cx="8839200" cy="3139321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r>
              <a:rPr lang="ru-RU" b="1" dirty="0"/>
              <a:t>(5122)</a:t>
            </a:r>
            <a:r>
              <a:rPr lang="ru-RU" dirty="0"/>
              <a:t>                                                                                                                                                                                                              Код по ОКЕИ: человек </a:t>
            </a:r>
            <a:r>
              <a:rPr lang="ru-RU" dirty="0">
                <a:sym typeface="Symbol"/>
              </a:rPr>
              <a:t></a:t>
            </a:r>
            <a:r>
              <a:rPr lang="ru-RU" dirty="0"/>
              <a:t> 792; </a:t>
            </a:r>
            <a:r>
              <a:rPr lang="x-none"/>
              <a:t>единица </a:t>
            </a:r>
            <a:r>
              <a:rPr lang="x-none">
                <a:sym typeface="Symbol"/>
              </a:rPr>
              <a:t></a:t>
            </a:r>
            <a:r>
              <a:rPr lang="x-none"/>
              <a:t> 642</a:t>
            </a:r>
            <a:endParaRPr lang="ru-RU" dirty="0"/>
          </a:p>
          <a:p>
            <a:r>
              <a:rPr lang="ru-RU" dirty="0"/>
              <a:t> </a:t>
            </a:r>
          </a:p>
          <a:p>
            <a:r>
              <a:rPr lang="ru-RU" dirty="0"/>
              <a:t> Число диагностических исследований с применением радиофармацевтических лекарственных препаратов, всего 1 ____________, из них: при злокачественных</a:t>
            </a:r>
          </a:p>
          <a:p>
            <a:r>
              <a:rPr lang="ru-RU" dirty="0"/>
              <a:t>новообразованиях 1.1 _________, при болезнях системы кровообращения 1.2 __________;  </a:t>
            </a:r>
            <a:endParaRPr lang="ru-RU" dirty="0" smtClean="0"/>
          </a:p>
          <a:p>
            <a:r>
              <a:rPr lang="ru-RU" dirty="0" smtClean="0"/>
              <a:t>число </a:t>
            </a:r>
            <a:r>
              <a:rPr lang="ru-RU" dirty="0"/>
              <a:t>лиц, пролеченных с  применением радиофармацевтических лекарственных препаратов  2 _____________ , </a:t>
            </a:r>
            <a:endParaRPr lang="ru-RU" dirty="0" smtClean="0"/>
          </a:p>
          <a:p>
            <a:r>
              <a:rPr lang="ru-RU" dirty="0" smtClean="0"/>
              <a:t>число </a:t>
            </a:r>
            <a:r>
              <a:rPr lang="ru-RU" dirty="0"/>
              <a:t>лиц, пролеченных с применением лучевой терапии 3 </a:t>
            </a:r>
            <a:r>
              <a:rPr lang="ru-RU" dirty="0" smtClean="0"/>
              <a:t>_________;</a:t>
            </a:r>
          </a:p>
          <a:p>
            <a:r>
              <a:rPr lang="ru-RU" dirty="0" smtClean="0"/>
              <a:t>число </a:t>
            </a:r>
            <a:r>
              <a:rPr lang="ru-RU" dirty="0"/>
              <a:t>проведенных курсов лечения, всего 4 ___________.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72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31108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732707"/>
            <a:ext cx="1752600" cy="381000"/>
          </a:xfrm>
        </p:spPr>
        <p:txBody>
          <a:bodyPr>
            <a:normAutofit fontScale="90000"/>
          </a:bodyPr>
          <a:lstStyle/>
          <a:p>
            <a:pPr marL="838200" indent="-838200"/>
            <a:r>
              <a:rPr lang="ru-RU" altLang="ru-RU" sz="2000" b="1" dirty="0" smtClean="0">
                <a:solidFill>
                  <a:schemeClr val="bg1"/>
                </a:solidFill>
                <a:latin typeface="Times New Roman" pitchFamily="18" charset="0"/>
              </a:rPr>
              <a:t>Таблица 5124</a:t>
            </a:r>
            <a:r>
              <a:rPr lang="ru-RU" altLang="ru-RU" sz="2000" dirty="0" smtClean="0">
                <a:solidFill>
                  <a:schemeClr val="bg1"/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81923" name="Line 3"/>
          <p:cNvSpPr>
            <a:spLocks noChangeShapeType="1"/>
          </p:cNvSpPr>
          <p:nvPr/>
        </p:nvSpPr>
        <p:spPr bwMode="auto">
          <a:xfrm>
            <a:off x="3721100" y="2807444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1924" name="Rectangle 108"/>
          <p:cNvSpPr>
            <a:spLocks noChangeArrowheads="1"/>
          </p:cNvSpPr>
          <p:nvPr/>
        </p:nvSpPr>
        <p:spPr bwMode="auto">
          <a:xfrm>
            <a:off x="381001" y="2742328"/>
            <a:ext cx="603517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2000">
                <a:latin typeface="Times New Roman" pitchFamily="18" charset="0"/>
              </a:rPr>
              <a:t>Число проведенных ЭКГ исследований 1._________  </a:t>
            </a:r>
          </a:p>
        </p:txBody>
      </p:sp>
      <p:sp>
        <p:nvSpPr>
          <p:cNvPr id="81925" name="Rectangle 453"/>
          <p:cNvSpPr txBox="1">
            <a:spLocks noChangeArrowheads="1"/>
          </p:cNvSpPr>
          <p:nvPr/>
        </p:nvSpPr>
        <p:spPr bwMode="auto">
          <a:xfrm>
            <a:off x="1371600" y="3734544"/>
            <a:ext cx="6781800" cy="9906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800" b="1" dirty="0">
                <a:latin typeface="+mn-lt"/>
                <a:cs typeface="Times New Roman" pitchFamily="18" charset="0"/>
              </a:rPr>
              <a:t>Должно быть равно сведениям, указанным в таблице 5402 </a:t>
            </a:r>
            <a:r>
              <a:rPr lang="ru-RU" altLang="ru-RU" sz="1800" b="1" dirty="0">
                <a:latin typeface="+mn-lt"/>
              </a:rPr>
              <a:t>  «Методы функциональной диагностики» в строке 3 графе 3</a:t>
            </a:r>
          </a:p>
        </p:txBody>
      </p:sp>
      <p:sp>
        <p:nvSpPr>
          <p:cNvPr id="81926" name="Прямоугольник 1"/>
          <p:cNvSpPr>
            <a:spLocks noChangeArrowheads="1"/>
          </p:cNvSpPr>
          <p:nvPr/>
        </p:nvSpPr>
        <p:spPr bwMode="auto">
          <a:xfrm>
            <a:off x="827584" y="1525487"/>
            <a:ext cx="7696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11. Деятельность дистанционно-диагностических кабинетов</a:t>
            </a:r>
            <a:endParaRPr lang="ru-RU" altLang="ru-RU" sz="2000" dirty="0"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73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01375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74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Заголовок 1"/>
          <p:cNvSpPr>
            <a:spLocks noGrp="1"/>
          </p:cNvSpPr>
          <p:nvPr>
            <p:ph type="title" idx="4294967295"/>
          </p:nvPr>
        </p:nvSpPr>
        <p:spPr>
          <a:xfrm>
            <a:off x="0" y="115888"/>
            <a:ext cx="8229600" cy="431800"/>
          </a:xfrm>
        </p:spPr>
        <p:txBody>
          <a:bodyPr/>
          <a:lstStyle/>
          <a:p>
            <a:pPr marL="838200" indent="-838200">
              <a:defRPr/>
            </a:pPr>
            <a:r>
              <a:rPr lang="ru-RU" sz="2000" b="1" dirty="0" smtClean="0">
                <a:latin typeface="+mn-lt"/>
                <a:ea typeface="+mn-ea"/>
                <a:cs typeface="Arial" charset="0"/>
              </a:rPr>
              <a:t>Деятельность эндоскопических отделений (кабинетов)</a:t>
            </a:r>
            <a:endParaRPr lang="ru-RU" sz="2000" b="1" dirty="0">
              <a:latin typeface="+mn-lt"/>
              <a:ea typeface="+mn-ea"/>
              <a:cs typeface="Arial" charset="0"/>
            </a:endParaRPr>
          </a:p>
        </p:txBody>
      </p:sp>
      <p:graphicFrame>
        <p:nvGraphicFramePr>
          <p:cNvPr id="7" name="Объект 8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1313167477"/>
              </p:ext>
            </p:extLst>
          </p:nvPr>
        </p:nvGraphicFramePr>
        <p:xfrm>
          <a:off x="236539" y="939168"/>
          <a:ext cx="8728075" cy="5777265"/>
        </p:xfrm>
        <a:graphic>
          <a:graphicData uri="http://schemas.openxmlformats.org/drawingml/2006/table">
            <a:tbl>
              <a:tblPr/>
              <a:tblGrid>
                <a:gridCol w="2238375"/>
                <a:gridCol w="373063"/>
                <a:gridCol w="500062"/>
                <a:gridCol w="1084263"/>
                <a:gridCol w="661987"/>
                <a:gridCol w="661988"/>
                <a:gridCol w="831947"/>
                <a:gridCol w="792088"/>
                <a:gridCol w="1008112"/>
                <a:gridCol w="576190"/>
              </a:tblGrid>
              <a:tr h="47021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 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 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4779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эзофагогастро-дуоденоскопий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колоно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-скопий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бронхо-скопий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ректосигмо-идоскопий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интести-носкопий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видео-капсульных исследований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прочих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206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Эндоскопические лечебные манипуляции – всего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31874">
                <a:tc>
                  <a:txBody>
                    <a:bodyPr/>
                    <a:lstStyle/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</a:t>
                      </a:r>
                    </a:p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амбулаторных условиях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условиях  ДС </a:t>
                      </a:r>
                    </a:p>
                  </a:txBody>
                  <a:tcPr marL="42596" marR="4259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выполненных под анестезией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20658">
                <a:tc>
                  <a:txBody>
                    <a:bodyPr/>
                    <a:lstStyle/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удаление доброкачественных </a:t>
                      </a:r>
                    </a:p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новообразований 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631874">
                <a:tc>
                  <a:txBody>
                    <a:bodyPr/>
                    <a:lstStyle/>
                    <a:p>
                      <a:pPr marL="107950" marR="0" lvl="0" indent="714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</a:t>
                      </a:r>
                    </a:p>
                    <a:p>
                      <a:pPr marL="107950" marR="0" lvl="0" indent="714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диссекцией в подслизистом слое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12.1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удаление инородных тел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балонная дилатация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28">
                <a:tc>
                  <a:txBody>
                    <a:bodyPr/>
                    <a:lstStyle/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стентирование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57195">
                <a:tc>
                  <a:txBody>
                    <a:bodyPr/>
                    <a:lstStyle/>
                    <a:p>
                      <a:pPr marL="107950" marR="0" lvl="0" indent="-17463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остановка кровотечений, всего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20658">
                <a:tc>
                  <a:txBody>
                    <a:bodyPr/>
                    <a:lstStyle/>
                    <a:p>
                      <a:pPr marL="10795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по экстренным показаниям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16.1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14370">
                <a:tc>
                  <a:txBody>
                    <a:bodyPr/>
                    <a:lstStyle/>
                    <a:p>
                      <a:pPr marL="0" marR="0" lvl="0" indent="8890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с применением клипс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16.2</a:t>
                      </a:r>
                    </a:p>
                  </a:txBody>
                  <a:tcPr marL="42596" marR="4259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2596" marR="4259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" name="Заголовок 1"/>
          <p:cNvSpPr txBox="1">
            <a:spLocks/>
          </p:cNvSpPr>
          <p:nvPr/>
        </p:nvSpPr>
        <p:spPr bwMode="auto">
          <a:xfrm>
            <a:off x="236539" y="507368"/>
            <a:ext cx="1887189" cy="431800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838200" indent="-838200" algn="ctr">
              <a:defRPr/>
            </a:pPr>
            <a:r>
              <a:rPr lang="ru-RU" sz="2000" b="1" dirty="0" smtClean="0">
                <a:latin typeface="+mn-lt"/>
                <a:ea typeface="+mn-ea"/>
                <a:cs typeface="Arial" charset="0"/>
              </a:rPr>
              <a:t>Таблица</a:t>
            </a:r>
            <a:r>
              <a:rPr lang="en-US" sz="2000" b="1" dirty="0" smtClean="0">
                <a:latin typeface="+mn-lt"/>
                <a:ea typeface="+mn-ea"/>
                <a:cs typeface="Arial" charset="0"/>
              </a:rPr>
              <a:t> </a:t>
            </a:r>
            <a:r>
              <a:rPr lang="ru-RU" sz="2000" b="1" dirty="0" smtClean="0">
                <a:latin typeface="+mn-lt"/>
                <a:ea typeface="+mn-ea"/>
                <a:cs typeface="Arial" charset="0"/>
              </a:rPr>
              <a:t>5125</a:t>
            </a:r>
            <a:endParaRPr lang="ru-RU" sz="2000" b="1" dirty="0">
              <a:latin typeface="+mn-lt"/>
              <a:ea typeface="+mn-ea"/>
              <a:cs typeface="Arial" charset="0"/>
            </a:endParaRPr>
          </a:p>
        </p:txBody>
      </p:sp>
      <p:sp>
        <p:nvSpPr>
          <p:cNvPr id="8" name="Rectangle 453"/>
          <p:cNvSpPr txBox="1">
            <a:spLocks noChangeArrowheads="1"/>
          </p:cNvSpPr>
          <p:nvPr/>
        </p:nvSpPr>
        <p:spPr bwMode="auto">
          <a:xfrm>
            <a:off x="3205163" y="2636838"/>
            <a:ext cx="5410200" cy="576262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Строка 8</a:t>
            </a:r>
            <a:r>
              <a:rPr lang="en-US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 </a:t>
            </a:r>
            <a:r>
              <a:rPr lang="ru-RU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больше или равна сумме строк 9 и 10 по всем графам </a:t>
            </a:r>
            <a:endParaRPr lang="ru-RU" altLang="ru-RU" sz="1600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9" name="Rectangle 453"/>
          <p:cNvSpPr txBox="1">
            <a:spLocks noChangeArrowheads="1"/>
          </p:cNvSpPr>
          <p:nvPr/>
        </p:nvSpPr>
        <p:spPr bwMode="auto">
          <a:xfrm>
            <a:off x="3581400" y="3505202"/>
            <a:ext cx="3654425" cy="1414463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altLang="ru-RU" sz="1600" b="1" dirty="0" smtClean="0">
                <a:latin typeface="+mn-lt"/>
                <a:cs typeface="Times New Roman" panose="02020603050405020304" pitchFamily="18" charset="0"/>
              </a:rPr>
              <a:t>К графе </a:t>
            </a:r>
            <a:r>
              <a:rPr lang="ru-RU" altLang="ru-RU" sz="1600" b="1" dirty="0">
                <a:latin typeface="+mn-lt"/>
                <a:cs typeface="Times New Roman" panose="02020603050405020304" pitchFamily="18" charset="0"/>
              </a:rPr>
              <a:t>10 (прочие) можно отнести: лапароскопии, цистоскопии, ларингоскопии, уретроскопии, </a:t>
            </a:r>
            <a:r>
              <a:rPr lang="ru-RU" altLang="ru-RU" sz="1600" b="1" dirty="0" err="1">
                <a:latin typeface="+mn-lt"/>
                <a:cs typeface="Times New Roman" panose="02020603050405020304" pitchFamily="18" charset="0"/>
              </a:rPr>
              <a:t>гистероскопии</a:t>
            </a:r>
            <a:r>
              <a:rPr lang="ru-RU" altLang="ru-RU" sz="1600" b="1" dirty="0">
                <a:latin typeface="+mn-lt"/>
                <a:cs typeface="Times New Roman" panose="02020603050405020304" pitchFamily="18" charset="0"/>
              </a:rPr>
              <a:t> и т.д.</a:t>
            </a:r>
          </a:p>
        </p:txBody>
      </p:sp>
      <p:sp>
        <p:nvSpPr>
          <p:cNvPr id="11" name="Скругленная прямоугольная выноска 10"/>
          <p:cNvSpPr/>
          <p:nvPr/>
        </p:nvSpPr>
        <p:spPr>
          <a:xfrm>
            <a:off x="3657600" y="5257800"/>
            <a:ext cx="1828800" cy="1447800"/>
          </a:xfrm>
          <a:prstGeom prst="wedgeRoundRectCallout">
            <a:avLst>
              <a:gd name="adj1" fmla="val 133439"/>
              <a:gd name="adj2" fmla="val 23619"/>
              <a:gd name="adj3" fmla="val 16667"/>
            </a:avLst>
          </a:prstGeom>
          <a:solidFill>
            <a:srgbClr val="FFFF00">
              <a:alpha val="80000"/>
            </a:srgb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600" b="1" dirty="0">
                <a:solidFill>
                  <a:schemeClr val="tx1"/>
                </a:solidFill>
                <a:cs typeface="Times New Roman" panose="02020603050405020304" pitchFamily="18" charset="0"/>
              </a:rPr>
              <a:t>При наличии данных необходимо предоставить пояснения</a:t>
            </a:r>
          </a:p>
        </p:txBody>
      </p:sp>
    </p:spTree>
    <p:extLst>
      <p:ext uri="{BB962C8B-B14F-4D97-AF65-F5344CB8AC3E}">
        <p14:creationId xmlns:p14="http://schemas.microsoft.com/office/powerpoint/2010/main" val="2545288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C60C56B1-1725-42DC-887B-1E0184F13AEA}" type="slidenum">
              <a:rPr lang="ru-RU" altLang="ru-RU" smtClean="0">
                <a:solidFill>
                  <a:srgbClr val="898989"/>
                </a:solidFill>
                <a:latin typeface="Calibri" pitchFamily="34" charset="0"/>
              </a:rPr>
              <a:pPr/>
              <a:t>75</a:t>
            </a:fld>
            <a:endParaRPr lang="ru-RU" altLang="ru-RU" smtClean="0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5" name="Заголовок 1"/>
          <p:cNvSpPr>
            <a:spLocks noGrp="1"/>
          </p:cNvSpPr>
          <p:nvPr>
            <p:ph type="title" idx="4294967295"/>
          </p:nvPr>
        </p:nvSpPr>
        <p:spPr>
          <a:xfrm>
            <a:off x="706278" y="113452"/>
            <a:ext cx="8229600" cy="452438"/>
          </a:xfrm>
        </p:spPr>
        <p:txBody>
          <a:bodyPr/>
          <a:lstStyle/>
          <a:p>
            <a:pPr marL="838200" indent="-838200">
              <a:defRPr/>
            </a:pPr>
            <a:r>
              <a:rPr lang="ru-RU" sz="2000" b="1" dirty="0">
                <a:latin typeface="+mn-lt"/>
                <a:ea typeface="+mn-ea"/>
                <a:cs typeface="Arial" charset="0"/>
              </a:rPr>
              <a:t>Аппараты и оборудование эндоскопических отделений (кабинетов)</a:t>
            </a:r>
          </a:p>
        </p:txBody>
      </p:sp>
      <p:graphicFrame>
        <p:nvGraphicFramePr>
          <p:cNvPr id="7" name="Объект 3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271287579"/>
              </p:ext>
            </p:extLst>
          </p:nvPr>
        </p:nvGraphicFramePr>
        <p:xfrm>
          <a:off x="221456" y="829788"/>
          <a:ext cx="8567737" cy="5540377"/>
        </p:xfrm>
        <a:graphic>
          <a:graphicData uri="http://schemas.openxmlformats.org/drawingml/2006/table">
            <a:tbl>
              <a:tblPr/>
              <a:tblGrid>
                <a:gridCol w="2935287"/>
                <a:gridCol w="525463"/>
                <a:gridCol w="781050"/>
                <a:gridCol w="1036637"/>
                <a:gridCol w="896938"/>
                <a:gridCol w="796925"/>
                <a:gridCol w="798512"/>
                <a:gridCol w="796925"/>
              </a:tblGrid>
              <a:tr h="28102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аппаратов и оборудования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8272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амбулаторных условиях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действующих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 сроком </a:t>
                      </a:r>
                      <a:b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эксплуатации до 3 лет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 сроком </a:t>
                      </a:r>
                      <a:b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эксплуатации от 4 до 7 лет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 сроком </a:t>
                      </a:r>
                      <a:b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эксплуатации свыше 7 лет</a:t>
                      </a: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2068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Гибкие эндоскопы для верхних отделов желудочно-кишечного тракта, всего: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видеогастроскопы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0" marR="0" lvl="0" indent="17938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дуоденоскопы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0" marR="0" lvl="0" indent="17938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интестиноскопы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2068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Гибкие эндоскопы для нижних отделов желудочно-кишечного тракта, всего: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116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 видеоколоноскопы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0" marR="0" lvl="0" indent="17938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сигмоидоскопы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2.2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2068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ригидные ректороманоскопы (осветители)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2.3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2068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ригидные ректороманоскопы (тубусы)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2.4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0341">
                <a:tc>
                  <a:txBody>
                    <a:bodyPr/>
                    <a:lstStyle/>
                    <a:p>
                      <a:pPr marL="206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Лапароскопы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20682">
                <a:tc>
                  <a:txBody>
                    <a:bodyPr/>
                    <a:lstStyle/>
                    <a:p>
                      <a:pPr marL="206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Шкафы специализированные для сушки и хранения эндоскопов</a:t>
                      </a:r>
                    </a:p>
                  </a:txBody>
                  <a:tcPr marL="45885" marR="458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" name="Заголовок 1"/>
          <p:cNvSpPr txBox="1">
            <a:spLocks/>
          </p:cNvSpPr>
          <p:nvPr/>
        </p:nvSpPr>
        <p:spPr bwMode="auto">
          <a:xfrm>
            <a:off x="177389" y="565890"/>
            <a:ext cx="1584325" cy="265114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838200" indent="-838200" algn="ctr">
              <a:defRPr/>
            </a:pPr>
            <a:r>
              <a:rPr lang="ru-RU" sz="1800" b="1" dirty="0" smtClean="0">
                <a:latin typeface="+mn-lt"/>
                <a:ea typeface="+mn-ea"/>
                <a:cs typeface="Arial" charset="0"/>
              </a:rPr>
              <a:t>Таблица 5126</a:t>
            </a:r>
            <a:endParaRPr lang="ru-RU" sz="1800" b="1" dirty="0">
              <a:latin typeface="+mn-lt"/>
              <a:ea typeface="+mn-ea"/>
              <a:cs typeface="Arial" charset="0"/>
            </a:endParaRPr>
          </a:p>
        </p:txBody>
      </p:sp>
      <p:sp>
        <p:nvSpPr>
          <p:cNvPr id="8" name="Rectangle 453"/>
          <p:cNvSpPr txBox="1">
            <a:spLocks noChangeArrowheads="1"/>
          </p:cNvSpPr>
          <p:nvPr/>
        </p:nvSpPr>
        <p:spPr bwMode="auto">
          <a:xfrm>
            <a:off x="3792260" y="3060194"/>
            <a:ext cx="4826000" cy="56832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Графа 3 равна сумме граф 6+7+8 по всем строкам</a:t>
            </a:r>
            <a:endParaRPr lang="ru-RU" altLang="ru-RU" sz="1600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9" name="Rectangle 453"/>
          <p:cNvSpPr txBox="1">
            <a:spLocks noChangeArrowheads="1"/>
          </p:cNvSpPr>
          <p:nvPr/>
        </p:nvSpPr>
        <p:spPr bwMode="auto">
          <a:xfrm>
            <a:off x="3792260" y="3717909"/>
            <a:ext cx="4383088" cy="56832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Графы 4 и 5 (каждая отдельно) меньше или равны графе 3 по всем строкам</a:t>
            </a:r>
            <a:endParaRPr lang="ru-RU" altLang="ru-RU" sz="1600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11" name="Rectangle 453"/>
          <p:cNvSpPr txBox="1">
            <a:spLocks noChangeArrowheads="1"/>
          </p:cNvSpPr>
          <p:nvPr/>
        </p:nvSpPr>
        <p:spPr bwMode="auto">
          <a:xfrm>
            <a:off x="3792260" y="4422650"/>
            <a:ext cx="4086225" cy="56832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Строка 1 больше или равна сумме строк 1.1+1.2+1.3 по всем графам </a:t>
            </a:r>
            <a:endParaRPr lang="ru-RU" altLang="ru-RU" sz="1600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12" name="Rectangle 453"/>
          <p:cNvSpPr txBox="1">
            <a:spLocks noChangeArrowheads="1"/>
          </p:cNvSpPr>
          <p:nvPr/>
        </p:nvSpPr>
        <p:spPr bwMode="auto">
          <a:xfrm>
            <a:off x="3792260" y="5063537"/>
            <a:ext cx="4086225" cy="56832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Строка 2 больше или равна сумме строк 2.1+2.2 по всем графам </a:t>
            </a:r>
            <a:endParaRPr lang="ru-RU" altLang="ru-RU" sz="1600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13" name="Rectangle 453"/>
          <p:cNvSpPr txBox="1">
            <a:spLocks noChangeArrowheads="1"/>
          </p:cNvSpPr>
          <p:nvPr/>
        </p:nvSpPr>
        <p:spPr bwMode="auto">
          <a:xfrm>
            <a:off x="4889500" y="6076156"/>
            <a:ext cx="4254500" cy="752476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defRPr/>
            </a:pPr>
            <a:r>
              <a:rPr lang="ru-RU" altLang="ru-RU" sz="16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В т. 5125  графы со 4 по 10 должны быть согласованы с данными по аппаратам</a:t>
            </a:r>
            <a:endParaRPr lang="ru-RU" altLang="ru-RU" sz="1600" b="1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14" name="Rectangle 453"/>
          <p:cNvSpPr txBox="1">
            <a:spLocks noChangeArrowheads="1"/>
          </p:cNvSpPr>
          <p:nvPr/>
        </p:nvSpPr>
        <p:spPr bwMode="auto">
          <a:xfrm>
            <a:off x="142875" y="6203951"/>
            <a:ext cx="4362450" cy="496888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400" b="1" dirty="0">
                <a:latin typeface="+mn-lt"/>
              </a:rPr>
              <a:t>Сведения о наличии аппаратов и оборудования указываются по состоянию на 31.12 отчетного года</a:t>
            </a:r>
          </a:p>
        </p:txBody>
      </p:sp>
      <p:sp>
        <p:nvSpPr>
          <p:cNvPr id="16" name="Скругленная прямоугольная выноска 15"/>
          <p:cNvSpPr/>
          <p:nvPr/>
        </p:nvSpPr>
        <p:spPr>
          <a:xfrm>
            <a:off x="7878485" y="4420892"/>
            <a:ext cx="1266514" cy="1382554"/>
          </a:xfrm>
          <a:prstGeom prst="wedgeRoundRectCallout">
            <a:avLst>
              <a:gd name="adj1" fmla="val -252816"/>
              <a:gd name="adj2" fmla="val 54171"/>
              <a:gd name="adj3" fmla="val 16667"/>
            </a:avLst>
          </a:prstGeom>
          <a:solidFill>
            <a:srgbClr val="FFFF00">
              <a:alpha val="80000"/>
            </a:srgb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200" b="1" dirty="0">
                <a:solidFill>
                  <a:schemeClr val="tx1"/>
                </a:solidFill>
                <a:cs typeface="Times New Roman" panose="02020603050405020304" pitchFamily="18" charset="0"/>
              </a:rPr>
              <a:t>При наличии данных необходимо предоставить пояснения</a:t>
            </a:r>
          </a:p>
        </p:txBody>
      </p:sp>
    </p:spTree>
    <p:extLst>
      <p:ext uri="{BB962C8B-B14F-4D97-AF65-F5344CB8AC3E}">
        <p14:creationId xmlns:p14="http://schemas.microsoft.com/office/powerpoint/2010/main" val="2267078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980728"/>
            <a:ext cx="1752600" cy="381000"/>
          </a:xfrm>
        </p:spPr>
        <p:txBody>
          <a:bodyPr/>
          <a:lstStyle/>
          <a:p>
            <a:pPr marL="838200" indent="-838200"/>
            <a:r>
              <a:rPr lang="ru-RU" altLang="ru-RU" sz="1800" b="1" dirty="0" smtClean="0">
                <a:latin typeface="+mn-lt"/>
              </a:rPr>
              <a:t>Таблица 5401</a:t>
            </a:r>
            <a:r>
              <a:rPr lang="ru-RU" altLang="ru-RU" sz="1800" dirty="0" smtClean="0">
                <a:latin typeface="+mn-lt"/>
              </a:rPr>
              <a:t> </a:t>
            </a:r>
          </a:p>
        </p:txBody>
      </p:sp>
      <p:sp>
        <p:nvSpPr>
          <p:cNvPr id="84995" name="Line 3"/>
          <p:cNvSpPr>
            <a:spLocks noChangeShapeType="1"/>
          </p:cNvSpPr>
          <p:nvPr/>
        </p:nvSpPr>
        <p:spPr bwMode="auto">
          <a:xfrm>
            <a:off x="3721100" y="1884284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4996" name="Rectangle 605"/>
          <p:cNvSpPr>
            <a:spLocks noChangeArrowheads="1"/>
          </p:cNvSpPr>
          <p:nvPr/>
        </p:nvSpPr>
        <p:spPr bwMode="auto">
          <a:xfrm>
            <a:off x="242890" y="692696"/>
            <a:ext cx="8534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14. Деятельность кабинетов функциональной диагностики</a:t>
            </a:r>
            <a:endParaRPr lang="ru-RU" altLang="ru-RU" sz="2000" dirty="0">
              <a:latin typeface="+mn-lt"/>
            </a:endParaRPr>
          </a:p>
        </p:txBody>
      </p:sp>
      <p:sp>
        <p:nvSpPr>
          <p:cNvPr id="84997" name="Прямоугольник 4"/>
          <p:cNvSpPr>
            <a:spLocks noChangeArrowheads="1"/>
          </p:cNvSpPr>
          <p:nvPr/>
        </p:nvSpPr>
        <p:spPr bwMode="auto">
          <a:xfrm>
            <a:off x="152400" y="4535249"/>
            <a:ext cx="8839200" cy="2062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</a:rPr>
              <a:t>Таблица заполняется  на основании сведений, указанных в журнале регистрации исследований, выполненных в отделении (кабинете) функциональной диагностики (ф. 157/у-93 приказ </a:t>
            </a:r>
            <a:r>
              <a:rPr lang="ru-RU" altLang="ru-RU" sz="1600" b="1" dirty="0" err="1">
                <a:latin typeface="+mn-lt"/>
              </a:rPr>
              <a:t>МЗ</a:t>
            </a:r>
            <a:r>
              <a:rPr lang="ru-RU" altLang="ru-RU" sz="1600" b="1" dirty="0">
                <a:latin typeface="+mn-lt"/>
              </a:rPr>
              <a:t> России от 30.11.93 № 283)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ru-RU" altLang="ru-RU" sz="1600" b="1" dirty="0">
              <a:latin typeface="+mn-lt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latin typeface="+mn-lt"/>
                <a:cs typeface="Times New Roman" pitchFamily="18" charset="0"/>
              </a:rPr>
              <a:t>При обследовании одного пациента одномоментно (при одном обращении) несколькими различными методами функциональной диагностики с выдачей отдельных врачебных заключений по каждому методу каждое исследование регистрируется под новым порядковым номером с заполнением всех граф журнала и включается в соответствующие таблицы отчета.</a:t>
            </a:r>
          </a:p>
        </p:txBody>
      </p:sp>
      <p:graphicFrame>
        <p:nvGraphicFramePr>
          <p:cNvPr id="19558" name="Group 1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1186923"/>
              </p:ext>
            </p:extLst>
          </p:nvPr>
        </p:nvGraphicFramePr>
        <p:xfrm>
          <a:off x="228600" y="1363584"/>
          <a:ext cx="8763000" cy="3145536"/>
        </p:xfrm>
        <a:graphic>
          <a:graphicData uri="http://schemas.openxmlformats.org/drawingml/2006/table">
            <a:tbl>
              <a:tblPr/>
              <a:tblGrid>
                <a:gridCol w="3505200"/>
                <a:gridCol w="762000"/>
                <a:gridCol w="1295400"/>
                <a:gridCol w="1752600"/>
                <a:gridCol w="1447800"/>
              </a:tblGrid>
              <a:tr h="182880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строки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Всего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из них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6576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поликлинике, амбулатории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в дневном стационаре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8288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обследованных лиц - всего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из них (</a:t>
                      </a:r>
                      <a:r>
                        <a:rPr kumimoji="0" lang="ru-RU" alt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стр.01</a:t>
                      </a:r>
                      <a:r>
                        <a:rPr kumimoji="0" lang="ru-RU" alt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): детей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лиц старше трудоспособного возраста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Сделано исследований - всего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    из них (стр.04): детям 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лицам старше трудоспособного возраста</a:t>
                      </a:r>
                    </a:p>
                  </a:txBody>
                  <a:tcPr marL="22860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Сделано исследований (из стр.04): 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сердечно-сосудистой системы</a:t>
                      </a:r>
                    </a:p>
                  </a:txBody>
                  <a:tcPr marL="22860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нервной системы</a:t>
                      </a:r>
                    </a:p>
                  </a:txBody>
                  <a:tcPr marL="22860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системы внешнего дыхания</a:t>
                      </a:r>
                    </a:p>
                  </a:txBody>
                  <a:tcPr marL="22860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 других систем</a:t>
                      </a:r>
                    </a:p>
                  </a:txBody>
                  <a:tcPr marL="22860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10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85083" name="Rectangle 453"/>
          <p:cNvSpPr txBox="1">
            <a:spLocks noChangeArrowheads="1"/>
          </p:cNvSpPr>
          <p:nvPr/>
        </p:nvSpPr>
        <p:spPr bwMode="auto">
          <a:xfrm>
            <a:off x="4572000" y="2201784"/>
            <a:ext cx="4419600" cy="914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  <a:cs typeface="Times New Roman" pitchFamily="18" charset="0"/>
              </a:rPr>
              <a:t>Графа 3 может быть больше суммы граф 4+5 за счет исследований, выполненных пациентам, получавших медицинскую помощь в стационарных условиях</a:t>
            </a:r>
            <a:endParaRPr lang="ru-RU" altLang="ru-RU" sz="1400" b="1" dirty="0">
              <a:latin typeface="+mn-lt"/>
            </a:endParaRPr>
          </a:p>
        </p:txBody>
      </p:sp>
      <p:sp>
        <p:nvSpPr>
          <p:cNvPr id="85084" name="Rectangle 453"/>
          <p:cNvSpPr txBox="1">
            <a:spLocks noChangeArrowheads="1"/>
          </p:cNvSpPr>
          <p:nvPr/>
        </p:nvSpPr>
        <p:spPr bwMode="auto">
          <a:xfrm>
            <a:off x="4572000" y="3268584"/>
            <a:ext cx="4419600" cy="914400"/>
          </a:xfrm>
          <a:prstGeom prst="rect">
            <a:avLst/>
          </a:prstGeom>
          <a:solidFill>
            <a:srgbClr val="C4BD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400" b="1">
                <a:latin typeface="+mn-lt"/>
              </a:rPr>
              <a:t>Числу исследований (строка 07) соответствует графа 3 журнала регистрации без перевода в условные единицы, т.е. учету подлежит весь метод исследования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76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5217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Скругленная прямоугольная выноска 12"/>
          <p:cNvSpPr/>
          <p:nvPr/>
        </p:nvSpPr>
        <p:spPr>
          <a:xfrm>
            <a:off x="6387892" y="1484784"/>
            <a:ext cx="2494173" cy="2981131"/>
          </a:xfrm>
          <a:prstGeom prst="wedgeRoundRectCallout">
            <a:avLst>
              <a:gd name="adj1" fmla="val -265434"/>
              <a:gd name="adj2" fmla="val 47324"/>
              <a:gd name="adj3" fmla="val 16667"/>
            </a:avLst>
          </a:prstGeom>
          <a:solidFill>
            <a:srgbClr val="FFFF00">
              <a:alpha val="80000"/>
            </a:srgbClr>
          </a:solidFill>
          <a:ln w="3175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6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601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95536" y="612845"/>
            <a:ext cx="1926977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5402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sp>
        <p:nvSpPr>
          <p:cNvPr id="86019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6020" name="Rectangle 605"/>
          <p:cNvSpPr>
            <a:spLocks noChangeArrowheads="1"/>
          </p:cNvSpPr>
          <p:nvPr/>
        </p:nvSpPr>
        <p:spPr bwMode="auto">
          <a:xfrm>
            <a:off x="1579836" y="231845"/>
            <a:ext cx="597666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15. Методы функциональной диагностики</a:t>
            </a:r>
            <a:endParaRPr lang="ru-RU" altLang="ru-RU" sz="2000" dirty="0">
              <a:latin typeface="+mn-lt"/>
            </a:endParaRPr>
          </a:p>
        </p:txBody>
      </p:sp>
      <p:graphicFrame>
        <p:nvGraphicFramePr>
          <p:cNvPr id="20572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385590"/>
              </p:ext>
            </p:extLst>
          </p:nvPr>
        </p:nvGraphicFramePr>
        <p:xfrm>
          <a:off x="395535" y="990601"/>
          <a:ext cx="8278564" cy="4407824"/>
        </p:xfrm>
        <a:graphic>
          <a:graphicData uri="http://schemas.openxmlformats.org/drawingml/2006/table">
            <a:tbl>
              <a:tblPr/>
              <a:tblGrid>
                <a:gridCol w="5037659"/>
                <a:gridCol w="1069531"/>
                <a:gridCol w="2171374"/>
              </a:tblGrid>
              <a:tr h="219456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Методы исследования систем организма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исследований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ЭКГ (из стр.07 т. 5401)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из них: с компьютерным анализом данных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Число ЭКГ в ДДК  (из п. 1)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Стресс-ЭКГ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ЧПЭС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Холтеровское мониторирование (ХМ) ЭКГ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СМ АД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Поликардиография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Исследование центральной гемодинамики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из них: методом реографии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10.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Исследование </a:t>
                      </a:r>
                      <a:r>
                        <a:rPr kumimoji="0" lang="ru-RU" alt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перифирического</a:t>
                      </a: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кровообращения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11.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  из них: реовазография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12.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Другие</a:t>
                      </a: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</a:t>
                      </a: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методы исследования сердечно-сосудистой системы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13.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…..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….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Исследования моторики органов желудочно-кишечного тракта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816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Исследование запирательного аппарата прямой кишки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194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Прочие методы исследования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 charset="-52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9" name="AutoShape 3"/>
          <p:cNvSpPr>
            <a:spLocks noChangeArrowheads="1"/>
          </p:cNvSpPr>
          <p:nvPr/>
        </p:nvSpPr>
        <p:spPr bwMode="auto">
          <a:xfrm flipH="1">
            <a:off x="-13811" y="5418217"/>
            <a:ext cx="4932040" cy="1378959"/>
          </a:xfrm>
          <a:prstGeom prst="wedgeRoundRectCallout">
            <a:avLst>
              <a:gd name="adj1" fmla="val 3199"/>
              <a:gd name="adj2" fmla="val 20218"/>
              <a:gd name="adj3" fmla="val 16667"/>
            </a:avLst>
          </a:prstGeom>
          <a:solidFill>
            <a:srgbClr val="C4BD99"/>
          </a:solidFill>
          <a:ln w="9525">
            <a:noFill/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Данные совпадают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latin typeface="+mn-lt"/>
                <a:cs typeface="Times New Roman" pitchFamily="18" charset="0"/>
              </a:rPr>
              <a:t>таблица 5401	таблица </a:t>
            </a:r>
            <a:r>
              <a:rPr lang="ru-RU" altLang="ru-RU" sz="1600" b="1" dirty="0">
                <a:latin typeface="+mn-lt"/>
                <a:cs typeface="Times New Roman" pitchFamily="18" charset="0"/>
              </a:rPr>
              <a:t>5402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srgbClr val="C00000"/>
                </a:solidFill>
                <a:latin typeface="+mn-lt"/>
                <a:cs typeface="Times New Roman" pitchFamily="18" charset="0"/>
              </a:rPr>
              <a:t>Строка </a:t>
            </a:r>
            <a:r>
              <a:rPr lang="ru-RU" altLang="ru-RU" sz="16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7</a:t>
            </a:r>
            <a:r>
              <a:rPr lang="ru-RU" altLang="ru-RU" sz="1600" b="1" dirty="0" smtClean="0">
                <a:solidFill>
                  <a:srgbClr val="CC0066"/>
                </a:solidFill>
                <a:latin typeface="+mn-lt"/>
                <a:cs typeface="Times New Roman" pitchFamily="18" charset="0"/>
              </a:rPr>
              <a:t>		</a:t>
            </a:r>
            <a:r>
              <a:rPr lang="ru-RU" altLang="ru-RU" sz="1600" b="1" dirty="0" smtClean="0">
                <a:latin typeface="+mn-lt"/>
                <a:cs typeface="Times New Roman" pitchFamily="18" charset="0"/>
              </a:rPr>
              <a:t>Строка 1+4+5+6+7+8+9+11+</a:t>
            </a:r>
            <a:r>
              <a:rPr lang="ru-RU" altLang="ru-RU" sz="16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13</a:t>
            </a:r>
            <a:endParaRPr lang="ru-RU" altLang="ru-RU" sz="1600" b="1" dirty="0">
              <a:solidFill>
                <a:srgbClr val="C00000"/>
              </a:solidFill>
              <a:latin typeface="+mn-lt"/>
              <a:cs typeface="Times New Roman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Строка </a:t>
            </a:r>
            <a:r>
              <a:rPr lang="ru-RU" altLang="ru-RU" sz="1600" b="1" dirty="0">
                <a:solidFill>
                  <a:srgbClr val="C00000"/>
                </a:solidFill>
                <a:latin typeface="+mn-lt"/>
                <a:cs typeface="Times New Roman" pitchFamily="18" charset="0"/>
              </a:rPr>
              <a:t>9</a:t>
            </a:r>
            <a:r>
              <a:rPr lang="ru-RU" altLang="ru-RU" sz="1600" b="1" dirty="0">
                <a:latin typeface="+mn-lt"/>
                <a:cs typeface="Times New Roman" pitchFamily="18" charset="0"/>
              </a:rPr>
              <a:t>		Строки</a:t>
            </a:r>
            <a:r>
              <a:rPr lang="en-US" altLang="ru-RU" sz="1600" b="1" dirty="0">
                <a:latin typeface="+mn-lt"/>
                <a:cs typeface="Times New Roman" pitchFamily="18" charset="0"/>
              </a:rPr>
              <a:t> </a:t>
            </a:r>
            <a:r>
              <a:rPr lang="en-US" altLang="ru-RU" sz="1600" b="1" dirty="0" smtClean="0">
                <a:latin typeface="+mn-lt"/>
                <a:cs typeface="Times New Roman" pitchFamily="18" charset="0"/>
              </a:rPr>
              <a:t>21</a:t>
            </a:r>
            <a:r>
              <a:rPr lang="ru-RU" altLang="ru-RU" sz="1600" b="1" dirty="0" smtClean="0">
                <a:latin typeface="+mn-lt"/>
                <a:cs typeface="Times New Roman" pitchFamily="18" charset="0"/>
              </a:rPr>
              <a:t>+</a:t>
            </a:r>
            <a:r>
              <a:rPr lang="en-US" altLang="ru-RU" sz="1600" b="1" dirty="0" smtClean="0">
                <a:latin typeface="+mn-lt"/>
                <a:cs typeface="Times New Roman" pitchFamily="18" charset="0"/>
              </a:rPr>
              <a:t>23</a:t>
            </a:r>
            <a:r>
              <a:rPr lang="ru-RU" altLang="ru-RU" sz="1600" b="1" dirty="0" smtClean="0">
                <a:latin typeface="+mn-lt"/>
                <a:cs typeface="Times New Roman" pitchFamily="18" charset="0"/>
              </a:rPr>
              <a:t>+</a:t>
            </a:r>
            <a:r>
              <a:rPr lang="en-US" altLang="ru-RU" sz="1600" b="1" dirty="0" smtClean="0">
                <a:latin typeface="+mn-lt"/>
                <a:cs typeface="Times New Roman" pitchFamily="18" charset="0"/>
              </a:rPr>
              <a:t>24</a:t>
            </a:r>
            <a:r>
              <a:rPr lang="ru-RU" altLang="ru-RU" sz="1600" b="1" dirty="0" smtClean="0">
                <a:latin typeface="+mn-lt"/>
                <a:cs typeface="Times New Roman" pitchFamily="18" charset="0"/>
              </a:rPr>
              <a:t>+</a:t>
            </a:r>
            <a:r>
              <a:rPr lang="en-US" altLang="ru-RU" sz="1600" b="1" dirty="0" smtClean="0">
                <a:latin typeface="+mn-lt"/>
                <a:cs typeface="Times New Roman" pitchFamily="18" charset="0"/>
              </a:rPr>
              <a:t>25</a:t>
            </a:r>
            <a:r>
              <a:rPr lang="ru-RU" altLang="ru-RU" sz="1600" b="1" dirty="0" smtClean="0">
                <a:latin typeface="+mn-lt"/>
                <a:cs typeface="Times New Roman" pitchFamily="18" charset="0"/>
              </a:rPr>
              <a:t>+</a:t>
            </a:r>
            <a:r>
              <a:rPr lang="en-US" altLang="ru-RU" sz="1600" b="1" dirty="0" smtClean="0">
                <a:latin typeface="+mn-lt"/>
                <a:cs typeface="Times New Roman" pitchFamily="18" charset="0"/>
              </a:rPr>
              <a:t>29</a:t>
            </a:r>
            <a:r>
              <a:rPr lang="ru-RU" altLang="ru-RU" sz="1600" b="1" dirty="0" smtClean="0">
                <a:latin typeface="+mn-lt"/>
                <a:cs typeface="Times New Roman" pitchFamily="18" charset="0"/>
              </a:rPr>
              <a:t>+30+</a:t>
            </a:r>
            <a:r>
              <a:rPr lang="ru-RU" altLang="ru-RU" sz="16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3</a:t>
            </a:r>
            <a:r>
              <a:rPr lang="ru-RU" altLang="ru-RU" sz="1600" b="1" dirty="0" smtClean="0">
                <a:solidFill>
                  <a:srgbClr val="CC0066"/>
                </a:solidFill>
                <a:latin typeface="+mn-lt"/>
                <a:cs typeface="Times New Roman" pitchFamily="18" charset="0"/>
              </a:rPr>
              <a:t>1</a:t>
            </a:r>
            <a:endParaRPr lang="en-US" altLang="ru-RU" sz="1600" b="1" dirty="0">
              <a:solidFill>
                <a:srgbClr val="CC0066"/>
              </a:solidFill>
              <a:latin typeface="+mn-lt"/>
              <a:cs typeface="Times New Roman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srgbClr val="C00000"/>
                </a:solidFill>
                <a:latin typeface="+mn-lt"/>
                <a:cs typeface="Times New Roman" pitchFamily="18" charset="0"/>
              </a:rPr>
              <a:t>Строка 10</a:t>
            </a:r>
            <a:r>
              <a:rPr lang="ru-RU" altLang="ru-RU" sz="1600" b="1" dirty="0">
                <a:latin typeface="+mn-lt"/>
                <a:cs typeface="Times New Roman" pitchFamily="18" charset="0"/>
              </a:rPr>
              <a:t>	Строки </a:t>
            </a:r>
            <a:r>
              <a:rPr lang="ru-RU" altLang="ru-RU" sz="1600" b="1" dirty="0" smtClean="0">
                <a:latin typeface="+mn-lt"/>
                <a:cs typeface="Times New Roman" pitchFamily="18" charset="0"/>
              </a:rPr>
              <a:t>32+33+</a:t>
            </a:r>
            <a:r>
              <a:rPr lang="ru-RU" altLang="ru-RU" sz="16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34</a:t>
            </a:r>
            <a:endParaRPr lang="ru-RU" altLang="ru-RU" sz="1600" b="1" dirty="0">
              <a:solidFill>
                <a:srgbClr val="C00000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11" name="Скругленная прямоугольная выноска 10"/>
          <p:cNvSpPr/>
          <p:nvPr/>
        </p:nvSpPr>
        <p:spPr>
          <a:xfrm>
            <a:off x="6403229" y="1484784"/>
            <a:ext cx="2608023" cy="3820522"/>
          </a:xfrm>
          <a:prstGeom prst="wedgeRoundRectCallout">
            <a:avLst>
              <a:gd name="adj1" fmla="val -255703"/>
              <a:gd name="adj2" fmla="val 78773"/>
              <a:gd name="adj3" fmla="val 16667"/>
            </a:avLst>
          </a:prstGeom>
          <a:solidFill>
            <a:srgbClr val="FFFF00">
              <a:alpha val="80000"/>
            </a:srgbClr>
          </a:solidFill>
          <a:ln w="3175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/>
            <a:r>
              <a:rPr lang="ru-RU" altLang="ru-RU" sz="1600" b="1" dirty="0">
                <a:solidFill>
                  <a:schemeClr val="tx1"/>
                </a:solidFill>
                <a:cs typeface="Times New Roman" pitchFamily="18" charset="0"/>
              </a:rPr>
              <a:t>Красным цветом выделены строки, </a:t>
            </a:r>
            <a:r>
              <a:rPr lang="ru-RU" altLang="ru-RU" sz="1600" b="1" dirty="0" smtClean="0">
                <a:solidFill>
                  <a:schemeClr val="tx1"/>
                </a:solidFill>
                <a:cs typeface="Times New Roman" pitchFamily="18" charset="0"/>
              </a:rPr>
              <a:t>в которых есть расшифровка </a:t>
            </a:r>
            <a:r>
              <a:rPr lang="ru-RU" altLang="ru-RU" sz="1600" b="1" dirty="0">
                <a:solidFill>
                  <a:srgbClr val="C00000"/>
                </a:solidFill>
                <a:cs typeface="Times New Roman" pitchFamily="18" charset="0"/>
              </a:rPr>
              <a:t>«</a:t>
            </a:r>
            <a:r>
              <a:rPr lang="ru-RU" altLang="ru-RU" sz="1600" b="1" dirty="0" smtClean="0">
                <a:solidFill>
                  <a:srgbClr val="C00000"/>
                </a:solidFill>
                <a:cs typeface="Times New Roman" pitchFamily="18" charset="0"/>
              </a:rPr>
              <a:t>ДРУГИЕ методы исследований»</a:t>
            </a:r>
            <a:endParaRPr lang="ru-RU" altLang="ru-RU" sz="1600" b="1" dirty="0">
              <a:solidFill>
                <a:srgbClr val="C00000"/>
              </a:solidFill>
              <a:cs typeface="Times New Roman" pitchFamily="18" charset="0"/>
            </a:endParaRPr>
          </a:p>
          <a:p>
            <a:pPr algn="ctr" eaLnBrk="1" hangingPunct="1"/>
            <a:r>
              <a:rPr lang="ru-RU" altLang="ru-RU" sz="1600" b="1" dirty="0" smtClean="0">
                <a:solidFill>
                  <a:schemeClr val="tx1"/>
                </a:solidFill>
                <a:cs typeface="Times New Roman" pitchFamily="18" charset="0"/>
              </a:rPr>
              <a:t>поэтому по строкам 7, 9 и 10 таблицы 5401 количество  исследований должно строго совпадать данными из таблицы 5402</a:t>
            </a:r>
            <a:endParaRPr lang="ru-RU" altLang="ru-RU" sz="16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4" name="AutoShape 3"/>
          <p:cNvSpPr>
            <a:spLocks noChangeArrowheads="1"/>
          </p:cNvSpPr>
          <p:nvPr/>
        </p:nvSpPr>
        <p:spPr bwMode="auto">
          <a:xfrm flipH="1">
            <a:off x="5076057" y="5589240"/>
            <a:ext cx="3904167" cy="1036915"/>
          </a:xfrm>
          <a:prstGeom prst="wedgeRoundRectCallout">
            <a:avLst>
              <a:gd name="adj1" fmla="val 3199"/>
              <a:gd name="adj2" fmla="val 20218"/>
              <a:gd name="adj3" fmla="val 16667"/>
            </a:avLst>
          </a:prstGeom>
          <a:solidFill>
            <a:srgbClr val="C4BD99"/>
          </a:solidFill>
          <a:ln w="9525">
            <a:noFill/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latin typeface="+mn-lt"/>
                <a:cs typeface="Times New Roman" pitchFamily="18" charset="0"/>
              </a:rPr>
              <a:t>Допустимы расхождения</a:t>
            </a:r>
            <a:endParaRPr lang="ru-RU" altLang="ru-RU" sz="1600" b="1" dirty="0">
              <a:latin typeface="+mn-lt"/>
              <a:cs typeface="Times New Roman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latin typeface="+mn-lt"/>
                <a:cs typeface="Times New Roman" pitchFamily="18" charset="0"/>
              </a:rPr>
              <a:t>таблица </a:t>
            </a:r>
            <a:r>
              <a:rPr lang="ru-RU" altLang="ru-RU" sz="1600" b="1" dirty="0">
                <a:latin typeface="+mn-lt"/>
                <a:cs typeface="Times New Roman" pitchFamily="18" charset="0"/>
              </a:rPr>
              <a:t>5401	таблица 5402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latin typeface="+mn-lt"/>
                <a:cs typeface="Times New Roman" pitchFamily="18" charset="0"/>
              </a:rPr>
              <a:t>Строка </a:t>
            </a:r>
            <a:r>
              <a:rPr lang="ru-RU" altLang="ru-RU" sz="1600" b="1" dirty="0">
                <a:latin typeface="+mn-lt"/>
                <a:cs typeface="Times New Roman" pitchFamily="18" charset="0"/>
              </a:rPr>
              <a:t>8		Строки 14, 16, 17, </a:t>
            </a:r>
            <a:r>
              <a:rPr lang="ru-RU" altLang="ru-RU" sz="1600" b="1" dirty="0" smtClean="0">
                <a:latin typeface="+mn-lt"/>
                <a:cs typeface="Times New Roman" pitchFamily="18" charset="0"/>
              </a:rPr>
              <a:t>19</a:t>
            </a:r>
            <a:endParaRPr lang="ru-RU" altLang="ru-RU" sz="1600" b="1" dirty="0">
              <a:latin typeface="+mn-lt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77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68927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67544" y="381000"/>
            <a:ext cx="2095500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latin typeface="+mn-lt"/>
              </a:rPr>
              <a:t>Таблица 5404</a:t>
            </a:r>
            <a:r>
              <a:rPr lang="ru-RU" altLang="ru-RU" sz="2000" dirty="0" smtClean="0">
                <a:latin typeface="+mn-lt"/>
              </a:rPr>
              <a:t> </a:t>
            </a: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ph type="tbl" idx="4294967295"/>
            <p:extLst>
              <p:ext uri="{D42A27DB-BD31-4B8C-83A1-F6EECF244321}">
                <p14:modId xmlns:p14="http://schemas.microsoft.com/office/powerpoint/2010/main" val="3514498862"/>
              </p:ext>
            </p:extLst>
          </p:nvPr>
        </p:nvGraphicFramePr>
        <p:xfrm>
          <a:off x="533400" y="764704"/>
          <a:ext cx="8215064" cy="5880676"/>
        </p:xfrm>
        <a:graphic>
          <a:graphicData uri="http://schemas.openxmlformats.org/drawingml/2006/table">
            <a:tbl>
              <a:tblPr/>
              <a:tblGrid>
                <a:gridCol w="4763062"/>
                <a:gridCol w="646054"/>
                <a:gridCol w="1452565"/>
                <a:gridCol w="1353383"/>
              </a:tblGrid>
              <a:tr h="51697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Наименование аппаратов и оборудования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№ строки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Число единиц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9114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Всего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из них: в отделениях анестезиологии-реанимации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 </a:t>
                      </a:r>
                      <a:r>
                        <a:rPr lang="ru-RU" sz="1400" b="0" i="0" u="none" strike="noStrike" dirty="0" smtClean="0">
                          <a:solidFill>
                            <a:schemeClr val="tx1"/>
                          </a:solidFill>
                          <a:latin typeface="Times New Roman"/>
                        </a:rPr>
                        <a:t>4</a:t>
                      </a:r>
                      <a:endParaRPr lang="ru-RU" sz="140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Аппаратурное оснащение (указать </a:t>
                      </a:r>
                      <a:r>
                        <a:rPr lang="ru-RU" sz="14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к-во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): электрокардиографы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1.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…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Times New Roman"/>
                          <a:ea typeface="+mn-ea"/>
                          <a:cs typeface="+mn-cs"/>
                        </a:rPr>
                        <a:t>Комплексы для дозированной физической нагрузки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Times New Roman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FFFF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marL="80010"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Times New Roman"/>
                          <a:ea typeface="+mn-ea"/>
                          <a:cs typeface="+mn-cs"/>
                        </a:rPr>
                        <a:t> из них: велоэргометры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i="0" u="none" strike="noStrike" kern="1200" dirty="0">
                          <a:solidFill>
                            <a:srgbClr val="000000"/>
                          </a:solidFill>
                          <a:latin typeface="Times New Roman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68580" marR="6858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FFFF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endParaRPr lang="ru-RU" sz="1400" b="0" i="0" u="none" strike="noStrike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…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Аппарат для ИВЛ, всего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30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из них: транспортные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31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              для </a:t>
                      </a:r>
                      <a:r>
                        <a:rPr lang="ru-RU" sz="1400" b="0" i="0" u="none" strike="noStrike" dirty="0" err="1">
                          <a:solidFill>
                            <a:schemeClr val="tx1"/>
                          </a:solidFill>
                          <a:latin typeface="Times New Roman"/>
                        </a:rPr>
                        <a:t>неинвазивной</a:t>
                      </a:r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 вентиляции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32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Аппараты для наркоза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33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Мониторы глубины анестезии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34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Мониторы пациента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35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из них: транспортные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36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 err="1">
                          <a:solidFill>
                            <a:schemeClr val="tx1"/>
                          </a:solidFill>
                          <a:latin typeface="Times New Roman"/>
                        </a:rPr>
                        <a:t>Мультигазмониторы</a:t>
                      </a:r>
                      <a:endParaRPr lang="ru-RU" sz="140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37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>
                          <a:solidFill>
                            <a:schemeClr val="tx1"/>
                          </a:solidFill>
                          <a:latin typeface="Times New Roman"/>
                        </a:rPr>
                        <a:t>Дефибрилляторы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38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Аппараты ультразвуковой навигации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39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Шприцевые помпы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40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 err="1">
                          <a:solidFill>
                            <a:schemeClr val="tx1"/>
                          </a:solidFill>
                          <a:latin typeface="Times New Roman"/>
                        </a:rPr>
                        <a:t>Инфузионные</a:t>
                      </a:r>
                      <a:r>
                        <a:rPr lang="ru-RU" sz="140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 насосы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41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Общее количество единиц аппаратуры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42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из них: в эксплуатации до 3-х лет включительно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43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231466">
                <a:tc>
                  <a:txBody>
                    <a:bodyPr/>
                    <a:lstStyle/>
                    <a:p>
                      <a:pPr algn="l" fontAlgn="t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              </a:t>
                      </a: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4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…</a:t>
                      </a:r>
                      <a:endParaRPr lang="ru-RU" sz="14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87043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7044" name="Rectangle 605"/>
          <p:cNvSpPr>
            <a:spLocks noChangeArrowheads="1"/>
          </p:cNvSpPr>
          <p:nvPr/>
        </p:nvSpPr>
        <p:spPr bwMode="auto">
          <a:xfrm>
            <a:off x="304800" y="116632"/>
            <a:ext cx="8534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 dirty="0">
                <a:latin typeface="+mn-lt"/>
              </a:rPr>
              <a:t>16. Оснащение аппаратурой и оборудованием</a:t>
            </a:r>
            <a:endParaRPr lang="ru-RU" altLang="ru-RU" sz="2000" dirty="0">
              <a:latin typeface="+mn-lt"/>
            </a:endParaRPr>
          </a:p>
        </p:txBody>
      </p:sp>
      <p:sp>
        <p:nvSpPr>
          <p:cNvPr id="87164" name="AutoShape 1"/>
          <p:cNvSpPr>
            <a:spLocks noChangeArrowheads="1"/>
          </p:cNvSpPr>
          <p:nvPr/>
        </p:nvSpPr>
        <p:spPr bwMode="auto">
          <a:xfrm>
            <a:off x="5943600" y="4941168"/>
            <a:ext cx="2895600" cy="1445094"/>
          </a:xfrm>
          <a:prstGeom prst="wedgeRoundRectCallout">
            <a:avLst>
              <a:gd name="adj1" fmla="val -45505"/>
              <a:gd name="adj2" fmla="val -16819"/>
              <a:gd name="adj3" fmla="val 16667"/>
            </a:avLst>
          </a:prstGeom>
          <a:solidFill>
            <a:srgbClr val="C4BD99"/>
          </a:solidFill>
          <a:ln w="9525">
            <a:noFill/>
            <a:miter lim="800000"/>
            <a:headEnd/>
            <a:tailEnd/>
          </a:ln>
        </p:spPr>
        <p:txBody>
          <a:bodyPr lIns="27432" tIns="22860" rIns="27432" bIns="0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>
                <a:latin typeface="+mn-lt"/>
                <a:cs typeface="Times New Roman" pitchFamily="18" charset="0"/>
              </a:rPr>
              <a:t>Описывается аппаратурное оснащение из числа единиц оборудования, состоящих на балансе медицинской организации на </a:t>
            </a:r>
            <a:r>
              <a:rPr lang="ru-RU" altLang="ru-RU" sz="1400" b="1" dirty="0" smtClean="0">
                <a:latin typeface="+mn-lt"/>
                <a:cs typeface="Times New Roman" pitchFamily="18" charset="0"/>
              </a:rPr>
              <a:t>31 декабря </a:t>
            </a:r>
            <a:r>
              <a:rPr lang="ru-RU" altLang="ru-RU" sz="1400" b="1" dirty="0">
                <a:latin typeface="+mn-lt"/>
                <a:cs typeface="Times New Roman" pitchFamily="18" charset="0"/>
              </a:rPr>
              <a:t>отчетного года</a:t>
            </a:r>
          </a:p>
        </p:txBody>
      </p:sp>
      <p:sp>
        <p:nvSpPr>
          <p:cNvPr id="2" name="Скругленная прямоугольная выноска 1"/>
          <p:cNvSpPr/>
          <p:nvPr/>
        </p:nvSpPr>
        <p:spPr>
          <a:xfrm>
            <a:off x="3563888" y="3573016"/>
            <a:ext cx="3124200" cy="763588"/>
          </a:xfrm>
          <a:prstGeom prst="wedgeRoundRectCallout">
            <a:avLst>
              <a:gd name="adj1" fmla="val 72912"/>
              <a:gd name="adj2" fmla="val -137662"/>
              <a:gd name="adj3" fmla="val 16667"/>
            </a:avLst>
          </a:prstGeom>
          <a:solidFill>
            <a:srgbClr val="FFFF00">
              <a:alpha val="80000"/>
            </a:srgbClr>
          </a:solidFill>
          <a:ln w="3175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400" b="1" dirty="0">
                <a:solidFill>
                  <a:sysClr val="windowText" lastClr="000000"/>
                </a:solidFill>
                <a:cs typeface="Times New Roman" pitchFamily="18" charset="0"/>
              </a:rPr>
              <a:t>При наличии данных необходимо предоставить пояснение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78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85221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Объект 3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703265953"/>
              </p:ext>
            </p:extLst>
          </p:nvPr>
        </p:nvGraphicFramePr>
        <p:xfrm>
          <a:off x="107504" y="551895"/>
          <a:ext cx="8896351" cy="6283323"/>
        </p:xfrm>
        <a:graphic>
          <a:graphicData uri="http://schemas.openxmlformats.org/drawingml/2006/table">
            <a:tbl>
              <a:tblPr/>
              <a:tblGrid>
                <a:gridCol w="38195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8100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5720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1441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91441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914416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914417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580883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192800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устройств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числе(из гр.3):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784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административно-хозяйственной деятельности организации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для медицинского персонала (для автоматизации лечебного процесса)</a:t>
                      </a:r>
                      <a:endParaRPr lang="ru-RU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прочие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308787496"/>
                  </a:ext>
                </a:extLst>
              </a:tr>
              <a:tr h="146140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амбулаторных условиях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стационарных условиях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амбулаторных условиях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подразделениях, оказывающих медицинскую помощь в стационарных условиях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032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85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Персональные компьютеры (моноблоки, системные блоки, терминалы, ноутбуки)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10327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них: со сроком эксплуатации более 5 лет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10327">
                <a:tc>
                  <a:txBody>
                    <a:bodyPr/>
                    <a:lstStyle/>
                    <a:p>
                      <a:pPr marL="0" marR="0" lvl="0" indent="17938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использующих операционные системы семейства 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Windows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85600">
                <a:tc>
                  <a:txBody>
                    <a:bodyPr/>
                    <a:lstStyle/>
                    <a:p>
                      <a:pPr marL="0" marR="0" lvl="0" indent="17938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использующих операционные системы отечественной разработки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103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использующих иные операционные системы 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1.4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103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Серверное оборудование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10327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из них со сроком эксплуатации более 5 лет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103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Печатающие устройства и МФУ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10327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из них со сроком эксплуатации более 5 лет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3.1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771200">
                <a:tc>
                  <a:txBody>
                    <a:bodyPr/>
                    <a:lstStyle/>
                    <a:p>
                      <a:pPr marL="206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Автоматизированные рабочие места, подключенные к медицинской информационной системе медицинской организации или государственной информационной системе в сфере здравоохранения субъекта Российской Федерации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578400">
                <a:tc>
                  <a:txBody>
                    <a:bodyPr/>
                    <a:lstStyle/>
                    <a:p>
                      <a:pPr marL="206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 них: автоматизированные рабочие места, подключенные к защищенной сети передачи данных субъекта Российской Федерации</a:t>
                      </a: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</a:t>
                      </a:r>
                    </a:p>
                  </a:txBody>
                  <a:tcPr marL="45886" marR="458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47302">
                <a:tc>
                  <a:txBody>
                    <a:bodyPr/>
                    <a:lstStyle/>
                    <a:p>
                      <a:pPr marL="206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…</a:t>
                      </a: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6" marR="45886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10853502"/>
                  </a:ext>
                </a:extLst>
              </a:tr>
            </a:tbl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 idx="4294967295"/>
          </p:nvPr>
        </p:nvSpPr>
        <p:spPr>
          <a:xfrm>
            <a:off x="914400" y="0"/>
            <a:ext cx="8229600" cy="452438"/>
          </a:xfrm>
        </p:spPr>
        <p:txBody>
          <a:bodyPr/>
          <a:lstStyle/>
          <a:p>
            <a:pPr marL="838200" indent="-838200">
              <a:defRPr/>
            </a:pPr>
            <a:r>
              <a:rPr lang="ru-RU" sz="2000" b="1" dirty="0" smtClean="0">
                <a:latin typeface="+mn-lt"/>
                <a:ea typeface="+mn-ea"/>
                <a:cs typeface="Arial" charset="0"/>
              </a:rPr>
              <a:t>Оснащенность компьютерным оборудованием</a:t>
            </a:r>
            <a:endParaRPr lang="ru-RU" sz="2000" b="1" dirty="0">
              <a:latin typeface="+mn-lt"/>
              <a:ea typeface="+mn-ea"/>
              <a:cs typeface="Arial" charset="0"/>
            </a:endParaRPr>
          </a:p>
        </p:txBody>
      </p:sp>
      <p:sp>
        <p:nvSpPr>
          <p:cNvPr id="5" name="Заголовок 1"/>
          <p:cNvSpPr txBox="1">
            <a:spLocks/>
          </p:cNvSpPr>
          <p:nvPr/>
        </p:nvSpPr>
        <p:spPr bwMode="auto">
          <a:xfrm>
            <a:off x="107504" y="304800"/>
            <a:ext cx="1584325" cy="228600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838200" indent="-838200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+mn-lt"/>
                <a:ea typeface="+mn-ea"/>
                <a:cs typeface="Arial" charset="0"/>
              </a:rPr>
              <a:t>Табл.7000</a:t>
            </a:r>
            <a:endParaRPr lang="ru-RU" sz="1800" b="1" dirty="0">
              <a:solidFill>
                <a:srgbClr val="000000"/>
              </a:solidFill>
              <a:latin typeface="+mn-lt"/>
              <a:ea typeface="+mn-ea"/>
              <a:cs typeface="Arial" charset="0"/>
            </a:endParaRPr>
          </a:p>
        </p:txBody>
      </p:sp>
      <p:sp>
        <p:nvSpPr>
          <p:cNvPr id="7" name="Rectangle 453"/>
          <p:cNvSpPr txBox="1">
            <a:spLocks noChangeArrowheads="1"/>
          </p:cNvSpPr>
          <p:nvPr/>
        </p:nvSpPr>
        <p:spPr bwMode="auto">
          <a:xfrm>
            <a:off x="4211960" y="3048000"/>
            <a:ext cx="4824536" cy="3810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Графа 3 равна сумме граф с 4 по 8 по всем строкам</a:t>
            </a:r>
            <a:endParaRPr lang="ru-RU" altLang="ru-RU" sz="1600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" name="Rectangle 453"/>
          <p:cNvSpPr txBox="1">
            <a:spLocks noChangeArrowheads="1"/>
          </p:cNvSpPr>
          <p:nvPr/>
        </p:nvSpPr>
        <p:spPr bwMode="auto">
          <a:xfrm>
            <a:off x="4604678" y="4293096"/>
            <a:ext cx="4418013" cy="1487488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Если компьютеры и др. устройства (графа 3) используются и </a:t>
            </a:r>
            <a:r>
              <a:rPr lang="ru-RU" sz="1600" dirty="0" smtClean="0">
                <a:latin typeface="+mn-lt"/>
                <a:cs typeface="Times New Roman" pitchFamily="18" charset="0"/>
              </a:rPr>
              <a:t>для нужд </a:t>
            </a:r>
            <a:r>
              <a:rPr lang="ru-RU" sz="1600" dirty="0">
                <a:latin typeface="+mn-lt"/>
                <a:cs typeface="Times New Roman" pitchFamily="18" charset="0"/>
              </a:rPr>
              <a:t>административно-хозяйственной деятельности </a:t>
            </a:r>
            <a:r>
              <a:rPr lang="ru-RU" altLang="ru-RU" sz="1600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 </a:t>
            </a:r>
            <a:r>
              <a:rPr lang="ru-RU" sz="1600" dirty="0" smtClean="0">
                <a:latin typeface="+mn-lt"/>
                <a:cs typeface="Times New Roman" pitchFamily="18" charset="0"/>
              </a:rPr>
              <a:t>организации и для автоматизации </a:t>
            </a:r>
            <a:r>
              <a:rPr lang="ru-RU" sz="1600" dirty="0">
                <a:latin typeface="+mn-lt"/>
                <a:cs typeface="Times New Roman" pitchFamily="18" charset="0"/>
              </a:rPr>
              <a:t>лечебного </a:t>
            </a:r>
            <a:r>
              <a:rPr lang="ru-RU" sz="1600" dirty="0" smtClean="0">
                <a:latin typeface="+mn-lt"/>
                <a:cs typeface="Times New Roman" pitchFamily="18" charset="0"/>
              </a:rPr>
              <a:t>процесса, </a:t>
            </a:r>
            <a:r>
              <a:rPr lang="ru-RU" sz="1600" b="1" dirty="0" smtClean="0">
                <a:latin typeface="+mn-lt"/>
                <a:cs typeface="Times New Roman" pitchFamily="18" charset="0"/>
              </a:rPr>
              <a:t>то они учитываются только в графах 4 или 5</a:t>
            </a:r>
            <a:endParaRPr lang="ru-RU" sz="1600" b="1" dirty="0">
              <a:latin typeface="+mn-lt"/>
              <a:cs typeface="Times New Roman" pitchFamily="18" charset="0"/>
            </a:endParaRPr>
          </a:p>
          <a:p>
            <a:pPr>
              <a:defRPr/>
            </a:pPr>
            <a:endParaRPr lang="ru-RU" altLang="ru-RU" sz="1600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9" name="Rectangle 453"/>
          <p:cNvSpPr txBox="1">
            <a:spLocks noChangeArrowheads="1"/>
          </p:cNvSpPr>
          <p:nvPr/>
        </p:nvSpPr>
        <p:spPr bwMode="auto">
          <a:xfrm>
            <a:off x="4837112" y="3501008"/>
            <a:ext cx="4199384" cy="568325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Графы с 4 по 8 (каждая отдельно) меньше или равны графе 3 по всем строкам</a:t>
            </a:r>
            <a:endParaRPr lang="ru-RU" altLang="ru-RU" sz="1600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79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49649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en-US" b="1" i="1"/>
          </a:p>
        </p:txBody>
      </p:sp>
      <p:sp>
        <p:nvSpPr>
          <p:cNvPr id="349191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49192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sp>
        <p:nvSpPr>
          <p:cNvPr id="349193" name="Rectangle 9"/>
          <p:cNvSpPr>
            <a:spLocks noChangeArrowheads="1"/>
          </p:cNvSpPr>
          <p:nvPr/>
        </p:nvSpPr>
        <p:spPr bwMode="auto">
          <a:xfrm>
            <a:off x="611188" y="836613"/>
            <a:ext cx="8208962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/>
          </a:p>
          <a:p>
            <a:endParaRPr lang="ru-RU" sz="1600" b="1"/>
          </a:p>
        </p:txBody>
      </p:sp>
      <p:sp>
        <p:nvSpPr>
          <p:cNvPr id="349539" name="Rectangle 355"/>
          <p:cNvSpPr>
            <a:spLocks noChangeArrowheads="1"/>
          </p:cNvSpPr>
          <p:nvPr/>
        </p:nvSpPr>
        <p:spPr bwMode="auto">
          <a:xfrm>
            <a:off x="684213" y="908720"/>
            <a:ext cx="4823891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b="1" dirty="0"/>
              <a:t>В таблицу </a:t>
            </a:r>
            <a:r>
              <a:rPr lang="ru-RU" b="1" dirty="0" smtClean="0"/>
              <a:t>1003  </a:t>
            </a:r>
            <a:r>
              <a:rPr lang="ru-RU" b="1" dirty="0"/>
              <a:t>добавлены </a:t>
            </a:r>
            <a:r>
              <a:rPr lang="ru-RU" b="1" dirty="0" smtClean="0"/>
              <a:t>строка и графы:</a:t>
            </a:r>
            <a:endParaRPr lang="ru-RU" b="1" dirty="0"/>
          </a:p>
          <a:p>
            <a:endParaRPr lang="ru-RU" b="1" dirty="0"/>
          </a:p>
        </p:txBody>
      </p:sp>
      <p:graphicFrame>
        <p:nvGraphicFramePr>
          <p:cNvPr id="14" name="Таблица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836634"/>
              </p:ext>
            </p:extLst>
          </p:nvPr>
        </p:nvGraphicFramePr>
        <p:xfrm>
          <a:off x="755228" y="2302669"/>
          <a:ext cx="7920881" cy="3200400"/>
        </p:xfrm>
        <a:graphic>
          <a:graphicData uri="http://schemas.openxmlformats.org/drawingml/2006/table">
            <a:tbl>
              <a:tblPr/>
              <a:tblGrid>
                <a:gridCol w="2952329"/>
                <a:gridCol w="864096"/>
                <a:gridCol w="1728192"/>
                <a:gridCol w="1368152"/>
                <a:gridCol w="1008112"/>
              </a:tblGrid>
              <a:tr h="39318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Наименование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</a:t>
                      </a:r>
                      <a:b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</a:b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строки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Наличие подразделений </a:t>
                      </a:r>
                      <a:b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</a:b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(нет – 0, есть - 1)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Число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подразделений</a:t>
                      </a:r>
                    </a:p>
                  </a:txBody>
                  <a:tcPr marL="58978" marR="5897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Число выездов</a:t>
                      </a:r>
                    </a:p>
                  </a:txBody>
                  <a:tcPr marL="58978" marR="5897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310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Амбулатории  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Стоматологические кабинеты  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Флюорографические установки  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Клинико-диагностические лаборатории  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Врачебные бригады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ФАПы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Фельдшерские пункты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Маммографические установки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Мобильные медицинские бригады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5727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Мобильные медицинские комплексы</a:t>
                      </a: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solidFill>
                          <a:srgbClr val="C00000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8978" marR="5897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77857" name="Rectangle 1"/>
          <p:cNvSpPr>
            <a:spLocks noChangeArrowheads="1"/>
          </p:cNvSpPr>
          <p:nvPr/>
        </p:nvSpPr>
        <p:spPr bwMode="auto">
          <a:xfrm>
            <a:off x="611559" y="1364379"/>
            <a:ext cx="8137153" cy="553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970213" algn="l"/>
              </a:tabLst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                                               Передвижные подразделения</a:t>
            </a:r>
            <a:endParaRPr kumimoji="0" lang="ru-RU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970213" algn="l"/>
              </a:tabLst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(1003)                                                                                                              </a:t>
            </a: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Код по ОКЕИ: единица </a:t>
            </a: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642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</a:t>
            </a:fld>
            <a:endParaRPr lang="ru-RU"/>
          </a:p>
        </p:txBody>
      </p:sp>
      <p:sp>
        <p:nvSpPr>
          <p:cNvPr id="15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146282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1357089"/>
            <a:ext cx="2819400" cy="320675"/>
          </a:xfrm>
        </p:spPr>
        <p:txBody>
          <a:bodyPr>
            <a:noAutofit/>
          </a:bodyPr>
          <a:lstStyle/>
          <a:p>
            <a:pPr marL="838200" indent="-838200"/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Таблица 7002 </a:t>
            </a:r>
            <a:r>
              <a:rPr lang="ru-RU" altLang="ru-RU" sz="1600" b="1" dirty="0" smtClean="0">
                <a:solidFill>
                  <a:srgbClr val="C00000"/>
                </a:solidFill>
                <a:latin typeface="+mn-lt"/>
              </a:rPr>
              <a:t>(новая)</a:t>
            </a:r>
            <a:r>
              <a:rPr lang="ru-RU" altLang="ru-RU" sz="1600" dirty="0" smtClean="0">
                <a:solidFill>
                  <a:srgbClr val="C00000"/>
                </a:solidFill>
                <a:latin typeface="+mn-lt"/>
              </a:rPr>
              <a:t> </a:t>
            </a:r>
          </a:p>
        </p:txBody>
      </p:sp>
      <p:sp>
        <p:nvSpPr>
          <p:cNvPr id="45059" name="Line 3"/>
          <p:cNvSpPr>
            <a:spLocks noChangeShapeType="1"/>
          </p:cNvSpPr>
          <p:nvPr/>
        </p:nvSpPr>
        <p:spPr bwMode="auto">
          <a:xfrm>
            <a:off x="3721100" y="1677764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45060" name="Rectangle 453"/>
          <p:cNvSpPr txBox="1">
            <a:spLocks noChangeArrowheads="1"/>
          </p:cNvSpPr>
          <p:nvPr/>
        </p:nvSpPr>
        <p:spPr bwMode="auto">
          <a:xfrm>
            <a:off x="755576" y="4005064"/>
            <a:ext cx="7702624" cy="16002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ru-RU" altLang="ru-RU" sz="1800" b="1" dirty="0">
                <a:solidFill>
                  <a:srgbClr val="C00000"/>
                </a:solidFill>
                <a:latin typeface="+mn-lt"/>
                <a:cs typeface="Times New Roman" pitchFamily="18" charset="0"/>
              </a:rPr>
              <a:t>В таблице указывается ч</a:t>
            </a: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исло медицинских работников, работающих в медицинской информационной системе или государственной информационной системе в сфере здравоохранения субъектов Российской Федерации, обеспеченных усиленной квалифицированной электронной подписью – всего (графа 1),</a:t>
            </a:r>
            <a:r>
              <a:rPr lang="ru-RU" altLang="ru-RU" sz="1800" dirty="0">
                <a:solidFill>
                  <a:srgbClr val="C00000"/>
                </a:solidFill>
                <a:latin typeface="+mn-lt"/>
              </a:rPr>
              <a:t> </a:t>
            </a:r>
            <a:r>
              <a:rPr lang="ru-RU" altLang="ru-RU" sz="1800" b="1" dirty="0">
                <a:solidFill>
                  <a:srgbClr val="C00000"/>
                </a:solidFill>
                <a:latin typeface="+mn-lt"/>
              </a:rPr>
              <a:t>в том числе врачей (графа 2) и среднего медицинского персонала (графа 3). 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685800" y="1971327"/>
            <a:ext cx="7772400" cy="12192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eaLnBrk="1" hangingPunct="1">
              <a:defRPr/>
            </a:pPr>
            <a:r>
              <a:rPr lang="ru-RU" altLang="ru-RU" sz="1600" dirty="0">
                <a:ln w="0"/>
                <a:solidFill>
                  <a:schemeClr val="tx1"/>
                </a:solidFill>
              </a:rPr>
              <a:t>Число медицинских работников, работающих в медицинской информационной системе или государственной информационной системе в сфере здравоохранения субъектов Российской Федерации, обеспеченных усиленной квалифицированной электронной подписью – всего 1_______, из них: врачей 2 _______, среднего медицинского персонала 3 _______. 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20033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641648"/>
            <a:ext cx="2895600" cy="304800"/>
          </a:xfrm>
        </p:spPr>
        <p:txBody>
          <a:bodyPr>
            <a:noAutofit/>
          </a:bodyPr>
          <a:lstStyle/>
          <a:p>
            <a:pPr marL="838200" indent="-838200" algn="l"/>
            <a:r>
              <a:rPr lang="ru-RU" altLang="ru-RU" sz="2000" b="1" dirty="0" smtClean="0">
                <a:solidFill>
                  <a:srgbClr val="C00000"/>
                </a:solidFill>
                <a:latin typeface="+mn-lt"/>
              </a:rPr>
              <a:t>Таблица 7003</a:t>
            </a:r>
            <a:r>
              <a:rPr lang="ru-RU" altLang="ru-RU" sz="2000" dirty="0" smtClean="0">
                <a:solidFill>
                  <a:srgbClr val="C00000"/>
                </a:solidFill>
                <a:latin typeface="+mn-lt"/>
              </a:rPr>
              <a:t> </a:t>
            </a:r>
            <a:r>
              <a:rPr lang="ru-RU" altLang="ru-RU" sz="1400" b="1" dirty="0" smtClean="0">
                <a:solidFill>
                  <a:srgbClr val="C00000"/>
                </a:solidFill>
                <a:latin typeface="+mn-lt"/>
              </a:rPr>
              <a:t>(новая)</a:t>
            </a:r>
          </a:p>
        </p:txBody>
      </p:sp>
      <p:sp>
        <p:nvSpPr>
          <p:cNvPr id="46083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46084" name="Rectangle 605"/>
          <p:cNvSpPr>
            <a:spLocks noChangeArrowheads="1"/>
          </p:cNvSpPr>
          <p:nvPr/>
        </p:nvSpPr>
        <p:spPr bwMode="auto">
          <a:xfrm>
            <a:off x="245365" y="260648"/>
            <a:ext cx="8534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800" b="1" dirty="0">
                <a:latin typeface="+mn-lt"/>
              </a:rPr>
              <a:t>Характеристика автоматизации основных задач в медицинской организации</a:t>
            </a:r>
            <a:endParaRPr lang="ru-RU" altLang="ru-RU" sz="1800" dirty="0">
              <a:latin typeface="+mn-lt"/>
            </a:endParaRPr>
          </a:p>
        </p:txBody>
      </p:sp>
      <p:graphicFrame>
        <p:nvGraphicFramePr>
          <p:cNvPr id="20572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8245166"/>
              </p:ext>
            </p:extLst>
          </p:nvPr>
        </p:nvGraphicFramePr>
        <p:xfrm>
          <a:off x="76200" y="990600"/>
          <a:ext cx="8991600" cy="4741960"/>
        </p:xfrm>
        <a:graphic>
          <a:graphicData uri="http://schemas.openxmlformats.org/drawingml/2006/table">
            <a:tbl>
              <a:tblPr/>
              <a:tblGrid>
                <a:gridCol w="66294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9050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4585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централизованной подсистемы государственной информационной системы в сфере здравоохранения субъекта Российской Федерации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строки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2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Arial" charset="0"/>
                        </a:rPr>
                        <a:t>Количество автоматизированных рабочих мест, подключенных к государственной информационной системы в сфере здравоохранения субъекта Российской Федерации</a:t>
                      </a:r>
                    </a:p>
                  </a:txBody>
                  <a:tcPr marL="0" marR="0" marT="0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30356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303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Управление скорой и неотложной медицинской помощью (в том числе санитарной авиации)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303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Управление льготным лекарственным обеспечением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303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Управление потоками пациентов (электронная регистратура)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 </a:t>
                      </a: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303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Интегрированная электронная медицинская карта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303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Телемедицинские консультации 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303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Диагностические исследования (Центральный архив медицинских изображений)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303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Лабораторные исследования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303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Организация оказания медицинской помощи больным онкологическими заболеваниями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3035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Организация оказания медицинской помощи больным сердечно-сосудистыми заболеваниями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39622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Организация оказания медицинской помощи по профилям «Акушерство и гинекология» и «Неонатология» (Мониторинг беременных)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10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396224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Организация оказания профилактической медицинской помощи (диспансеризация, диспансерное наблюдение, профилактические осмотры)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11</a:t>
                      </a:r>
                    </a:p>
                  </a:txBody>
                  <a:tcPr marL="0" marR="0" marT="0" marB="0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0" marR="0" marT="0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46143" name="AutoShape 3"/>
          <p:cNvSpPr>
            <a:spLocks noChangeArrowheads="1"/>
          </p:cNvSpPr>
          <p:nvPr/>
        </p:nvSpPr>
        <p:spPr bwMode="auto">
          <a:xfrm flipH="1">
            <a:off x="76200" y="5712196"/>
            <a:ext cx="9067800" cy="1125537"/>
          </a:xfrm>
          <a:prstGeom prst="wedgeRoundRectCallout">
            <a:avLst>
              <a:gd name="adj1" fmla="val 3199"/>
              <a:gd name="adj2" fmla="val 20218"/>
              <a:gd name="adj3" fmla="val 16667"/>
            </a:avLst>
          </a:prstGeom>
          <a:solidFill>
            <a:srgbClr val="C4BD99"/>
          </a:solidFill>
          <a:ln w="9525">
            <a:noFill/>
            <a:miter lim="800000"/>
            <a:headEnd/>
            <a:tailEnd/>
          </a:ln>
        </p:spPr>
        <p:txBody>
          <a:bodyPr lIns="27432" tIns="22860" rIns="27432" bIns="0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latin typeface="+mn-lt"/>
                <a:cs typeface="Times New Roman" pitchFamily="18" charset="0"/>
              </a:rPr>
              <a:t>«Характеристика автоматизации основных задач в медицинской организации» включает сведения о количестве автоматизированных рабочих мест, подключенных к государственной информационной системе в сфере здравоохранения субъекта РФ. Сведения по различным подсистемам государственной информационной системы вносятся в различные строки таблиц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68037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Объект 3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167542740"/>
              </p:ext>
            </p:extLst>
          </p:nvPr>
        </p:nvGraphicFramePr>
        <p:xfrm>
          <a:off x="152400" y="706438"/>
          <a:ext cx="8907463" cy="5006975"/>
        </p:xfrm>
        <a:graphic>
          <a:graphicData uri="http://schemas.openxmlformats.org/drawingml/2006/table">
            <a:tbl>
              <a:tblPr/>
              <a:tblGrid>
                <a:gridCol w="464789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8097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3336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38145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91434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91434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678407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</a:tblGrid>
              <a:tr h="192796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показателя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стр.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числе: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За счет</a:t>
                      </a:r>
                      <a:r>
                        <a:rPr lang="ru-RU" sz="12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средств ОМС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62355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плановых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неотложных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экстренных</a:t>
                      </a:r>
                      <a:endParaRPr lang="ru-RU" sz="1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885" marR="458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308787496"/>
                  </a:ext>
                </a:extLst>
              </a:tr>
              <a:tr h="2103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855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проведенных консультаций с применением телемедицинских технологий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85591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 количество проведенных консилиумов врачей с применением телемедицинских технологий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771182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из них количество проведенных консилиумов врачей с применением телемедицинских технологий, по результатам которой проведена госпитализация пациентов или осуществлен перевод пациента в другое медицинское учреждение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1.1.1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85591">
                <a:tc>
                  <a:txBody>
                    <a:bodyPr/>
                    <a:lstStyle/>
                    <a:p>
                      <a:pPr marL="0" marR="0" lvl="0" indent="17938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 в режиме реального времени с применением видеоконференцсвязи (из строки 1.1)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1.1.2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85591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из них количество проведенных консультаций пациентов с применением телемедицинских технологий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5783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из них количество проведенных консультаций пациентов с применением телемедицинских технологий, по результатам которой проведена госпитализация пациентов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1.2.1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85591">
                <a:tc>
                  <a:txBody>
                    <a:bodyPr/>
                    <a:lstStyle/>
                    <a:p>
                      <a:pPr marL="0" marR="0" lvl="0" indent="20638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из них в режиме реального времени с применением видеоконференцсвязи (из строки 1.2)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1.2.2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855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пациентов находившихся на дистанционном наблюдении за состояние здоровья с применением телемедицинских технологий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5783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проведенных консультаций с применением телемедицинских технологий в целях вынесения заключения по результатам диагностических исследований</a:t>
                      </a:r>
                    </a:p>
                  </a:txBody>
                  <a:tcPr marL="45882" marR="4588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Х </a:t>
                      </a: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Х </a:t>
                      </a: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882" marR="4588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 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5882" marR="4588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 idx="4294967295"/>
          </p:nvPr>
        </p:nvSpPr>
        <p:spPr>
          <a:xfrm>
            <a:off x="207962" y="0"/>
            <a:ext cx="8685213" cy="452438"/>
          </a:xfrm>
        </p:spPr>
        <p:txBody>
          <a:bodyPr/>
          <a:lstStyle/>
          <a:p>
            <a:pPr marL="838200" indent="-838200">
              <a:defRPr/>
            </a:pPr>
            <a:r>
              <a:rPr lang="ru-RU" sz="1600" b="1" dirty="0" smtClean="0">
                <a:latin typeface="Times New Roman" pitchFamily="18" charset="0"/>
                <a:ea typeface="+mn-ea"/>
                <a:cs typeface="Arial" charset="0"/>
              </a:rPr>
              <a:t>Сведения о применении телемедицинских технологий при оказании медицинской помощи</a:t>
            </a:r>
            <a:endParaRPr lang="ru-RU" sz="1600" b="1" dirty="0"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" name="Заголовок 1"/>
          <p:cNvSpPr txBox="1">
            <a:spLocks/>
          </p:cNvSpPr>
          <p:nvPr/>
        </p:nvSpPr>
        <p:spPr bwMode="auto">
          <a:xfrm>
            <a:off x="152400" y="419100"/>
            <a:ext cx="2114550" cy="228600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838200" indent="-838200" algn="ctr">
              <a:defRPr/>
            </a:pPr>
            <a:r>
              <a:rPr lang="ru-RU" sz="2000" b="1" dirty="0" smtClean="0">
                <a:solidFill>
                  <a:srgbClr val="C00000"/>
                </a:solidFill>
                <a:latin typeface="+mn-lt"/>
                <a:ea typeface="+mn-ea"/>
                <a:cs typeface="Arial" charset="0"/>
              </a:rPr>
              <a:t>Табл.7004 </a:t>
            </a:r>
            <a:r>
              <a:rPr lang="ru-RU" sz="1600" b="1" dirty="0" smtClean="0">
                <a:solidFill>
                  <a:srgbClr val="C00000"/>
                </a:solidFill>
                <a:latin typeface="+mn-lt"/>
                <a:ea typeface="+mn-ea"/>
                <a:cs typeface="Arial" charset="0"/>
              </a:rPr>
              <a:t>(новая)</a:t>
            </a:r>
            <a:endParaRPr lang="ru-RU" sz="1600" b="1" dirty="0">
              <a:solidFill>
                <a:srgbClr val="C00000"/>
              </a:solidFill>
              <a:latin typeface="+mn-lt"/>
              <a:ea typeface="+mn-ea"/>
              <a:cs typeface="Arial" charset="0"/>
            </a:endParaRPr>
          </a:p>
        </p:txBody>
      </p:sp>
      <p:sp>
        <p:nvSpPr>
          <p:cNvPr id="7" name="Rectangle 453"/>
          <p:cNvSpPr txBox="1">
            <a:spLocks noChangeArrowheads="1"/>
          </p:cNvSpPr>
          <p:nvPr/>
        </p:nvSpPr>
        <p:spPr bwMode="auto">
          <a:xfrm>
            <a:off x="5291138" y="1905000"/>
            <a:ext cx="3622675" cy="533400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Графа 3 равна сумме граф 4+5+6 по всем строкам</a:t>
            </a:r>
            <a:endParaRPr lang="ru-RU" altLang="ru-RU" sz="1600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" name="Rectangle 453"/>
          <p:cNvSpPr txBox="1">
            <a:spLocks noChangeArrowheads="1"/>
          </p:cNvSpPr>
          <p:nvPr/>
        </p:nvSpPr>
        <p:spPr bwMode="auto">
          <a:xfrm>
            <a:off x="35496" y="5713413"/>
            <a:ext cx="9001000" cy="1068387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В таблице отражаются сведения о применении телемедицинских технологий при оказании медицинской помощи. Указывается общее количество телемедицинских консультаций (графа 3), из которых выделяются плановые, неотложные и экстренные, а также проведенные за счет средств ОМС.</a:t>
            </a:r>
            <a:endParaRPr lang="ru-RU" altLang="ru-RU" sz="1600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9" name="Rectangle 453"/>
          <p:cNvSpPr txBox="1">
            <a:spLocks noChangeArrowheads="1"/>
          </p:cNvSpPr>
          <p:nvPr/>
        </p:nvSpPr>
        <p:spPr bwMode="auto">
          <a:xfrm>
            <a:off x="5291138" y="2611438"/>
            <a:ext cx="3622675" cy="512762"/>
          </a:xfrm>
          <a:prstGeom prst="rect">
            <a:avLst/>
          </a:prstGeom>
          <a:solidFill>
            <a:schemeClr val="bg2">
              <a:lumMod val="75000"/>
            </a:schemeClr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latin typeface="+mn-lt"/>
                <a:cs typeface="Times New Roman" pitchFamily="18" charset="0"/>
              </a:rPr>
              <a:t>Графа 7 меньше или равна графе 3 по всем строкам</a:t>
            </a:r>
            <a:endParaRPr lang="ru-RU" altLang="ru-RU" sz="1600" b="1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10670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971600" y="1844824"/>
            <a:ext cx="6705600" cy="2590800"/>
          </a:xfrm>
        </p:spPr>
        <p:txBody>
          <a:bodyPr>
            <a:normAutofit/>
          </a:bodyPr>
          <a:lstStyle/>
          <a:p>
            <a:pPr eaLnBrk="1" hangingPunct="1"/>
            <a:r>
              <a:rPr lang="ru-RU" altLang="ru-RU" sz="3200" b="1" dirty="0" smtClean="0">
                <a:solidFill>
                  <a:srgbClr val="404A34"/>
                </a:solidFill>
              </a:rPr>
              <a:t>РАЗДЕЛ </a:t>
            </a:r>
            <a:r>
              <a:rPr lang="en-US" altLang="ru-RU" sz="3200" b="1" dirty="0" smtClean="0">
                <a:solidFill>
                  <a:srgbClr val="404A34"/>
                </a:solidFill>
              </a:rPr>
              <a:t>VIII</a:t>
            </a:r>
            <a:r>
              <a:rPr lang="ru-RU" altLang="ru-RU" sz="3200" b="1" dirty="0" smtClean="0">
                <a:solidFill>
                  <a:srgbClr val="404A34"/>
                </a:solidFill>
              </a:rPr>
              <a:t>.ТЕХНИЧЕСКОЕ</a:t>
            </a:r>
            <a:r>
              <a:rPr lang="en-US" altLang="ru-RU" sz="3200" b="1" dirty="0" smtClean="0">
                <a:solidFill>
                  <a:srgbClr val="404A34"/>
                </a:solidFill>
              </a:rPr>
              <a:t/>
            </a:r>
            <a:br>
              <a:rPr lang="en-US" altLang="ru-RU" sz="3200" b="1" dirty="0" smtClean="0">
                <a:solidFill>
                  <a:srgbClr val="404A34"/>
                </a:solidFill>
              </a:rPr>
            </a:br>
            <a:r>
              <a:rPr lang="ru-RU" altLang="ru-RU" sz="3200" b="1" dirty="0" smtClean="0">
                <a:solidFill>
                  <a:srgbClr val="404A34"/>
                </a:solidFill>
              </a:rPr>
              <a:t>                     СОСТОЯНИЕ    </a:t>
            </a:r>
            <a:br>
              <a:rPr lang="ru-RU" altLang="ru-RU" sz="3200" b="1" dirty="0" smtClean="0">
                <a:solidFill>
                  <a:srgbClr val="404A34"/>
                </a:solidFill>
              </a:rPr>
            </a:br>
            <a:r>
              <a:rPr lang="ru-RU" altLang="ru-RU" sz="3200" b="1" dirty="0">
                <a:solidFill>
                  <a:srgbClr val="404A34"/>
                </a:solidFill>
              </a:rPr>
              <a:t> </a:t>
            </a:r>
            <a:r>
              <a:rPr lang="ru-RU" altLang="ru-RU" sz="3200" b="1" dirty="0" smtClean="0">
                <a:solidFill>
                  <a:srgbClr val="404A34"/>
                </a:solidFill>
              </a:rPr>
              <a:t>              ЗДАНИЙ</a:t>
            </a:r>
            <a:endParaRPr lang="ru-RU" altLang="ru-RU" sz="3200" b="1" dirty="0" smtClean="0">
              <a:solidFill>
                <a:srgbClr val="404A34"/>
              </a:solidFill>
              <a:latin typeface="Times New Roman" pitchFamily="18" charset="0"/>
            </a:endParaRPr>
          </a:p>
        </p:txBody>
      </p:sp>
      <p:sp>
        <p:nvSpPr>
          <p:cNvPr id="48131" name="Rectangle 5"/>
          <p:cNvSpPr>
            <a:spLocks noChangeArrowheads="1"/>
          </p:cNvSpPr>
          <p:nvPr/>
        </p:nvSpPr>
        <p:spPr bwMode="auto">
          <a:xfrm>
            <a:off x="457200" y="4267200"/>
            <a:ext cx="83058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ru-RU" sz="2800" b="1">
                <a:latin typeface="Times New Roman" pitchFamily="18" charset="0"/>
              </a:rPr>
              <a:t/>
            </a:r>
            <a:br>
              <a:rPr lang="en-US" altLang="ru-RU" sz="2800" b="1">
                <a:latin typeface="Times New Roman" pitchFamily="18" charset="0"/>
              </a:rPr>
            </a:br>
            <a:r>
              <a:rPr lang="en-US" altLang="ru-RU" sz="2800" b="1">
                <a:latin typeface="Times New Roman" pitchFamily="18" charset="0"/>
              </a:rPr>
              <a:t>                      </a:t>
            </a:r>
            <a:r>
              <a:rPr lang="ru-RU" altLang="ru-RU" sz="2800" b="1">
                <a:latin typeface="Times New Roman" pitchFamily="18" charset="0"/>
              </a:rPr>
              <a:t>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83378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251520" y="2420888"/>
            <a:ext cx="8568952" cy="3353544"/>
          </a:xfrm>
        </p:spPr>
        <p:txBody>
          <a:bodyPr/>
          <a:lstStyle/>
          <a:p>
            <a:pPr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endParaRPr lang="ru-RU" altLang="ru-RU" sz="900" b="1" dirty="0" smtClean="0"/>
          </a:p>
          <a:p>
            <a:pPr>
              <a:lnSpc>
                <a:spcPct val="80000"/>
              </a:lnSpc>
              <a:buFont typeface="Arial" pitchFamily="34" charset="0"/>
              <a:buNone/>
              <a:defRPr/>
            </a:pPr>
            <a:r>
              <a:rPr lang="ru-RU" altLang="ru-RU" sz="2000" dirty="0" smtClean="0"/>
              <a:t>	</a:t>
            </a:r>
          </a:p>
          <a:p>
            <a:pPr marL="0" indent="0">
              <a:lnSpc>
                <a:spcPct val="80000"/>
              </a:lnSpc>
              <a:buFont typeface="Arial" pitchFamily="34" charset="0"/>
              <a:buNone/>
              <a:defRPr/>
            </a:pPr>
            <a:r>
              <a:rPr lang="ru-RU" altLang="ru-RU" sz="2000" b="1" dirty="0" smtClean="0">
                <a:solidFill>
                  <a:srgbClr val="C00000"/>
                </a:solidFill>
                <a:cs typeface="Times New Roman" panose="02020603050405020304" pitchFamily="18" charset="0"/>
              </a:rPr>
              <a:t>Здание</a:t>
            </a:r>
            <a:r>
              <a:rPr lang="ru-RU" altLang="ru-RU" sz="200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 – это строение, имеющее свой технический паспорт и состоящее на балансе медицинской организации или арендуемое у других организаций на конец отчетного года. </a:t>
            </a:r>
            <a:r>
              <a:rPr lang="ru-RU" altLang="ru-RU" sz="2000" dirty="0" smtClean="0">
                <a:solidFill>
                  <a:srgbClr val="C00000"/>
                </a:solidFill>
                <a:cs typeface="Times New Roman" panose="02020603050405020304" pitchFamily="18" charset="0"/>
              </a:rPr>
              <a:t>Таблица 8000 </a:t>
            </a:r>
            <a:r>
              <a:rPr lang="ru-RU" altLang="ru-RU" sz="200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заполняется на основании технического паспорта здания, актов обследования зданий на необходимость капитального ремонта, актов об аварийном состоянии зданий.</a:t>
            </a:r>
          </a:p>
          <a:p>
            <a:pPr>
              <a:lnSpc>
                <a:spcPct val="80000"/>
              </a:lnSpc>
              <a:defRPr/>
            </a:pPr>
            <a:endParaRPr lang="ru-RU" altLang="ru-RU" sz="2000" dirty="0" smtClean="0">
              <a:solidFill>
                <a:srgbClr val="000000"/>
              </a:solidFill>
              <a:cs typeface="Times New Roman" panose="02020603050405020304" pitchFamily="18" charset="0"/>
            </a:endParaRPr>
          </a:p>
          <a:p>
            <a:pPr marL="0" indent="0">
              <a:lnSpc>
                <a:spcPct val="80000"/>
              </a:lnSpc>
              <a:buFont typeface="Arial" pitchFamily="34" charset="0"/>
              <a:buNone/>
              <a:defRPr/>
            </a:pPr>
            <a:r>
              <a:rPr lang="ru-RU" altLang="ru-RU" sz="2000" b="1" dirty="0" smtClean="0">
                <a:solidFill>
                  <a:srgbClr val="C00000"/>
                </a:solidFill>
                <a:cs typeface="Times New Roman" panose="02020603050405020304" pitchFamily="18" charset="0"/>
              </a:rPr>
              <a:t>Приспособленное помещение </a:t>
            </a:r>
            <a:r>
              <a:rPr lang="ru-RU" altLang="ru-RU" sz="200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– это помещение технически </a:t>
            </a:r>
            <a:r>
              <a:rPr lang="ru-RU" altLang="ru-RU" sz="2000" dirty="0" err="1" smtClean="0">
                <a:solidFill>
                  <a:srgbClr val="000000"/>
                </a:solidFill>
                <a:cs typeface="Times New Roman" panose="02020603050405020304" pitchFamily="18" charset="0"/>
              </a:rPr>
              <a:t>переобустроенное</a:t>
            </a:r>
            <a:r>
              <a:rPr lang="ru-RU" altLang="ru-RU" sz="200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 для определенных целей использования. То, что изначально не входило в типовой проект.</a:t>
            </a: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67544" y="1196752"/>
            <a:ext cx="8082978" cy="990600"/>
          </a:xfrm>
        </p:spPr>
        <p:txBody>
          <a:bodyPr>
            <a:noAutofit/>
          </a:bodyPr>
          <a:lstStyle/>
          <a:p>
            <a:pPr marL="838200" indent="-838200"/>
            <a:r>
              <a:rPr lang="ru-RU" altLang="ru-RU" sz="2800" b="1" dirty="0" smtClean="0">
                <a:solidFill>
                  <a:srgbClr val="C00000"/>
                </a:solidFill>
                <a:latin typeface="+mn-lt"/>
              </a:rPr>
              <a:t>При заполнении раздела </a:t>
            </a:r>
            <a:r>
              <a:rPr lang="en-US" altLang="ru-RU" sz="2800" b="1" dirty="0" smtClean="0">
                <a:solidFill>
                  <a:srgbClr val="C00000"/>
                </a:solidFill>
                <a:latin typeface="+mn-lt"/>
              </a:rPr>
              <a:t>VIII </a:t>
            </a:r>
            <a:r>
              <a:rPr lang="ru-RU" altLang="ru-RU" sz="2800" b="1" dirty="0" smtClean="0">
                <a:solidFill>
                  <a:srgbClr val="C00000"/>
                </a:solidFill>
                <a:latin typeface="+mn-lt"/>
              </a:rPr>
              <a:t/>
            </a:r>
            <a:br>
              <a:rPr lang="ru-RU" altLang="ru-RU" sz="2800" b="1" dirty="0" smtClean="0">
                <a:solidFill>
                  <a:srgbClr val="C00000"/>
                </a:solidFill>
                <a:latin typeface="+mn-lt"/>
              </a:rPr>
            </a:br>
            <a:r>
              <a:rPr lang="ru-RU" altLang="ru-RU" sz="2800" b="1" dirty="0" smtClean="0">
                <a:solidFill>
                  <a:srgbClr val="C00000"/>
                </a:solidFill>
                <a:latin typeface="+mn-lt"/>
              </a:rPr>
              <a:t>«Техническое состояние зданий» </a:t>
            </a:r>
            <a:r>
              <a:rPr lang="ru-RU" altLang="ru-RU" sz="2800" b="1" dirty="0" err="1" smtClean="0">
                <a:solidFill>
                  <a:srgbClr val="C00000"/>
                </a:solidFill>
                <a:latin typeface="+mn-lt"/>
              </a:rPr>
              <a:t>ФФСН</a:t>
            </a:r>
            <a:r>
              <a:rPr lang="ru-RU" altLang="ru-RU" sz="2800" b="1" dirty="0" smtClean="0">
                <a:solidFill>
                  <a:srgbClr val="C00000"/>
                </a:solidFill>
                <a:latin typeface="+mn-lt"/>
              </a:rPr>
              <a:t> №30 следует иметь в виду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40112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107504" y="1268760"/>
            <a:ext cx="8839200" cy="5112568"/>
          </a:xfrm>
        </p:spPr>
        <p:txBody>
          <a:bodyPr/>
          <a:lstStyle/>
          <a:p>
            <a:pPr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endParaRPr lang="ru-RU" altLang="ru-RU" sz="900" b="1" dirty="0" smtClean="0"/>
          </a:p>
          <a:p>
            <a:pPr>
              <a:lnSpc>
                <a:spcPct val="80000"/>
              </a:lnSpc>
              <a:buFont typeface="Arial" pitchFamily="34" charset="0"/>
              <a:buNone/>
              <a:defRPr/>
            </a:pPr>
            <a:r>
              <a:rPr lang="ru-RU" altLang="ru-RU" sz="2000" dirty="0" smtClean="0"/>
              <a:t>	</a:t>
            </a:r>
            <a:r>
              <a:rPr lang="ru-RU" altLang="ru-RU" sz="2000" b="1" dirty="0" smtClean="0">
                <a:solidFill>
                  <a:srgbClr val="C00000"/>
                </a:solidFill>
              </a:rPr>
              <a:t>При </a:t>
            </a:r>
            <a:r>
              <a:rPr lang="ru-RU" altLang="ru-RU" sz="2000" b="1" dirty="0">
                <a:solidFill>
                  <a:srgbClr val="C00000"/>
                </a:solidFill>
              </a:rPr>
              <a:t>заполнении таблицы 8000 </a:t>
            </a:r>
            <a:r>
              <a:rPr lang="ru-RU" altLang="ru-RU" sz="2000" b="1" dirty="0" smtClean="0">
                <a:solidFill>
                  <a:srgbClr val="C00000"/>
                </a:solidFill>
              </a:rPr>
              <a:t>следует иметь в виду :</a:t>
            </a:r>
          </a:p>
          <a:p>
            <a:pPr lvl="1">
              <a:lnSpc>
                <a:spcPct val="80000"/>
              </a:lnSpc>
              <a:buClr>
                <a:srgbClr val="C00000"/>
              </a:buClr>
              <a:buFont typeface="Wingdings" panose="05000000000000000000" pitchFamily="2" charset="2"/>
              <a:buChar char="§"/>
              <a:defRPr/>
            </a:pPr>
            <a:r>
              <a:rPr lang="ru-RU" altLang="ru-RU" sz="1800" dirty="0" smtClean="0"/>
              <a:t>таблица заполняется всеми медицинскими организациями, включая организации особого типа и санаторно-курортные организации; </a:t>
            </a:r>
          </a:p>
          <a:p>
            <a:pPr lvl="1">
              <a:lnSpc>
                <a:spcPct val="80000"/>
              </a:lnSpc>
              <a:buClr>
                <a:srgbClr val="C00000"/>
              </a:buClr>
              <a:buFont typeface="Wingdings" panose="05000000000000000000" pitchFamily="2" charset="2"/>
              <a:buChar char="§"/>
              <a:defRPr/>
            </a:pPr>
            <a:r>
              <a:rPr lang="ru-RU" altLang="ru-RU" sz="1800" dirty="0" smtClean="0"/>
              <a:t>показываются </a:t>
            </a:r>
            <a:r>
              <a:rPr lang="ru-RU" altLang="ru-RU" sz="1800" dirty="0"/>
              <a:t>сведения о техническом состоянии </a:t>
            </a:r>
            <a:r>
              <a:rPr lang="ru-RU" altLang="ru-RU" sz="1800" b="1" dirty="0">
                <a:solidFill>
                  <a:srgbClr val="C00000"/>
                </a:solidFill>
              </a:rPr>
              <a:t>всех</a:t>
            </a:r>
            <a:r>
              <a:rPr lang="ru-RU" altLang="ru-RU" sz="1800" dirty="0"/>
              <a:t>, состоящих на балансе и арендуемых зданий </a:t>
            </a:r>
            <a:r>
              <a:rPr lang="ru-RU" altLang="ru-RU" sz="1800" dirty="0" smtClean="0"/>
              <a:t>на конец отчетного года </a:t>
            </a:r>
            <a:r>
              <a:rPr lang="ru-RU" altLang="ru-RU" sz="1800" b="1" dirty="0" smtClean="0">
                <a:solidFill>
                  <a:srgbClr val="C00000"/>
                </a:solidFill>
              </a:rPr>
              <a:t>всех </a:t>
            </a:r>
            <a:r>
              <a:rPr lang="ru-RU" altLang="ru-RU" sz="1800" b="1" dirty="0">
                <a:solidFill>
                  <a:srgbClr val="C00000"/>
                </a:solidFill>
              </a:rPr>
              <a:t>подразделений </a:t>
            </a:r>
            <a:r>
              <a:rPr lang="ru-RU" altLang="ru-RU" sz="1800" dirty="0"/>
              <a:t>медицинских </a:t>
            </a:r>
            <a:r>
              <a:rPr lang="ru-RU" altLang="ru-RU" sz="1800" dirty="0" smtClean="0"/>
              <a:t>организаций;</a:t>
            </a:r>
          </a:p>
          <a:p>
            <a:pPr lvl="1">
              <a:lnSpc>
                <a:spcPct val="80000"/>
              </a:lnSpc>
              <a:buClr>
                <a:srgbClr val="C00000"/>
              </a:buClr>
              <a:buFont typeface="Wingdings" panose="05000000000000000000" pitchFamily="2" charset="2"/>
              <a:buChar char="§"/>
              <a:defRPr/>
            </a:pPr>
            <a:r>
              <a:rPr lang="ru-RU" altLang="ru-RU" sz="1800" b="1" dirty="0">
                <a:solidFill>
                  <a:srgbClr val="C00000"/>
                </a:solidFill>
              </a:rPr>
              <a:t>у</a:t>
            </a:r>
            <a:r>
              <a:rPr lang="ru-RU" altLang="ru-RU" sz="1800" b="1" dirty="0" smtClean="0">
                <a:solidFill>
                  <a:srgbClr val="C00000"/>
                </a:solidFill>
              </a:rPr>
              <a:t>читывают число всех зданий, независимо от того, какие подразделения в нём расположены;</a:t>
            </a:r>
          </a:p>
          <a:p>
            <a:pPr lvl="1">
              <a:lnSpc>
                <a:spcPct val="80000"/>
              </a:lnSpc>
              <a:buClr>
                <a:srgbClr val="C00000"/>
              </a:buClr>
              <a:buFont typeface="Wingdings" panose="05000000000000000000" pitchFamily="2" charset="2"/>
              <a:buChar char="§"/>
              <a:defRPr/>
            </a:pPr>
            <a:r>
              <a:rPr lang="ru-RU" altLang="ru-RU" sz="1800" dirty="0"/>
              <a:t>з</a:t>
            </a:r>
            <a:r>
              <a:rPr lang="ru-RU" altLang="ru-RU" sz="1800" dirty="0" smtClean="0"/>
              <a:t>аполняется на основании технического паспорта здания, актов обследования зданий на необходимость капитального ремонта, актов об аварийном состоянии зданий.</a:t>
            </a:r>
          </a:p>
          <a:p>
            <a:pPr marL="0" indent="0">
              <a:lnSpc>
                <a:spcPct val="80000"/>
              </a:lnSpc>
              <a:buNone/>
              <a:defRPr/>
            </a:pPr>
            <a:endParaRPr lang="ru-RU" altLang="ru-RU" sz="2000" dirty="0" smtClean="0"/>
          </a:p>
          <a:p>
            <a:pPr marL="0" indent="0" algn="just">
              <a:lnSpc>
                <a:spcPct val="80000"/>
              </a:lnSpc>
              <a:buFont typeface="Arial" pitchFamily="34" charset="0"/>
              <a:buNone/>
              <a:defRPr/>
            </a:pPr>
            <a:r>
              <a:rPr lang="ru-RU" altLang="ru-RU" sz="2000" b="1" dirty="0" smtClean="0">
                <a:solidFill>
                  <a:srgbClr val="C00000"/>
                </a:solidFill>
              </a:rPr>
              <a:t>«Акт обследования зданий на необходимость капитального ремонта»,      «Акт о признании здания аварийным» </a:t>
            </a:r>
            <a:r>
              <a:rPr lang="ru-RU" altLang="ru-RU" sz="2000" dirty="0" smtClean="0"/>
              <a:t>– документы, составляемые организацией, уполномоченной на проведение экспертизы технического состояния зданий, выполнявшей обследования по заказу медицинской организации или органа исполнительной власти субъекта.</a:t>
            </a:r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67544" y="980728"/>
            <a:ext cx="8534400" cy="152400"/>
          </a:xfrm>
        </p:spPr>
        <p:txBody>
          <a:bodyPr>
            <a:noAutofit/>
          </a:bodyPr>
          <a:lstStyle/>
          <a:p>
            <a:pPr marL="838200" indent="-838200" algn="l"/>
            <a:r>
              <a:rPr lang="ru-RU" altLang="ru-RU" sz="2400" b="1" dirty="0" smtClean="0">
                <a:solidFill>
                  <a:srgbClr val="C00000"/>
                </a:solidFill>
                <a:latin typeface="+mn-lt"/>
              </a:rPr>
              <a:t>Таблица 8000</a:t>
            </a:r>
            <a:r>
              <a:rPr lang="ru-RU" altLang="ru-RU" sz="2400" dirty="0" smtClean="0">
                <a:solidFill>
                  <a:srgbClr val="C00000"/>
                </a:solidFill>
                <a:latin typeface="+mn-lt"/>
              </a:rPr>
              <a:t> </a:t>
            </a:r>
            <a:endParaRPr lang="ru-RU" altLang="ru-RU" sz="2400" b="1" dirty="0" smtClean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67306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95536" y="304800"/>
            <a:ext cx="1966664" cy="381000"/>
          </a:xfrm>
        </p:spPr>
        <p:txBody>
          <a:bodyPr>
            <a:normAutofit fontScale="90000"/>
          </a:bodyPr>
          <a:lstStyle/>
          <a:p>
            <a:pPr marL="838200" indent="-838200" algn="l"/>
            <a:r>
              <a:rPr lang="ru-RU" altLang="ru-RU" sz="2000" b="1" dirty="0" smtClean="0">
                <a:solidFill>
                  <a:srgbClr val="C00000"/>
                </a:solidFill>
                <a:latin typeface="+mn-lt"/>
              </a:rPr>
              <a:t>Таблица 8000</a:t>
            </a:r>
            <a:r>
              <a:rPr lang="ru-RU" altLang="ru-RU" sz="2000" dirty="0" smtClean="0">
                <a:solidFill>
                  <a:srgbClr val="C00000"/>
                </a:solidFill>
                <a:latin typeface="+mn-lt"/>
              </a:rPr>
              <a:t> </a:t>
            </a:r>
          </a:p>
        </p:txBody>
      </p:sp>
      <p:graphicFrame>
        <p:nvGraphicFramePr>
          <p:cNvPr id="14" name="Таблица 13"/>
          <p:cNvGraphicFramePr>
            <a:graphicFrameLocks noGrp="1"/>
          </p:cNvGraphicFramePr>
          <p:nvPr>
            <p:ph type="tbl" idx="4294967295"/>
            <p:extLst>
              <p:ext uri="{D42A27DB-BD31-4B8C-83A1-F6EECF244321}">
                <p14:modId xmlns:p14="http://schemas.microsoft.com/office/powerpoint/2010/main" val="3970922893"/>
              </p:ext>
            </p:extLst>
          </p:nvPr>
        </p:nvGraphicFramePr>
        <p:xfrm>
          <a:off x="395536" y="692696"/>
          <a:ext cx="8458202" cy="5799408"/>
        </p:xfrm>
        <a:graphic>
          <a:graphicData uri="http://schemas.openxmlformats.org/drawingml/2006/table">
            <a:tbl>
              <a:tblPr/>
              <a:tblGrid>
                <a:gridCol w="170617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274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4012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8136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308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1817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492895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48025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67618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492895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492895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429704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429704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404427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407585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556087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</a:tblGrid>
              <a:tr h="198244"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Наименование подразделений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№ строки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13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Число зданий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5"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Общая площадь зданий  (кв м)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824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Всего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из </a:t>
                      </a: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них (из гр.3):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61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100" b="0" i="0" u="none" strike="noStrike" dirty="0">
                        <a:latin typeface="Arial Cyr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100" b="0" i="0" u="none" strike="noStrike" dirty="0">
                        <a:latin typeface="Arial Cyr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находятся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имеют виды благоустройства: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7754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находятся в аварийном состоянии, требует сноса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требуют реконструкции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требуют капитального ремонта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latin typeface="Times New Roman"/>
                        </a:rPr>
                        <a:t>в приспособленных помещениях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 </a:t>
                      </a:r>
                      <a:r>
                        <a:rPr lang="ru-RU" sz="900" b="0" i="0" u="none" strike="noStrike" dirty="0" smtClean="0">
                          <a:solidFill>
                            <a:srgbClr val="000000"/>
                          </a:solidFill>
                          <a:latin typeface="Times New Roman"/>
                        </a:rPr>
                        <a:t>арендованных помещениях</a:t>
                      </a:r>
                      <a:endParaRPr lang="ru-RU" sz="900" b="0" i="0" u="none" strike="noStrike" dirty="0">
                        <a:solidFill>
                          <a:srgbClr val="000000"/>
                        </a:solidFill>
                        <a:latin typeface="Times New Roman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водопровод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горячее водоснабжение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центральное отопление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канализацию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телефонную связь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автономное энергоснабжение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06348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всего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в </a:t>
                      </a:r>
                      <a:r>
                        <a:rPr lang="ru-RU" sz="900" b="0" i="0" u="none" strike="noStrike" dirty="0" err="1">
                          <a:solidFill>
                            <a:srgbClr val="000000"/>
                          </a:solidFill>
                          <a:latin typeface="Times New Roman"/>
                        </a:rPr>
                        <a:t>т.ч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. в рабочем состоянии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67628"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67051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Подразделения, оказывающие медицинскую помощь в амбулаторных условиях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  <a:endParaRPr lang="ru-RU" sz="1100" b="0" i="0" u="none" strike="noStrike">
                        <a:latin typeface="Arial Cyr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670513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Подразделения, оказывающие медицинскую помощь в стационарных условиях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005769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Подразделения, оказывающие медицинскую помощь в амбула-торных и стационарных условиях, расположенные в одном здании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3525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Офисы врачей общей практики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67628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ФАПы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67628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Фельдшерские пункты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335256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Патологоанатомические отделения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67628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latin typeface="Times New Roman"/>
                        </a:rPr>
                        <a:t>Прочие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67628"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latin typeface="Times New Roman"/>
                        </a:rPr>
                        <a:t>Всего (сумма строк 1-8)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>
                          <a:latin typeface="Times New Roman"/>
                        </a:rPr>
                        <a:t>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51203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1204" name="Rectangle 605"/>
          <p:cNvSpPr>
            <a:spLocks noChangeArrowheads="1"/>
          </p:cNvSpPr>
          <p:nvPr/>
        </p:nvSpPr>
        <p:spPr bwMode="auto">
          <a:xfrm>
            <a:off x="228600" y="76200"/>
            <a:ext cx="85344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2000" b="1">
                <a:latin typeface="+mn-lt"/>
              </a:rPr>
              <a:t>Техническое состояние зданий</a:t>
            </a:r>
            <a:endParaRPr lang="ru-RU" altLang="ru-RU" sz="2000">
              <a:latin typeface="+mn-lt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438400" y="2895600"/>
            <a:ext cx="2667000" cy="10668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eaLnBrk="1" hangingPunct="1">
              <a:defRPr/>
            </a:pPr>
            <a:r>
              <a:rPr lang="ru-RU" sz="1400" b="1" dirty="0">
                <a:ln w="0"/>
                <a:solidFill>
                  <a:schemeClr val="tx1"/>
                </a:solidFill>
                <a:cs typeface="Times New Roman" panose="02020603050405020304" pitchFamily="18" charset="0"/>
              </a:rPr>
              <a:t>При наличии данных в графах 4, 5, 6 необходимо представить в сканированном виде акты на каждое здание в электронном виде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23817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Line 3"/>
          <p:cNvSpPr>
            <a:spLocks noChangeShapeType="1"/>
          </p:cNvSpPr>
          <p:nvPr/>
        </p:nvSpPr>
        <p:spPr bwMode="auto">
          <a:xfrm>
            <a:off x="3721100" y="1587500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52227" name="Rectangle 605"/>
          <p:cNvSpPr>
            <a:spLocks noChangeArrowheads="1"/>
          </p:cNvSpPr>
          <p:nvPr/>
        </p:nvSpPr>
        <p:spPr bwMode="auto">
          <a:xfrm>
            <a:off x="228600" y="381000"/>
            <a:ext cx="853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838200" indent="-83820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ru-RU" altLang="ru-RU" sz="2000">
              <a:solidFill>
                <a:srgbClr val="FF0000"/>
              </a:solidFill>
              <a:latin typeface="Times New Roman" pitchFamily="18" charset="0"/>
            </a:endParaRPr>
          </a:p>
        </p:txBody>
      </p:sp>
      <p:sp>
        <p:nvSpPr>
          <p:cNvPr id="52228" name="Rectangle 453"/>
          <p:cNvSpPr>
            <a:spLocks noChangeArrowheads="1"/>
          </p:cNvSpPr>
          <p:nvPr/>
        </p:nvSpPr>
        <p:spPr bwMode="auto">
          <a:xfrm>
            <a:off x="694676" y="1052736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285750" indent="-285750" eaLnBrk="1" hangingPunct="1">
              <a:spcBef>
                <a:spcPts val="600"/>
              </a:spcBef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altLang="ru-RU" sz="1600" b="1" dirty="0">
                <a:latin typeface="+mn-lt"/>
              </a:rPr>
              <a:t>Если подразделения, оказывающие медицинскую помощь в амбулаторных условиях, расположены в одном или нескольких отдельных зданиях, сведения о них показывают в стр. 1.</a:t>
            </a:r>
          </a:p>
          <a:p>
            <a:pPr marL="285750" indent="-285750" eaLnBrk="1" hangingPunct="1">
              <a:spcBef>
                <a:spcPts val="600"/>
              </a:spcBef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altLang="ru-RU" sz="1600" b="1" dirty="0">
                <a:latin typeface="+mn-lt"/>
              </a:rPr>
              <a:t>Если подразделения, оказывающие медицинскую помощь в стационарных условиях, расположены в одном или нескольких отдельных зданиях, сведения о них показывают в стр. 2.</a:t>
            </a:r>
          </a:p>
          <a:p>
            <a:pPr marL="285750" indent="-285750" eaLnBrk="1" hangingPunct="1">
              <a:spcBef>
                <a:spcPts val="600"/>
              </a:spcBef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altLang="ru-RU" sz="1600" b="1" dirty="0">
                <a:latin typeface="+mn-lt"/>
              </a:rPr>
              <a:t>Если подразделения, оказывающие медицинскую помощь в амбулаторных и стационарных условиях, расположены в одном или нескольких отдельных зданиях, сведения о них показывают в стр. 3.</a:t>
            </a:r>
          </a:p>
          <a:p>
            <a:pPr marL="285750" indent="-285750" eaLnBrk="1" hangingPunct="1">
              <a:spcBef>
                <a:spcPts val="600"/>
              </a:spcBef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altLang="ru-RU" sz="1600" b="1" dirty="0">
                <a:latin typeface="+mn-lt"/>
              </a:rPr>
              <a:t>Здания, в которых расположены подразделения, указанные в стр. 1-3 показывают в соответствующих строках, независимо от того, все здание или только часть его используется подразделениями. </a:t>
            </a:r>
          </a:p>
          <a:p>
            <a:pPr marL="285750" indent="-285750" eaLnBrk="1" hangingPunct="1">
              <a:spcBef>
                <a:spcPts val="600"/>
              </a:spcBef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altLang="ru-RU" sz="1600" b="1" dirty="0">
                <a:latin typeface="+mn-lt"/>
              </a:rPr>
              <a:t>В отдельных строках показывают сведения о зданиях офисов врачей общей практики, </a:t>
            </a:r>
            <a:r>
              <a:rPr lang="ru-RU" altLang="ru-RU" sz="1600" b="1" dirty="0" err="1">
                <a:latin typeface="+mn-lt"/>
              </a:rPr>
              <a:t>ФАПов</a:t>
            </a:r>
            <a:r>
              <a:rPr lang="ru-RU" altLang="ru-RU" sz="1600" b="1" dirty="0">
                <a:latin typeface="+mn-lt"/>
              </a:rPr>
              <a:t>, фельдшерских пунктов и патологоанатомических бюро и отделений (стр. 4-7). </a:t>
            </a:r>
          </a:p>
          <a:p>
            <a:pPr marL="285750" indent="-285750" eaLnBrk="1" hangingPunct="1">
              <a:spcBef>
                <a:spcPts val="600"/>
              </a:spcBef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altLang="ru-RU" sz="1600" b="1" dirty="0">
                <a:latin typeface="+mn-lt"/>
              </a:rPr>
              <a:t>Здания, в которых расположены все остальные подразделения, показывают суммарно в стр. 8. Учитывают число всех зданий, независимо от того, сколько подразделений в нем расположено.</a:t>
            </a:r>
          </a:p>
          <a:p>
            <a:pPr marL="285750" indent="-285750" eaLnBrk="1" hangingPunct="1">
              <a:spcBef>
                <a:spcPts val="600"/>
              </a:spcBef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altLang="ru-RU" sz="1600" b="1" dirty="0">
                <a:latin typeface="+mn-lt"/>
              </a:rPr>
              <a:t>Стр. 9 должна быть равна сумме строк 1-8 по всем графам.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48335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251520" y="500063"/>
            <a:ext cx="8695630" cy="59436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sz="3200" b="1" smtClean="0">
                <a:solidFill>
                  <a:srgbClr val="4C584E"/>
                </a:solidFill>
                <a:latin typeface="+mn-lt"/>
              </a:rPr>
              <a:t/>
            </a:r>
            <a:br>
              <a:rPr lang="en-US" sz="3200" b="1" smtClean="0">
                <a:solidFill>
                  <a:srgbClr val="4C584E"/>
                </a:solidFill>
                <a:latin typeface="+mn-lt"/>
              </a:rPr>
            </a:br>
            <a:r>
              <a:rPr lang="ru-RU" sz="3200" b="1" smtClean="0">
                <a:solidFill>
                  <a:srgbClr val="4C58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Times New Roman" pitchFamily="18" charset="0"/>
              </a:rPr>
              <a:t>ЗАПОЛНЕНИЕ ДАННЫХ О РАБОТЕ СКОРОЙ МЕДИЦИНСКОЙ ПОМОЩИ В ФОРМЕ ФЕДЕРАЛЬНОГО СТАТИСТИЧЕСКОГО НАБЛЮДЕНИЯ № 30 «СВЕДЕНИЯ О МЕДИЦИНСКОЙ ОРГАНИЗАЦИИ» ЗА 2018 ГОД</a:t>
            </a:r>
            <a:br>
              <a:rPr lang="ru-RU" sz="3200" b="1" smtClean="0">
                <a:solidFill>
                  <a:srgbClr val="4C58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Times New Roman" pitchFamily="18" charset="0"/>
              </a:rPr>
            </a:br>
            <a:r>
              <a:rPr lang="ru-RU" sz="3200" b="1" smtClean="0">
                <a:solidFill>
                  <a:srgbClr val="4C58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Times New Roman" pitchFamily="18" charset="0"/>
              </a:rPr>
              <a:t/>
            </a:r>
            <a:br>
              <a:rPr lang="ru-RU" sz="3200" b="1" smtClean="0">
                <a:solidFill>
                  <a:srgbClr val="4C58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Times New Roman" pitchFamily="18" charset="0"/>
              </a:rPr>
            </a:br>
            <a:endParaRPr lang="ru-RU" sz="3200" b="1" dirty="0" smtClean="0">
              <a:solidFill>
                <a:srgbClr val="4C584E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27002791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95536" y="1340768"/>
            <a:ext cx="8429625" cy="887413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Скорая, в том числе скорая специализированная, медицинская помощь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83568" y="2564905"/>
            <a:ext cx="7889875" cy="2880320"/>
          </a:xfrm>
        </p:spPr>
        <p:txBody>
          <a:bodyPr>
            <a:normAutofit/>
          </a:bodyPr>
          <a:lstStyle/>
          <a:p>
            <a:pPr marL="0" indent="0" algn="just" eaLnBrk="1" hangingPunct="1">
              <a:lnSpc>
                <a:spcPct val="80000"/>
              </a:lnSpc>
              <a:buFontTx/>
              <a:buNone/>
            </a:pPr>
            <a:r>
              <a:rPr lang="ru-RU" altLang="ru-RU" sz="2400" dirty="0" smtClean="0">
                <a:cs typeface="Times New Roman" pitchFamily="18" charset="0"/>
              </a:rPr>
              <a:t>Оказывается при заболеваниях, несчастных случаях, травмах, отравлениях и других состояниях, требующих срочного медицинского вмешательства вне медицинской организации, в амбулаторных и стационарных условиях. </a:t>
            </a:r>
          </a:p>
          <a:p>
            <a:pPr marL="0" indent="0" algn="just" eaLnBrk="1" hangingPunct="1">
              <a:lnSpc>
                <a:spcPct val="80000"/>
              </a:lnSpc>
              <a:buFontTx/>
              <a:buNone/>
            </a:pPr>
            <a:r>
              <a:rPr lang="ru-RU" altLang="ru-RU" sz="2400" dirty="0" smtClean="0">
                <a:cs typeface="Times New Roman" pitchFamily="18" charset="0"/>
              </a:rPr>
              <a:t>Скорая медицинская помощь осуществляется на основе стандартов медицинской помощи и с учетом клинических рекомендаций (протоколов лечения).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89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1317234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133600"/>
            <a:ext cx="9144000" cy="44640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lIns="95782" tIns="47891" rIns="95782" bIns="47891" anchor="ctr"/>
          <a:lstStyle/>
          <a:p>
            <a:pPr defTabSz="957263"/>
            <a:endParaRPr lang="ru-RU" b="1" i="1"/>
          </a:p>
          <a:p>
            <a:pPr defTabSz="957263"/>
            <a:r>
              <a:rPr lang="ru-RU" b="1"/>
              <a:t> 	   				              	</a:t>
            </a:r>
            <a:endParaRPr lang="en-US" b="1"/>
          </a:p>
        </p:txBody>
      </p:sp>
      <p:sp>
        <p:nvSpPr>
          <p:cNvPr id="350215" name="Rectangle 7"/>
          <p:cNvSpPr>
            <a:spLocks noChangeArrowheads="1"/>
          </p:cNvSpPr>
          <p:nvPr/>
        </p:nvSpPr>
        <p:spPr bwMode="auto">
          <a:xfrm>
            <a:off x="539750" y="871538"/>
            <a:ext cx="820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r"/>
            <a:r>
              <a:rPr lang="ru-RU" sz="1400"/>
              <a:t>			</a:t>
            </a:r>
          </a:p>
        </p:txBody>
      </p:sp>
      <p:sp>
        <p:nvSpPr>
          <p:cNvPr id="350216" name="Rectangle 8"/>
          <p:cNvSpPr>
            <a:spLocks noChangeArrowheads="1"/>
          </p:cNvSpPr>
          <p:nvPr/>
        </p:nvSpPr>
        <p:spPr bwMode="auto">
          <a:xfrm>
            <a:off x="684213" y="3765550"/>
            <a:ext cx="7777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indent="90488" algn="l"/>
            <a:r>
              <a:rPr lang="ru-RU" sz="1200" b="1">
                <a:solidFill>
                  <a:srgbClr val="CC0000"/>
                </a:solidFill>
              </a:rPr>
              <a:t>               </a:t>
            </a:r>
          </a:p>
        </p:txBody>
      </p:sp>
      <p:sp>
        <p:nvSpPr>
          <p:cNvPr id="350217" name="Rectangle 9"/>
          <p:cNvSpPr>
            <a:spLocks noChangeArrowheads="1"/>
          </p:cNvSpPr>
          <p:nvPr/>
        </p:nvSpPr>
        <p:spPr bwMode="auto">
          <a:xfrm>
            <a:off x="503523" y="800106"/>
            <a:ext cx="3420406" cy="2889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 b="1" dirty="0"/>
          </a:p>
          <a:p>
            <a:r>
              <a:rPr lang="ru-RU" sz="1600" b="1" dirty="0"/>
              <a:t>Внесены изменения в таблицу  1006</a:t>
            </a:r>
          </a:p>
          <a:p>
            <a:endParaRPr lang="ru-RU" sz="1600" b="1" dirty="0"/>
          </a:p>
        </p:txBody>
      </p:sp>
      <p:graphicFrame>
        <p:nvGraphicFramePr>
          <p:cNvPr id="96" name="Таблица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5340069"/>
              </p:ext>
            </p:extLst>
          </p:nvPr>
        </p:nvGraphicFramePr>
        <p:xfrm>
          <a:off x="693887" y="2089309"/>
          <a:ext cx="7776863" cy="3627120"/>
        </p:xfrm>
        <a:graphic>
          <a:graphicData uri="http://schemas.openxmlformats.org/drawingml/2006/table">
            <a:tbl>
              <a:tblPr/>
              <a:tblGrid>
                <a:gridCol w="6120679"/>
                <a:gridCol w="792088"/>
                <a:gridCol w="864096"/>
              </a:tblGrid>
              <a:tr h="2055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Наименование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№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строки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Число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0277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Круглосуточные отделения для ИОВ, </a:t>
                      </a:r>
                      <a:r>
                        <a:rPr lang="ru-RU" sz="1400" dirty="0">
                          <a:solidFill>
                            <a:srgbClr val="C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УОВ и ВОВ, </a:t>
                      </a:r>
                      <a:r>
                        <a:rPr lang="ru-RU" sz="1400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ед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05555">
                <a:tc>
                  <a:txBody>
                    <a:bodyPr/>
                    <a:lstStyle/>
                    <a:p>
                      <a:pPr marL="252095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в них: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коек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пролечено пациентов, чел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проведено пациентами койко-дней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Дневные стационары для пациентов, больных психическими расстройствами, мест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в них лечилось пациентов, чел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Дневные стационары для пациентов, больных наркологическими заболеваниями, мест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 в них лечилось пациентов, чел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Пансионаты для приезжающих пациентов, мест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9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Психиатрические отделения специализированного типа – всего, </a:t>
                      </a:r>
                      <a:r>
                        <a:rPr lang="ru-RU" sz="1400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ед</a:t>
                      </a: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3333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                в них коек  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11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46250" marR="4625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50800" name="Rectangle 592"/>
          <p:cNvSpPr>
            <a:spLocks noChangeArrowheads="1"/>
          </p:cNvSpPr>
          <p:nvPr/>
        </p:nvSpPr>
        <p:spPr bwMode="auto">
          <a:xfrm>
            <a:off x="539552" y="1208774"/>
            <a:ext cx="813690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Отделения для инвалидов войны, </a:t>
            </a: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C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участников и ветеранов </a:t>
            </a: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войн (ИОВ), стационары, пансионаты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</a:t>
            </a: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2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(1006)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                                          ОКЕИ: единица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642, койка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911,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койко-день 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9111, 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  <a:sym typeface="Symbol" pitchFamily="18" charset="2"/>
              </a:rPr>
              <a:t>человек – 792, место </a:t>
            </a:r>
            <a:r>
              <a:rPr kumimoji="0" lang="ru-RU" sz="12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698</a:t>
            </a:r>
            <a:endParaRPr kumimoji="0" lang="ru-RU" sz="1200" b="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9</a:t>
            </a:fld>
            <a:endParaRPr lang="ru-RU"/>
          </a:p>
        </p:txBody>
      </p:sp>
      <p:sp>
        <p:nvSpPr>
          <p:cNvPr id="14" name="Прямоугольник 13"/>
          <p:cNvSpPr txBox="1">
            <a:spLocks noChangeArrowheads="1"/>
          </p:cNvSpPr>
          <p:nvPr/>
        </p:nvSpPr>
        <p:spPr bwMode="auto">
          <a:xfrm>
            <a:off x="395288" y="0"/>
            <a:ext cx="8374062" cy="649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b="1" dirty="0">
                <a:solidFill>
                  <a:srgbClr val="C00000"/>
                </a:solidFill>
              </a:rPr>
              <a:t>ИЗМЕНЕНИЯ, ВНОСИМЫЕ В ФОРМУ ФЕДЕРАЛЬНОГО  </a:t>
            </a:r>
          </a:p>
          <a:p>
            <a:pPr algn="ctr"/>
            <a:r>
              <a:rPr lang="ru-RU" b="1" dirty="0">
                <a:solidFill>
                  <a:srgbClr val="C00000"/>
                </a:solidFill>
              </a:rPr>
              <a:t>СТАТИСТИЧЕСКОГО   НАБЛЮДЕНИЯ № 30</a:t>
            </a:r>
          </a:p>
        </p:txBody>
      </p:sp>
    </p:spTree>
    <p:extLst>
      <p:ext uri="{BB962C8B-B14F-4D97-AF65-F5344CB8AC3E}">
        <p14:creationId xmlns:p14="http://schemas.microsoft.com/office/powerpoint/2010/main" val="502953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idx="4294967295"/>
          </p:nvPr>
        </p:nvSpPr>
        <p:spPr>
          <a:xfrm>
            <a:off x="539552" y="1320452"/>
            <a:ext cx="8043862" cy="58386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solidFill>
                  <a:srgbClr val="C00000"/>
                </a:solidFill>
                <a:latin typeface="+mn-lt"/>
                <a:ea typeface="+mn-ea"/>
                <a:cs typeface="Times New Roman" pitchFamily="18" charset="0"/>
              </a:rPr>
              <a:t>Вне медицинской организации</a:t>
            </a:r>
            <a:endParaRPr lang="ru-RU" sz="3200" b="1" dirty="0">
              <a:solidFill>
                <a:srgbClr val="C00000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6147" name="Содержимое 2"/>
          <p:cNvSpPr>
            <a:spLocks noGrp="1"/>
          </p:cNvSpPr>
          <p:nvPr>
            <p:ph idx="4294967295"/>
          </p:nvPr>
        </p:nvSpPr>
        <p:spPr>
          <a:xfrm>
            <a:off x="467544" y="2472580"/>
            <a:ext cx="8136904" cy="2180556"/>
          </a:xfrm>
        </p:spPr>
        <p:txBody>
          <a:bodyPr>
            <a:normAutofit/>
          </a:bodyPr>
          <a:lstStyle/>
          <a:p>
            <a:pPr marL="182563" indent="-90488" eaLnBrk="1" hangingPunct="1">
              <a:buFontTx/>
              <a:buNone/>
            </a:pPr>
            <a:r>
              <a:rPr lang="ru-RU" altLang="ru-RU" sz="2400" dirty="0" smtClean="0"/>
              <a:t> </a:t>
            </a:r>
            <a:r>
              <a:rPr lang="ru-RU" altLang="ru-RU" sz="2400" dirty="0" smtClean="0">
                <a:cs typeface="Times New Roman" pitchFamily="18" charset="0"/>
              </a:rPr>
              <a:t>Осуществляется медицинскими работниками выездных бригад скорой медицинской помощи по месту вызова бригады, а также в транспортном средстве при медицинской эвакуации.</a:t>
            </a:r>
          </a:p>
          <a:p>
            <a:pPr marL="182563" indent="-90488" eaLnBrk="1" hangingPunct="1">
              <a:buFontTx/>
              <a:buNone/>
            </a:pPr>
            <a:endParaRPr lang="ru-RU" altLang="ru-RU" sz="2400" dirty="0" smtClean="0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90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52822239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idx="4294967295"/>
          </p:nvPr>
        </p:nvSpPr>
        <p:spPr>
          <a:xfrm>
            <a:off x="899592" y="1268760"/>
            <a:ext cx="76200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solidFill>
                  <a:srgbClr val="C00000"/>
                </a:solidFill>
                <a:latin typeface="+mn-lt"/>
                <a:ea typeface="+mn-ea"/>
                <a:cs typeface="Times New Roman" pitchFamily="18" charset="0"/>
              </a:rPr>
              <a:t>В амбулаторных условиях</a:t>
            </a:r>
            <a:endParaRPr lang="ru-RU" sz="3200" b="1" dirty="0">
              <a:solidFill>
                <a:srgbClr val="C00000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7171" name="Содержимое 2"/>
          <p:cNvSpPr>
            <a:spLocks noGrp="1"/>
          </p:cNvSpPr>
          <p:nvPr>
            <p:ph idx="4294967295"/>
          </p:nvPr>
        </p:nvSpPr>
        <p:spPr>
          <a:xfrm>
            <a:off x="539552" y="2708920"/>
            <a:ext cx="7948612" cy="3106688"/>
          </a:xfrm>
        </p:spPr>
        <p:txBody>
          <a:bodyPr>
            <a:normAutofit/>
          </a:bodyPr>
          <a:lstStyle/>
          <a:p>
            <a:pPr indent="0" algn="just" eaLnBrk="1" hangingPunct="1">
              <a:buFontTx/>
              <a:buNone/>
            </a:pPr>
            <a:r>
              <a:rPr lang="ru-RU" altLang="ru-RU" sz="2400" dirty="0" smtClean="0">
                <a:cs typeface="Times New Roman" pitchFamily="18" charset="0"/>
              </a:rPr>
              <a:t>Оказывается скорая, в том числе скорая специализированная, медицинская помощь пациентам, которым не требуется круглосуточного медицинского наблюдения и лечения.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91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5488713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idx="4294967295"/>
          </p:nvPr>
        </p:nvSpPr>
        <p:spPr>
          <a:xfrm>
            <a:off x="323528" y="1124744"/>
            <a:ext cx="8229600" cy="1127125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Приказ  Министерства здравоохранения Российской Федерации № 388н  от 20 июня 2013 г. (приложение 1)</a:t>
            </a:r>
            <a:endParaRPr lang="ru-RU" sz="2800" b="1" dirty="0">
              <a:solidFill>
                <a:srgbClr val="C00000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20483" name="Содержимое 2"/>
          <p:cNvSpPr>
            <a:spLocks noGrp="1"/>
          </p:cNvSpPr>
          <p:nvPr>
            <p:ph idx="4294967295"/>
          </p:nvPr>
        </p:nvSpPr>
        <p:spPr>
          <a:xfrm>
            <a:off x="179512" y="2492896"/>
            <a:ext cx="8501063" cy="3919364"/>
          </a:xfrm>
        </p:spPr>
        <p:txBody>
          <a:bodyPr>
            <a:normAutofit/>
          </a:bodyPr>
          <a:lstStyle/>
          <a:p>
            <a:pPr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400" b="1" dirty="0" smtClean="0">
                <a:cs typeface="Times New Roman" pitchFamily="18" charset="0"/>
              </a:rPr>
              <a:t>    </a:t>
            </a:r>
            <a:r>
              <a:rPr lang="ru-RU" altLang="ru-RU" sz="2400" b="1" dirty="0" smtClean="0">
                <a:solidFill>
                  <a:srgbClr val="C00000"/>
                </a:solidFill>
                <a:cs typeface="Times New Roman" pitchFamily="18" charset="0"/>
              </a:rPr>
              <a:t>Медицинская эвакуация </a:t>
            </a:r>
            <a:r>
              <a:rPr lang="ru-RU" altLang="ru-RU" sz="2400" dirty="0" smtClean="0">
                <a:cs typeface="Times New Roman" pitchFamily="18" charset="0"/>
              </a:rPr>
              <a:t>осуществляется выездными бригадами скорой медицинской помощи.</a:t>
            </a:r>
          </a:p>
          <a:p>
            <a:pPr algn="just" eaLnBrk="1" hangingPunct="1">
              <a:spcBef>
                <a:spcPts val="1200"/>
              </a:spcBef>
              <a:buFont typeface="Arial" pitchFamily="34" charset="0"/>
              <a:buNone/>
            </a:pPr>
            <a:r>
              <a:rPr lang="ru-RU" altLang="ru-RU" sz="2400" b="1" dirty="0" smtClean="0">
                <a:cs typeface="Times New Roman" pitchFamily="18" charset="0"/>
              </a:rPr>
              <a:t>    </a:t>
            </a:r>
            <a:r>
              <a:rPr lang="ru-RU" altLang="ru-RU" sz="2400" b="1" dirty="0" smtClean="0">
                <a:solidFill>
                  <a:srgbClr val="C00000"/>
                </a:solidFill>
                <a:cs typeface="Times New Roman" pitchFamily="18" charset="0"/>
              </a:rPr>
              <a:t>Медицинская эвакуация </a:t>
            </a:r>
            <a:r>
              <a:rPr lang="ru-RU" altLang="ru-RU" sz="2400" dirty="0" smtClean="0">
                <a:cs typeface="Times New Roman" pitchFamily="18" charset="0"/>
              </a:rPr>
              <a:t>может осуществляться с места происшествия или места нахождения пациента (вне медицинской организации), а также из медицинской организации, в которой отсутствует возможность оказания необходимой медицинской помощи при угрожающих жизни состояниях, женщин в период беременности, родов, послеродовой период и новорожденных, лиц, пострадавших в результате чрезвычайных ситуаций и стихийных бедствий.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92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20284316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idx="4294967295"/>
          </p:nvPr>
        </p:nvSpPr>
        <p:spPr>
          <a:xfrm>
            <a:off x="395536" y="1196752"/>
            <a:ext cx="8374063" cy="1728788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Таблица 2120 «Медицинская помощь, оказанная выездными бригадами скорой медицинской помощи при выполнении вызовов скорой медицинской помощи»</a:t>
            </a:r>
            <a:endParaRPr lang="ru-RU" sz="3200" b="1" dirty="0">
              <a:solidFill>
                <a:srgbClr val="C00000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21507" name="Содержимое 2"/>
          <p:cNvSpPr>
            <a:spLocks noGrp="1"/>
          </p:cNvSpPr>
          <p:nvPr>
            <p:ph idx="4294967295"/>
          </p:nvPr>
        </p:nvSpPr>
        <p:spPr>
          <a:xfrm>
            <a:off x="395536" y="3356992"/>
            <a:ext cx="8535987" cy="3097163"/>
          </a:xfrm>
        </p:spPr>
        <p:txBody>
          <a:bodyPr>
            <a:normAutofit/>
          </a:bodyPr>
          <a:lstStyle/>
          <a:p>
            <a:pPr algn="just" eaLnBrk="1" hangingPunct="1">
              <a:spcBef>
                <a:spcPts val="1200"/>
              </a:spcBef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altLang="ru-RU" sz="2400" dirty="0" smtClean="0">
                <a:cs typeface="Times New Roman" pitchFamily="18" charset="0"/>
              </a:rPr>
              <a:t>Термин «выполненные вызовы» (2018 год) = «выполненные выезды» (2009-2017 годы)</a:t>
            </a:r>
            <a:endParaRPr lang="ru-RU" altLang="ru-RU" sz="2400" dirty="0" smtClean="0"/>
          </a:p>
          <a:p>
            <a:pPr algn="just" eaLnBrk="1" hangingPunct="1">
              <a:spcBef>
                <a:spcPts val="1200"/>
              </a:spcBef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altLang="ru-RU" sz="2400" dirty="0" smtClean="0">
                <a:cs typeface="Times New Roman" pitchFamily="18" charset="0"/>
              </a:rPr>
              <a:t>В число выполненных вызовов бригадами скорой медицинской помощи (стр. 1 гр. 3) не включаются безрезультатные вызовы.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93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09315498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idx="4294967295"/>
          </p:nvPr>
        </p:nvSpPr>
        <p:spPr>
          <a:xfrm>
            <a:off x="355107" y="1248607"/>
            <a:ext cx="8374063" cy="1728788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Таблица 2120 «Медицинская помощь, оказанная выездными бригадами скорой медицинской помощи при выполнении вызовов скорой медицинской помощи»</a:t>
            </a:r>
            <a:endParaRPr lang="ru-RU" sz="3200" b="1" dirty="0">
              <a:solidFill>
                <a:srgbClr val="C00000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22531" name="Содержимое 2"/>
          <p:cNvSpPr>
            <a:spLocks noGrp="1"/>
          </p:cNvSpPr>
          <p:nvPr>
            <p:ph idx="4294967295"/>
          </p:nvPr>
        </p:nvSpPr>
        <p:spPr>
          <a:xfrm>
            <a:off x="755576" y="2996952"/>
            <a:ext cx="7924427" cy="3169171"/>
          </a:xfrm>
        </p:spPr>
        <p:txBody>
          <a:bodyPr>
            <a:normAutofit/>
          </a:bodyPr>
          <a:lstStyle/>
          <a:p>
            <a:pPr algn="just" eaLnBrk="1" hangingPunct="1">
              <a:buFont typeface="Arial" pitchFamily="34" charset="0"/>
              <a:buNone/>
            </a:pPr>
            <a:r>
              <a:rPr lang="ru-RU" altLang="ru-RU" sz="2400" dirty="0" smtClean="0">
                <a:cs typeface="Times New Roman" pitchFamily="18" charset="0"/>
              </a:rPr>
              <a:t>   </a:t>
            </a:r>
          </a:p>
          <a:p>
            <a:pPr algn="just" eaLnBrk="1" hangingPunct="1">
              <a:buFont typeface="Arial" pitchFamily="34" charset="0"/>
              <a:buNone/>
            </a:pPr>
            <a:r>
              <a:rPr lang="ru-RU" altLang="ru-RU" sz="2400" dirty="0" smtClean="0">
                <a:cs typeface="Times New Roman" pitchFamily="18" charset="0"/>
              </a:rPr>
              <a:t>   </a:t>
            </a:r>
            <a:r>
              <a:rPr lang="ru-RU" altLang="ru-RU" sz="2400" u="sng" dirty="0" smtClean="0">
                <a:solidFill>
                  <a:srgbClr val="C00000"/>
                </a:solidFill>
                <a:cs typeface="Times New Roman" pitchFamily="18" charset="0"/>
              </a:rPr>
              <a:t>Не заполняются сведения:</a:t>
            </a:r>
          </a:p>
          <a:p>
            <a:pPr algn="just" eaLnBrk="1" hangingPunct="1"/>
            <a:r>
              <a:rPr lang="ru-RU" altLang="ru-RU" sz="2400" dirty="0" smtClean="0">
                <a:cs typeface="Times New Roman" pitchFamily="18" charset="0"/>
              </a:rPr>
              <a:t>по строкам с 5 по 9 графы 10;</a:t>
            </a:r>
          </a:p>
          <a:p>
            <a:pPr algn="just" eaLnBrk="1" hangingPunct="1"/>
            <a:r>
              <a:rPr lang="ru-RU" altLang="ru-RU" sz="2400" dirty="0" smtClean="0">
                <a:cs typeface="Times New Roman" pitchFamily="18" charset="0"/>
              </a:rPr>
              <a:t>по строкам 7, 8, 9 графы 6 и 9.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94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81894304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idx="4294967295"/>
          </p:nvPr>
        </p:nvSpPr>
        <p:spPr>
          <a:xfrm>
            <a:off x="611560" y="1124744"/>
            <a:ext cx="8229600" cy="1800225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solidFill>
                  <a:srgbClr val="C00000"/>
                </a:solidFill>
                <a:latin typeface="+mn-lt"/>
                <a:cs typeface="Times New Roman" pitchFamily="18" charset="0"/>
              </a:rPr>
              <a:t>Приказ Министерства здравоохранения Российской Федерации № 388н от 20 июня 2013 г. (в редакции Приказа Минздрава России № 33н от 22 января 2016 г.)</a:t>
            </a:r>
            <a:endParaRPr lang="ru-RU" sz="3200" b="1" dirty="0">
              <a:solidFill>
                <a:srgbClr val="C00000"/>
              </a:solidFill>
              <a:latin typeface="+mn-lt"/>
              <a:cs typeface="Times New Roman" pitchFamily="18" charset="0"/>
            </a:endParaRPr>
          </a:p>
        </p:txBody>
      </p:sp>
      <p:sp>
        <p:nvSpPr>
          <p:cNvPr id="34819" name="Содержимое 2"/>
          <p:cNvSpPr>
            <a:spLocks noGrp="1"/>
          </p:cNvSpPr>
          <p:nvPr>
            <p:ph idx="4294967295"/>
          </p:nvPr>
        </p:nvSpPr>
        <p:spPr>
          <a:xfrm>
            <a:off x="467544" y="3573016"/>
            <a:ext cx="7992888" cy="1872208"/>
          </a:xfrm>
        </p:spPr>
        <p:txBody>
          <a:bodyPr>
            <a:normAutofit fontScale="92500" lnSpcReduction="10000"/>
          </a:bodyPr>
          <a:lstStyle/>
          <a:p>
            <a:pPr algn="just" eaLnBrk="1" hangingPunct="1">
              <a:buFont typeface="Arial" charset="0"/>
              <a:buNone/>
              <a:defRPr/>
            </a:pPr>
            <a:r>
              <a:rPr lang="ru-RU" sz="2400" b="1" i="1" dirty="0" smtClean="0">
                <a:cs typeface="Times New Roman" pitchFamily="18" charset="0"/>
              </a:rPr>
              <a:t>   </a:t>
            </a:r>
            <a:r>
              <a:rPr lang="ru-RU" sz="2400" b="1" dirty="0" smtClean="0">
                <a:cs typeface="Times New Roman" pitchFamily="18" charset="0"/>
              </a:rPr>
              <a:t>Выездные бригады скорой медицинской помощи </a:t>
            </a:r>
            <a:r>
              <a:rPr lang="ru-RU" sz="2400" dirty="0" smtClean="0">
                <a:cs typeface="Times New Roman" pitchFamily="18" charset="0"/>
              </a:rPr>
              <a:t>по профилю подразделяются на:</a:t>
            </a:r>
          </a:p>
          <a:p>
            <a:pPr indent="15875" algn="just" eaLnBrk="1" hangingPunct="1">
              <a:buFont typeface="Arial" charset="0"/>
              <a:buChar char="•"/>
              <a:defRPr/>
            </a:pPr>
            <a:r>
              <a:rPr lang="ru-RU" sz="2400" dirty="0" err="1" smtClean="0">
                <a:cs typeface="Times New Roman" pitchFamily="18" charset="0"/>
              </a:rPr>
              <a:t>общепрофильные</a:t>
            </a:r>
            <a:r>
              <a:rPr lang="ru-RU" sz="2400" dirty="0" smtClean="0">
                <a:cs typeface="Times New Roman" pitchFamily="18" charset="0"/>
              </a:rPr>
              <a:t>;</a:t>
            </a:r>
          </a:p>
          <a:p>
            <a:pPr indent="15875" algn="just" eaLnBrk="1" hangingPunct="1">
              <a:buFont typeface="Arial" charset="0"/>
              <a:buChar char="•"/>
              <a:defRPr/>
            </a:pPr>
            <a:r>
              <a:rPr lang="ru-RU" sz="2400" dirty="0" smtClean="0">
                <a:cs typeface="Times New Roman" pitchFamily="18" charset="0"/>
              </a:rPr>
              <a:t>специализированные. </a:t>
            </a:r>
          </a:p>
          <a:p>
            <a:pPr algn="just" eaLnBrk="1" hangingPunct="1">
              <a:buFont typeface="Arial" charset="0"/>
              <a:buNone/>
              <a:defRPr/>
            </a:pPr>
            <a:r>
              <a:rPr lang="ru-RU" sz="2400" dirty="0" smtClean="0">
                <a:cs typeface="Times New Roman" pitchFamily="18" charset="0"/>
              </a:rPr>
              <a:t>    </a:t>
            </a:r>
          </a:p>
          <a:p>
            <a:pPr algn="just" eaLnBrk="1" hangingPunct="1">
              <a:buFont typeface="Arial" charset="0"/>
              <a:buNone/>
              <a:defRPr/>
            </a:pPr>
            <a:endParaRPr lang="ru-RU" sz="2400" dirty="0" smtClean="0">
              <a:cs typeface="Times New Roman" pitchFamily="18" charset="0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8ED02C0-8DF4-4BFE-BDA9-F936C5A7C6A4}" type="slidenum">
              <a:rPr lang="ru-RU" smtClean="0"/>
              <a:t>95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3629975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350DC4B-AFC8-4C8B-B50E-63C74BE0AB01}" type="slidenum">
              <a:rPr lang="en-US">
                <a:solidFill>
                  <a:srgbClr val="464646"/>
                </a:solidFill>
              </a:rPr>
              <a:pPr>
                <a:defRPr/>
              </a:pPr>
              <a:t>96</a:t>
            </a:fld>
            <a:endParaRPr lang="en-US" dirty="0">
              <a:solidFill>
                <a:srgbClr val="464646"/>
              </a:solidFill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510937" y="1772816"/>
            <a:ext cx="80772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4400" kern="1200" cap="all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w Cen MT" pitchFamily="34" charset="0"/>
              </a:defRPr>
            </a:lvl9pPr>
          </a:lstStyle>
          <a:p>
            <a:pPr algn="ctr"/>
            <a:r>
              <a:rPr lang="ru-RU" altLang="ru-RU" sz="4000" b="1" dirty="0" smtClean="0">
                <a:ln>
                  <a:solidFill>
                    <a:srgbClr val="2DA2BF">
                      <a:lumMod val="50000"/>
                    </a:srgbClr>
                  </a:solidFill>
                </a:ln>
                <a:solidFill>
                  <a:srgbClr val="2DA2BF">
                    <a:lumMod val="50000"/>
                  </a:srgbClr>
                </a:solidFill>
              </a:rPr>
              <a:t>Форма №57</a:t>
            </a:r>
            <a:br>
              <a:rPr lang="ru-RU" altLang="ru-RU" sz="4000" b="1" dirty="0" smtClean="0">
                <a:ln>
                  <a:solidFill>
                    <a:srgbClr val="2DA2BF">
                      <a:lumMod val="50000"/>
                    </a:srgbClr>
                  </a:solidFill>
                </a:ln>
                <a:solidFill>
                  <a:srgbClr val="2DA2BF">
                    <a:lumMod val="50000"/>
                  </a:srgbClr>
                </a:solidFill>
              </a:rPr>
            </a:br>
            <a:r>
              <a:rPr lang="ru-RU" altLang="ru-RU" sz="4000" b="1" dirty="0" smtClean="0">
                <a:ln>
                  <a:solidFill>
                    <a:srgbClr val="2DA2BF">
                      <a:lumMod val="50000"/>
                    </a:srgbClr>
                  </a:solidFill>
                </a:ln>
                <a:solidFill>
                  <a:srgbClr val="2DA2BF">
                    <a:lumMod val="50000"/>
                  </a:srgbClr>
                </a:solidFill>
              </a:rPr>
              <a:t>«</a:t>
            </a:r>
            <a:r>
              <a:rPr lang="ru-RU" sz="4000" b="1" dirty="0">
                <a:ln>
                  <a:solidFill>
                    <a:srgbClr val="2DA2BF">
                      <a:lumMod val="50000"/>
                    </a:srgbClr>
                  </a:solidFill>
                </a:ln>
                <a:solidFill>
                  <a:srgbClr val="2DA2BF">
                    <a:lumMod val="50000"/>
                  </a:srgbClr>
                </a:solidFill>
              </a:rPr>
              <a:t>Сведения о травмах, отравлениях и некоторых других последствиях воздействия внешних причин</a:t>
            </a:r>
            <a:r>
              <a:rPr lang="ru-RU" altLang="ru-RU" sz="4000" b="1" dirty="0" smtClean="0">
                <a:ln>
                  <a:solidFill>
                    <a:srgbClr val="2DA2BF">
                      <a:lumMod val="50000"/>
                    </a:srgbClr>
                  </a:solidFill>
                </a:ln>
                <a:solidFill>
                  <a:srgbClr val="2DA2BF">
                    <a:lumMod val="50000"/>
                  </a:srgbClr>
                </a:solidFill>
              </a:rPr>
              <a:t>»</a:t>
            </a:r>
          </a:p>
        </p:txBody>
      </p:sp>
    </p:spTree>
    <p:extLst>
      <p:ext uri="{BB962C8B-B14F-4D97-AF65-F5344CB8AC3E}">
        <p14:creationId xmlns:p14="http://schemas.microsoft.com/office/powerpoint/2010/main" val="111402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BBA06C2-5B02-4996-B425-1E9A29B4DF5E}" type="slidenum">
              <a:rPr lang="en-US">
                <a:solidFill>
                  <a:srgbClr val="464646"/>
                </a:solidFill>
              </a:rPr>
              <a:pPr>
                <a:defRPr/>
              </a:pPr>
              <a:t>97</a:t>
            </a:fld>
            <a:endParaRPr lang="en-US" dirty="0">
              <a:solidFill>
                <a:srgbClr val="464646"/>
              </a:solidFill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0829"/>
            <a:ext cx="9144000" cy="60363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Овал 3"/>
          <p:cNvSpPr/>
          <p:nvPr/>
        </p:nvSpPr>
        <p:spPr>
          <a:xfrm>
            <a:off x="6516216" y="2708920"/>
            <a:ext cx="2160240" cy="936104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prstClr val="white"/>
              </a:solidFill>
            </a:endParaRPr>
          </a:p>
        </p:txBody>
      </p:sp>
      <p:grpSp>
        <p:nvGrpSpPr>
          <p:cNvPr id="8" name="Группа 7"/>
          <p:cNvGrpSpPr/>
          <p:nvPr/>
        </p:nvGrpSpPr>
        <p:grpSpPr>
          <a:xfrm>
            <a:off x="4716016" y="2299559"/>
            <a:ext cx="4307487" cy="1503487"/>
            <a:chOff x="4932040" y="2299559"/>
            <a:chExt cx="4307487" cy="1503487"/>
          </a:xfrm>
        </p:grpSpPr>
        <p:pic>
          <p:nvPicPr>
            <p:cNvPr id="5" name="Рисунок 4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912" t="40698" r="5114" b="47684"/>
            <a:stretch/>
          </p:blipFill>
          <p:spPr>
            <a:xfrm>
              <a:off x="4932040" y="2299559"/>
              <a:ext cx="4307487" cy="1503487"/>
            </a:xfrm>
            <a:prstGeom prst="rect">
              <a:avLst/>
            </a:prstGeom>
          </p:spPr>
        </p:pic>
        <p:cxnSp>
          <p:nvCxnSpPr>
            <p:cNvPr id="7" name="Прямая соединительная линия 6"/>
            <p:cNvCxnSpPr/>
            <p:nvPr/>
          </p:nvCxnSpPr>
          <p:spPr>
            <a:xfrm>
              <a:off x="5816280" y="3803046"/>
              <a:ext cx="2376264" cy="0"/>
            </a:xfrm>
            <a:prstGeom prst="line">
              <a:avLst/>
            </a:prstGeom>
            <a:ln w="571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75114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>
                <a:latin typeface="+mn-lt"/>
              </a:rPr>
              <a:t>Указания по заполнению формы федерального статистического </a:t>
            </a:r>
            <a:r>
              <a:rPr lang="ru-RU" sz="3200" b="1" dirty="0" smtClean="0">
                <a:latin typeface="+mn-lt"/>
              </a:rPr>
              <a:t>наблюдения</a:t>
            </a:r>
            <a:endParaRPr lang="ru-RU" sz="3200" dirty="0">
              <a:latin typeface="+mn-lt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fontScale="85000" lnSpcReduction="20000"/>
          </a:bodyPr>
          <a:lstStyle/>
          <a:p>
            <a:pPr>
              <a:defRPr/>
            </a:pPr>
            <a:fld id="{BB3D9562-C15B-401A-B5E8-98285CADB836}" type="slidenum">
              <a:rPr lang="en-US"/>
              <a:pPr>
                <a:defRPr/>
              </a:pPr>
              <a:t>98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611560" y="2492896"/>
            <a:ext cx="8064896" cy="36625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800" b="1" dirty="0">
                <a:solidFill>
                  <a:srgbClr val="C00000"/>
                </a:solidFill>
                <a:cs typeface="Arial" charset="0"/>
              </a:rPr>
              <a:t>Форма федерального статистического наблюдения</a:t>
            </a:r>
            <a:r>
              <a:rPr lang="ru-RU" sz="2400" b="1" dirty="0">
                <a:solidFill>
                  <a:srgbClr val="C00000"/>
                </a:solidFill>
                <a:cs typeface="Arial" charset="0"/>
              </a:rPr>
              <a:t> </a:t>
            </a:r>
            <a:r>
              <a:rPr lang="ru-RU" sz="2800" b="1" dirty="0">
                <a:solidFill>
                  <a:srgbClr val="C00000"/>
                </a:solidFill>
                <a:cs typeface="Arial" charset="0"/>
              </a:rPr>
              <a:t>№ 57 </a:t>
            </a:r>
            <a:endParaRPr lang="ru-RU" sz="2800" b="1" dirty="0" smtClean="0">
              <a:solidFill>
                <a:srgbClr val="C00000"/>
              </a:solidFill>
              <a:cs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dirty="0" smtClean="0">
                <a:solidFill>
                  <a:prstClr val="black"/>
                </a:solidFill>
                <a:cs typeface="Arial" charset="0"/>
              </a:rPr>
              <a:t>«</a:t>
            </a:r>
            <a:r>
              <a:rPr lang="ru-RU" sz="2400" dirty="0">
                <a:solidFill>
                  <a:prstClr val="black"/>
                </a:solidFill>
                <a:cs typeface="Arial" charset="0"/>
              </a:rPr>
              <a:t>Сведения о травмах, отравлениях и некоторых других последствиях воздействия внешних причин» </a:t>
            </a:r>
            <a:endParaRPr lang="ru-RU" sz="2400" dirty="0" smtClean="0">
              <a:solidFill>
                <a:prstClr val="black"/>
              </a:solidFill>
              <a:cs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dirty="0" smtClean="0">
                <a:solidFill>
                  <a:prstClr val="black"/>
                </a:solidFill>
                <a:cs typeface="Arial" charset="0"/>
              </a:rPr>
              <a:t>(</a:t>
            </a:r>
            <a:r>
              <a:rPr lang="ru-RU" sz="2400" dirty="0">
                <a:solidFill>
                  <a:prstClr val="black"/>
                </a:solidFill>
                <a:cs typeface="Arial" charset="0"/>
              </a:rPr>
              <a:t>далее – Форма), составляется всеми медицинскими организациями, оказывающими медицинскую помощь в амбулаторных </a:t>
            </a:r>
            <a:r>
              <a:rPr lang="ru-RU" sz="2400" dirty="0" smtClean="0">
                <a:solidFill>
                  <a:prstClr val="black"/>
                </a:solidFill>
                <a:cs typeface="Arial" charset="0"/>
              </a:rPr>
              <a:t>условиях, утверждена </a:t>
            </a:r>
            <a:r>
              <a:rPr lang="ru-RU" sz="2800" b="1" dirty="0" smtClean="0">
                <a:solidFill>
                  <a:srgbClr val="C00000"/>
                </a:solidFill>
                <a:cs typeface="Arial" charset="0"/>
              </a:rPr>
              <a:t>Приказом Росстата от 16.05.2016 года №232</a:t>
            </a:r>
            <a:r>
              <a:rPr lang="ru-RU" sz="2400" dirty="0" smtClean="0">
                <a:solidFill>
                  <a:prstClr val="black"/>
                </a:solidFill>
                <a:cs typeface="Arial" charset="0"/>
              </a:rPr>
              <a:t> вводится с отчета за 2016 год.</a:t>
            </a:r>
            <a:endParaRPr lang="ru-RU" sz="2400" dirty="0">
              <a:solidFill>
                <a:prstClr val="black"/>
              </a:solidFill>
              <a:cs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ru-RU" sz="2400" dirty="0">
              <a:solidFill>
                <a:prstClr val="black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9939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3200" b="1" dirty="0">
                <a:latin typeface="+mn-lt"/>
              </a:rPr>
              <a:t>Указания по заполнению формы федерального статистического </a:t>
            </a:r>
            <a:r>
              <a:rPr lang="ru-RU" sz="3200" b="1" dirty="0" smtClean="0">
                <a:latin typeface="+mn-lt"/>
              </a:rPr>
              <a:t>наблюдения</a:t>
            </a:r>
            <a:endParaRPr lang="ru-RU" sz="3200" dirty="0">
              <a:latin typeface="+mn-lt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fontScale="85000" lnSpcReduction="20000"/>
          </a:bodyPr>
          <a:lstStyle/>
          <a:p>
            <a:pPr>
              <a:defRPr/>
            </a:pPr>
            <a:fld id="{BB3D9562-C15B-401A-B5E8-98285CADB836}" type="slidenum">
              <a:rPr lang="en-US"/>
              <a:pPr>
                <a:defRPr/>
              </a:pPr>
              <a:t>99</a:t>
            </a:fld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11560" y="1551114"/>
            <a:ext cx="8280920" cy="50629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lnSpc>
                <a:spcPct val="70000"/>
              </a:lnSpc>
              <a:spcBef>
                <a:spcPts val="600"/>
              </a:spcBef>
              <a:spcAft>
                <a:spcPct val="0"/>
              </a:spcAft>
            </a:pPr>
            <a:r>
              <a:rPr lang="ru-RU" sz="2400" b="1" dirty="0">
                <a:solidFill>
                  <a:srgbClr val="C00000"/>
                </a:solidFill>
                <a:cs typeface="Arial" charset="0"/>
              </a:rPr>
              <a:t>Для составления отчета по Форме используются следующие первичные учетные формы:</a:t>
            </a:r>
          </a:p>
          <a:p>
            <a:pPr marL="285750" indent="-285750" fontAlgn="base">
              <a:lnSpc>
                <a:spcPct val="70000"/>
              </a:lnSpc>
              <a:spcBef>
                <a:spcPts val="600"/>
              </a:spcBef>
              <a:spcAft>
                <a:spcPct val="0"/>
              </a:spcAft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sz="2400" dirty="0">
                <a:solidFill>
                  <a:prstClr val="black"/>
                </a:solidFill>
                <a:cs typeface="Arial" charset="0"/>
              </a:rPr>
              <a:t>«Талон пациента, получающего медицинскую помощь в амбулаторных условиях» </a:t>
            </a:r>
            <a:r>
              <a:rPr lang="ru-RU" sz="2000" dirty="0">
                <a:solidFill>
                  <a:prstClr val="black"/>
                </a:solidFill>
                <a:cs typeface="Arial" charset="0"/>
              </a:rPr>
              <a:t>- </a:t>
            </a:r>
            <a:r>
              <a:rPr lang="ru-RU" sz="2000" b="1" dirty="0">
                <a:solidFill>
                  <a:srgbClr val="C00000"/>
                </a:solidFill>
                <a:cs typeface="Arial" charset="0"/>
              </a:rPr>
              <a:t>форма № 025-1/у</a:t>
            </a:r>
            <a:r>
              <a:rPr lang="ru-RU" sz="2000" dirty="0">
                <a:solidFill>
                  <a:prstClr val="black"/>
                </a:solidFill>
                <a:cs typeface="Arial" charset="0"/>
              </a:rPr>
              <a:t>, </a:t>
            </a:r>
            <a:r>
              <a:rPr lang="ru-RU" dirty="0" smtClean="0">
                <a:solidFill>
                  <a:prstClr val="black"/>
                </a:solidFill>
                <a:cs typeface="Arial" charset="0"/>
              </a:rPr>
              <a:t>утвержденная приказом Минздрава России от 15.12.2014 № 834н «Об утверждении унифицированных форм медицинской документации, используемых в медицинских организациях, оказывающих медицинскую помощь в амбулаторных условиях, и порядков по их заполнению» (далее – Талон); зарегистрирован Министерством юстиции Российской Федерации 20.02.2015 № 36160.</a:t>
            </a:r>
          </a:p>
          <a:p>
            <a:pPr marL="285750" indent="-285750" fontAlgn="base">
              <a:lnSpc>
                <a:spcPct val="70000"/>
              </a:lnSpc>
              <a:spcBef>
                <a:spcPts val="600"/>
              </a:spcBef>
              <a:spcAft>
                <a:spcPct val="0"/>
              </a:spcAft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sz="2400" dirty="0" smtClean="0">
                <a:solidFill>
                  <a:prstClr val="black"/>
                </a:solidFill>
                <a:cs typeface="Arial" charset="0"/>
              </a:rPr>
              <a:t>«Статистическая карта выбывшего из стационара» </a:t>
            </a:r>
            <a:r>
              <a:rPr lang="ru-RU" sz="2000" dirty="0" smtClean="0">
                <a:solidFill>
                  <a:prstClr val="black"/>
                </a:solidFill>
                <a:cs typeface="Arial" charset="0"/>
              </a:rPr>
              <a:t>- </a:t>
            </a:r>
            <a:r>
              <a:rPr lang="ru-RU" sz="2000" b="1" dirty="0" smtClean="0">
                <a:solidFill>
                  <a:srgbClr val="C00000"/>
                </a:solidFill>
                <a:cs typeface="Arial" charset="0"/>
              </a:rPr>
              <a:t>форма №066/у-02</a:t>
            </a:r>
            <a:r>
              <a:rPr lang="ru-RU" sz="2000" dirty="0" smtClean="0">
                <a:solidFill>
                  <a:prstClr val="black"/>
                </a:solidFill>
                <a:cs typeface="Arial" charset="0"/>
              </a:rPr>
              <a:t>, </a:t>
            </a:r>
            <a:r>
              <a:rPr lang="ru-RU" dirty="0" smtClean="0">
                <a:solidFill>
                  <a:prstClr val="black"/>
                </a:solidFill>
                <a:cs typeface="Arial" charset="0"/>
              </a:rPr>
              <a:t>утвержденная приказом Минздрава России от 30.12.2002 № 413</a:t>
            </a:r>
            <a:br>
              <a:rPr lang="ru-RU" dirty="0" smtClean="0">
                <a:solidFill>
                  <a:prstClr val="black"/>
                </a:solidFill>
                <a:cs typeface="Arial" charset="0"/>
              </a:rPr>
            </a:br>
            <a:r>
              <a:rPr lang="ru-RU" dirty="0" smtClean="0">
                <a:solidFill>
                  <a:prstClr val="black"/>
                </a:solidFill>
                <a:cs typeface="Arial" charset="0"/>
              </a:rPr>
              <a:t>«Об утверждении учетной и отчетной медицинской документации» (далее – Карта);</a:t>
            </a:r>
          </a:p>
          <a:p>
            <a:pPr marL="285750" indent="-285750" fontAlgn="base">
              <a:lnSpc>
                <a:spcPct val="70000"/>
              </a:lnSpc>
              <a:spcBef>
                <a:spcPts val="600"/>
              </a:spcBef>
              <a:spcAft>
                <a:spcPct val="0"/>
              </a:spcAft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ru-RU" sz="2400" dirty="0" smtClean="0">
                <a:solidFill>
                  <a:prstClr val="black"/>
                </a:solidFill>
                <a:cs typeface="Arial" charset="0"/>
              </a:rPr>
              <a:t>«Медицинские свидетельства о смерти» </a:t>
            </a:r>
            <a:r>
              <a:rPr lang="ru-RU" sz="2000" dirty="0" smtClean="0">
                <a:solidFill>
                  <a:prstClr val="black"/>
                </a:solidFill>
                <a:cs typeface="Arial" charset="0"/>
              </a:rPr>
              <a:t>- формы </a:t>
            </a:r>
            <a:r>
              <a:rPr lang="ru-RU" sz="2000" b="1" dirty="0" smtClean="0">
                <a:solidFill>
                  <a:srgbClr val="C00000"/>
                </a:solidFill>
                <a:cs typeface="Arial" charset="0"/>
              </a:rPr>
              <a:t>№106/у-08 </a:t>
            </a:r>
            <a:r>
              <a:rPr lang="ru-RU" sz="2000" dirty="0" smtClean="0">
                <a:solidFill>
                  <a:prstClr val="black"/>
                </a:solidFill>
                <a:cs typeface="Arial" charset="0"/>
              </a:rPr>
              <a:t>и </a:t>
            </a:r>
            <a:r>
              <a:rPr lang="ru-RU" sz="2000" b="1" dirty="0" smtClean="0">
                <a:solidFill>
                  <a:srgbClr val="C00000"/>
                </a:solidFill>
                <a:cs typeface="Arial" charset="0"/>
              </a:rPr>
              <a:t>№106-2/у-08</a:t>
            </a:r>
            <a:r>
              <a:rPr lang="ru-RU" sz="2000" dirty="0" smtClean="0">
                <a:solidFill>
                  <a:prstClr val="black"/>
                </a:solidFill>
                <a:cs typeface="Arial" charset="0"/>
              </a:rPr>
              <a:t>, </a:t>
            </a:r>
            <a:r>
              <a:rPr lang="en-US" sz="2000" b="1" dirty="0">
                <a:solidFill>
                  <a:srgbClr val="C00000"/>
                </a:solidFill>
                <a:cs typeface="Arial" charset="0"/>
              </a:rPr>
              <a:t>(</a:t>
            </a:r>
            <a:r>
              <a:rPr lang="ru-RU" sz="2000" b="1" dirty="0">
                <a:solidFill>
                  <a:srgbClr val="C00000"/>
                </a:solidFill>
                <a:cs typeface="Arial" charset="0"/>
              </a:rPr>
              <a:t>выданные патологоанатомической службой и бюро судебной медицины)</a:t>
            </a:r>
            <a:br>
              <a:rPr lang="ru-RU" sz="2000" b="1" dirty="0">
                <a:solidFill>
                  <a:srgbClr val="C00000"/>
                </a:solidFill>
                <a:cs typeface="Arial" charset="0"/>
              </a:rPr>
            </a:br>
            <a:r>
              <a:rPr lang="ru-RU" dirty="0" smtClean="0">
                <a:solidFill>
                  <a:prstClr val="black"/>
                </a:solidFill>
                <a:cs typeface="Arial" charset="0"/>
              </a:rPr>
              <a:t>утвержденные приказом </a:t>
            </a:r>
            <a:r>
              <a:rPr lang="ru-RU" dirty="0" err="1" smtClean="0">
                <a:solidFill>
                  <a:prstClr val="black"/>
                </a:solidFill>
                <a:cs typeface="Arial" charset="0"/>
              </a:rPr>
              <a:t>Минздравсоцразвития</a:t>
            </a:r>
            <a:r>
              <a:rPr lang="ru-RU" dirty="0" smtClean="0">
                <a:solidFill>
                  <a:prstClr val="black"/>
                </a:solidFill>
                <a:cs typeface="Arial" charset="0"/>
              </a:rPr>
              <a:t> России</a:t>
            </a:r>
            <a:r>
              <a:rPr lang="en-US" dirty="0" smtClean="0">
                <a:solidFill>
                  <a:prstClr val="black"/>
                </a:solidFill>
                <a:cs typeface="Arial" charset="0"/>
              </a:rPr>
              <a:t> </a:t>
            </a:r>
            <a:r>
              <a:rPr lang="ru-RU" dirty="0" smtClean="0">
                <a:solidFill>
                  <a:prstClr val="black"/>
                </a:solidFill>
                <a:cs typeface="Arial" charset="0"/>
              </a:rPr>
              <a:t>от 26.12.2008 № 782н «Об утверждении и порядке ведения медицинской документации, удостоверяющей случаи рождения и смерти» (далее – Свидетельства); зарегистрирован Министерством юстиции Российской Федерации 30.12.2008 № 13055.</a:t>
            </a:r>
            <a:endParaRPr lang="ru-RU" sz="2000" dirty="0">
              <a:solidFill>
                <a:prstClr val="black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1342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_rels/them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image" Target="../media/image6.jpeg"/></Relationships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AcademicPresentation2">
  <a:themeElements>
    <a:clrScheme name="Открытая">
      <a:dk1>
        <a:sysClr val="windowText" lastClr="000000"/>
      </a:dk1>
      <a:lt1>
        <a:sysClr val="window" lastClr="FFFFFF"/>
      </a:lt1>
      <a:dk2>
        <a:srgbClr val="464646"/>
      </a:dk2>
      <a:lt2>
        <a:srgbClr val="DEF5FA"/>
      </a:lt2>
      <a:accent1>
        <a:srgbClr val="2DA2BF"/>
      </a:accent1>
      <a:accent2>
        <a:srgbClr val="DA1F28"/>
      </a:accent2>
      <a:accent3>
        <a:srgbClr val="EB641B"/>
      </a:accent3>
      <a:accent4>
        <a:srgbClr val="39639D"/>
      </a:accent4>
      <a:accent5>
        <a:srgbClr val="474B78"/>
      </a:accent5>
      <a:accent6>
        <a:srgbClr val="7D3C4A"/>
      </a:accent6>
      <a:hlink>
        <a:srgbClr val="FF8119"/>
      </a:hlink>
      <a:folHlink>
        <a:srgbClr val="44B9E8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Median">
      <a:fillStyleLst>
        <a:solidFill>
          <a:schemeClr val="phClr"/>
        </a:solidFill>
        <a:solidFill>
          <a:schemeClr val="phClr">
            <a:tint val="50000"/>
          </a:schemeClr>
        </a:solidFill>
        <a:solidFill>
          <a:schemeClr val="phClr"/>
        </a:soli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47625" cap="flat" cmpd="dbl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  <a:scene3d>
            <a:camera prst="isometricTopDown" fov="0">
              <a:rot lat="0" lon="0" rev="0"/>
            </a:camera>
            <a:lightRig rig="balanced" dir="t">
              <a:rot lat="0" lon="0" rev="13800000"/>
            </a:lightRig>
          </a:scene3d>
          <a:sp3d extrusionH="12700" prstMaterial="plastic">
            <a:bevelT w="38100" h="25400" prst="softRound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  <a:blipFill>
          <a:blip xmlns:r="http://schemas.openxmlformats.org/officeDocument/2006/relationships" r:embed="rId2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375</TotalTime>
  <Words>12330</Words>
  <Application>Microsoft Office PowerPoint</Application>
  <PresentationFormat>Экран (4:3)</PresentationFormat>
  <Paragraphs>4583</Paragraphs>
  <Slides>105</Slides>
  <Notes>20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105</vt:i4>
      </vt:variant>
    </vt:vector>
  </HeadingPairs>
  <TitlesOfParts>
    <vt:vector size="108" baseType="lpstr">
      <vt:lpstr>Тема Office</vt:lpstr>
      <vt:lpstr>AcademicPresentation2</vt:lpstr>
      <vt:lpstr>1_Тема Office</vt:lpstr>
      <vt:lpstr>ПРАВИЛА, ПОРЯДОК И ТРЕБОВАНИЯ К ЗАПОЛНЕНИЮ  ФОРМ ФЕДЕРАЛЬНОГО СТАТИСТИЧЕСКОГО НАБЛЮДЕНИЯ ЗА 2018 ГОД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2. Кабинеты, отделения, подразделения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Таблица 2400 </vt:lpstr>
      <vt:lpstr>Презентация PowerPoint</vt:lpstr>
      <vt:lpstr>Таблица 2512 </vt:lpstr>
      <vt:lpstr>Таблица 2514 </vt:lpstr>
      <vt:lpstr>Таблица 2516 </vt:lpstr>
      <vt:lpstr>Таблица 2610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Таблица 4601 </vt:lpstr>
      <vt:lpstr>Таблица 4701 </vt:lpstr>
      <vt:lpstr>Таблица 4804 </vt:lpstr>
      <vt:lpstr>Таблица 4805 </vt:lpstr>
      <vt:lpstr>Таблица 4809 </vt:lpstr>
      <vt:lpstr>Презентация PowerPoint</vt:lpstr>
      <vt:lpstr>При заполнении раздела VI «Работа диагностических отделений (кабинетов)» ФФСН №30 следует иметь в виду</vt:lpstr>
      <vt:lpstr>Таблица 4201 </vt:lpstr>
      <vt:lpstr>Таблица 4201 </vt:lpstr>
      <vt:lpstr>Таблица 5100 </vt:lpstr>
      <vt:lpstr>Таблица 5100 </vt:lpstr>
      <vt:lpstr>Таблица 5100 </vt:lpstr>
      <vt:lpstr>Презентация PowerPoint</vt:lpstr>
      <vt:lpstr>«Рентгенхирургия, рентгеноэндоваскулярные диагностика и лечение» в отделениях рентгенхирургии табл. 1001 стр. 108 и отделениях (кабинетах) рентгенэндоваскулярной диагностики и лечения табл. 1001  стр. 63</vt:lpstr>
      <vt:lpstr>Таблица 5113 </vt:lpstr>
      <vt:lpstr>Таблица 5114 </vt:lpstr>
      <vt:lpstr>Таблица 5115 </vt:lpstr>
      <vt:lpstr>Таблица 5115 </vt:lpstr>
      <vt:lpstr>Таблица 5119 </vt:lpstr>
      <vt:lpstr>Таблица 5120 </vt:lpstr>
      <vt:lpstr>Таблица 5122 </vt:lpstr>
      <vt:lpstr>Таблица 5124 </vt:lpstr>
      <vt:lpstr>Деятельность эндоскопических отделений (кабинетов)</vt:lpstr>
      <vt:lpstr>Аппараты и оборудование эндоскопических отделений (кабинетов)</vt:lpstr>
      <vt:lpstr>Таблица 5401 </vt:lpstr>
      <vt:lpstr>Таблица 5402 </vt:lpstr>
      <vt:lpstr>Таблица 5404 </vt:lpstr>
      <vt:lpstr>Оснащенность компьютерным оборудованием</vt:lpstr>
      <vt:lpstr>Таблица 7002 (новая) </vt:lpstr>
      <vt:lpstr>Таблица 7003 (новая)</vt:lpstr>
      <vt:lpstr>Сведения о применении телемедицинских технологий при оказании медицинской помощи</vt:lpstr>
      <vt:lpstr>РАЗДЕЛ VIII.ТЕХНИЧЕСКОЕ                      СОСТОЯНИЕ                    ЗДАНИЙ</vt:lpstr>
      <vt:lpstr>При заполнении раздела VIII  «Техническое состояние зданий» ФФСН №30 следует иметь в виду</vt:lpstr>
      <vt:lpstr>Таблица 8000 </vt:lpstr>
      <vt:lpstr>Таблица 8000 </vt:lpstr>
      <vt:lpstr>Презентация PowerPoint</vt:lpstr>
      <vt:lpstr> ЗАПОЛНЕНИЕ ДАННЫХ О РАБОТЕ СКОРОЙ МЕДИЦИНСКОЙ ПОМОЩИ В ФОРМЕ ФЕДЕРАЛЬНОГО СТАТИСТИЧЕСКОГО НАБЛЮДЕНИЯ № 30 «СВЕДЕНИЯ О МЕДИЦИНСКОЙ ОРГАНИЗАЦИИ» ЗА 2018 ГОД  </vt:lpstr>
      <vt:lpstr>Скорая, в том числе скорая специализированная, медицинская помощь</vt:lpstr>
      <vt:lpstr>Вне медицинской организации</vt:lpstr>
      <vt:lpstr>В амбулаторных условиях</vt:lpstr>
      <vt:lpstr>Приказ  Министерства здравоохранения Российской Федерации № 388н  от 20 июня 2013 г. (приложение 1)</vt:lpstr>
      <vt:lpstr>Таблица 2120 «Медицинская помощь, оказанная выездными бригадами скорой медицинской помощи при выполнении вызовов скорой медицинской помощи»</vt:lpstr>
      <vt:lpstr>Таблица 2120 «Медицинская помощь, оказанная выездными бригадами скорой медицинской помощи при выполнении вызовов скорой медицинской помощи»</vt:lpstr>
      <vt:lpstr>Приказ Министерства здравоохранения Российской Федерации № 388н от 20 июня 2013 г. (в редакции Приказа Минздрава России № 33н от 22 января 2016 г.)</vt:lpstr>
      <vt:lpstr>Презентация PowerPoint</vt:lpstr>
      <vt:lpstr>Презентация PowerPoint</vt:lpstr>
      <vt:lpstr>Указания по заполнению формы федерального статистического наблюдения</vt:lpstr>
      <vt:lpstr>Указания по заполнению формы федерального статистического наблюдения</vt:lpstr>
      <vt:lpstr>Указания по заполнению формы федерального статистического наблюдения</vt:lpstr>
      <vt:lpstr>Указания по заполнению формы федерального статистического наблюдения</vt:lpstr>
      <vt:lpstr>Указания по заполнению формы федерального статистического наблюдения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Татьяна Геннадьевна Алферьева</dc:creator>
  <cp:lastModifiedBy>Елизавети Георгиевна Лавринайтис</cp:lastModifiedBy>
  <cp:revision>86</cp:revision>
  <cp:lastPrinted>2018-12-19T00:52:57Z</cp:lastPrinted>
  <dcterms:created xsi:type="dcterms:W3CDTF">2018-07-18T00:57:32Z</dcterms:created>
  <dcterms:modified xsi:type="dcterms:W3CDTF">2018-12-20T00:31:40Z</dcterms:modified>
</cp:coreProperties>
</file>