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69" r:id="rId3"/>
    <p:sldId id="370" r:id="rId4"/>
    <p:sldId id="374" r:id="rId5"/>
    <p:sldId id="368" r:id="rId6"/>
    <p:sldId id="371" r:id="rId7"/>
    <p:sldId id="372" r:id="rId8"/>
    <p:sldId id="272" r:id="rId9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5C8B"/>
    <a:srgbClr val="F7F7F7"/>
    <a:srgbClr val="F2F2F2"/>
    <a:srgbClr val="F5F5F5"/>
    <a:srgbClr val="BD15A5"/>
    <a:srgbClr val="876DA7"/>
    <a:srgbClr val="003399"/>
    <a:srgbClr val="27BB43"/>
    <a:srgbClr val="6F29FB"/>
    <a:srgbClr val="F7F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3982" autoAdjust="0"/>
  </p:normalViewPr>
  <p:slideViewPr>
    <p:cSldViewPr>
      <p:cViewPr>
        <p:scale>
          <a:sx n="139" d="100"/>
          <a:sy n="139" d="100"/>
        </p:scale>
        <p:origin x="-750" y="-29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9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4E6DB-1FE5-45CB-A4DC-CA60B94E550E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ABAE0-CB3B-4449-A4E6-68765DDE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0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AE0-CB3B-4449-A4E6-68765DDEED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44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AE0-CB3B-4449-A4E6-68765DDEEDF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82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AE0-CB3B-4449-A4E6-68765DDEEDF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48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ABAE0-CB3B-4449-A4E6-68765DDEEDF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44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F37-DCA6-4875-B53F-1E5778CA9459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16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BDEC1-2F95-426A-91BC-545F3D039C2E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14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A8CA-838C-48D9-9E45-0F0C684B08B6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7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772F-A632-47CC-A313-167F12B9BCB8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86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B2E1-4427-4319-B4B8-7EE6E6BCD75E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11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0A11D-497B-442D-ACAA-9D36A3B16EA4}" type="datetime1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600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990BE-599C-4F61-96C2-F360B496AA8D}" type="datetime1">
              <a:rPr lang="ru-RU" smtClean="0"/>
              <a:t>06.03.2024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7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6B580-FDC7-4638-89B6-103CECC69ABE}" type="datetime1">
              <a:rPr lang="ru-RU" smtClean="0"/>
              <a:t>06.03.2024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23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C0BF0-D080-436F-AD79-17034D4EBC6A}" type="datetime1">
              <a:rPr lang="ru-RU" smtClean="0"/>
              <a:t>06.03.2024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864641"/>
            <a:ext cx="2133600" cy="273844"/>
          </a:xfrm>
        </p:spPr>
        <p:txBody>
          <a:bodyPr anchor="b"/>
          <a:lstStyle>
            <a:lvl1pPr>
              <a:defRPr sz="900"/>
            </a:lvl1pPr>
          </a:lstStyle>
          <a:p>
            <a:fld id="{D788A8ED-55CC-437B-9706-1F1401D5E4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8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557B8-0A89-494A-9E39-DF0AE0F30D1C}" type="datetime1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85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6A53F-5981-4845-AA8F-E1B2C563CDBA}" type="datetime1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9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58F2-CCC4-43E4-9DF9-1A1A17D35499}" type="datetime1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8A8ED-55CC-437B-9706-1F1401D5E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6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0"/>
            <a:ext cx="3096344" cy="5143500"/>
          </a:xfrm>
          <a:prstGeom prst="rect">
            <a:avLst/>
          </a:prstGeom>
          <a:solidFill>
            <a:srgbClr val="DBEEF4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</a:rPr>
              <a:t>Цифровая трансформация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 </a:t>
            </a:r>
            <a:r>
              <a:rPr lang="ru-RU" sz="2000" b="1" dirty="0">
                <a:solidFill>
                  <a:schemeClr val="tx2"/>
                </a:solidFill>
              </a:rPr>
              <a:t>здравоохранении Забайкальского </a:t>
            </a:r>
            <a:r>
              <a:rPr lang="ru-RU" sz="2000" b="1" dirty="0" smtClean="0">
                <a:solidFill>
                  <a:schemeClr val="tx2"/>
                </a:solidFill>
              </a:rPr>
              <a:t>края.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7E2B907-867A-4CF3-9187-7575C1EAF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4155926"/>
            <a:ext cx="3096344" cy="936104"/>
          </a:xfrm>
        </p:spPr>
        <p:txBody>
          <a:bodyPr>
            <a:noAutofit/>
          </a:bodyPr>
          <a:lstStyle/>
          <a:p>
            <a:pPr algn="l"/>
            <a:r>
              <a:rPr lang="ru-RU" sz="1200" b="1" dirty="0">
                <a:solidFill>
                  <a:schemeClr val="tx2">
                    <a:lumMod val="50000"/>
                  </a:schemeClr>
                </a:solidFill>
              </a:rPr>
              <a:t>Черняева Ирина 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</a:rPr>
              <a:t>Викторовна</a:t>
            </a:r>
            <a:endParaRPr lang="en-US" sz="1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</a:rPr>
              <a:t>И.о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</a:rPr>
              <a:t>. директора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ГУЗ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МИАЦ»,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</a:rPr>
              <a:t>кмн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ru-RU" sz="1050" dirty="0" smtClean="0">
                <a:solidFill>
                  <a:schemeClr val="tx2">
                    <a:lumMod val="50000"/>
                  </a:schemeClr>
                </a:solidFill>
              </a:rPr>
              <a:t>г. Чита</a:t>
            </a:r>
          </a:p>
          <a:p>
            <a:pPr algn="l"/>
            <a:r>
              <a:rPr lang="ru-RU" sz="1050" dirty="0" smtClean="0">
                <a:solidFill>
                  <a:schemeClr val="tx2">
                    <a:lumMod val="50000"/>
                  </a:schemeClr>
                </a:solidFill>
              </a:rPr>
              <a:t>06 марта 2024 г.</a:t>
            </a:r>
            <a:endParaRPr lang="ru-RU" sz="105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563637"/>
            <a:ext cx="2304256" cy="27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3305"/>
            <a:ext cx="8640960" cy="707886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Коллегия Минздрава РФ по цифровой трансформации здравоохранения 24.01.2024 года.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23728" y="1415400"/>
            <a:ext cx="6696744" cy="3528392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5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25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01.06.2021 N 852 </a:t>
            </a:r>
            <a:r>
              <a:rPr lang="ru-RU" sz="125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25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лицензировании медицинской деятельности (за исключением указанной деятельности, осуществляемой медицинскими организациями и другими организациями, входящими в частную систему здравоохранения, на территории инновационного центра "</a:t>
            </a:r>
            <a:r>
              <a:rPr lang="ru-RU" sz="1250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Сколково</a:t>
            </a:r>
            <a:r>
              <a:rPr lang="ru-RU" sz="125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 и признании утратившими силу некоторых актов Правительства Российской </a:t>
            </a:r>
            <a:r>
              <a:rPr lang="ru-RU" sz="125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</a:p>
          <a:p>
            <a:pPr algn="ctr"/>
            <a:endParaRPr lang="ru-RU" sz="8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5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</a:t>
            </a:r>
            <a:r>
              <a:rPr lang="ru-RU" sz="11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в единой системе в соответствии со статьей 91.1 Федерального закона "Об основах охраны здоровья граждан в Российской Федерации" и Положением о единой государственной информационной системе в сфере здравоохранения посредством медицинской информационной системы медицинской организации, соответствующей установленным требованиям, или (в случае если государственная информационная система в сфере здравоохранения субъекта Российской Федерации обеспечивает выполнение функций медицинской информационной системы медицинской организации) </a:t>
            </a:r>
            <a:r>
              <a:rPr lang="ru-RU" sz="11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государственной информационной системы в сфере здравоохранения субъекта Российской Федерации</a:t>
            </a:r>
            <a:r>
              <a:rPr lang="ru-RU" sz="115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соответствующей установленным требованиям, или посредством иной информационной системы, предназначенной для сбора, хранения, обработки и предоставления информации, касающейся деятельности медицинской организации и предоставляемых ею </a:t>
            </a:r>
            <a:r>
              <a:rPr lang="ru-RU" sz="115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услуг.</a:t>
            </a:r>
            <a:endParaRPr lang="ru-RU" sz="1150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43558"/>
            <a:ext cx="8891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Руководителя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Росздравнадзора РФ Самойловой Аллы Владимировны</a:t>
            </a:r>
          </a:p>
        </p:txBody>
      </p:sp>
    </p:spTree>
    <p:extLst>
      <p:ext uri="{BB962C8B-B14F-4D97-AF65-F5344CB8AC3E}">
        <p14:creationId xmlns:p14="http://schemas.microsoft.com/office/powerpoint/2010/main" val="24579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9163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305"/>
            <a:ext cx="8640960" cy="707886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Коллегия Минздрава РФ по цифровой трансформации здравоохранения 24.01.2024 года.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07357" y="1275606"/>
            <a:ext cx="6441107" cy="3481536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21.11.2011 N 323-ФЗ  "Об основах охраны здоровья граждан в Российской Федерации»</a:t>
            </a:r>
          </a:p>
          <a:p>
            <a:pPr algn="ctr"/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88. Государственный контроль (надзор) за реализацией органами исполнительной власти субъектов Российской Федерации полномочий в сфере охраны здоровья и государственный контроль (надзор) за реализацией органами местного самоуправления полномочий в сфере охраны здоровья</a:t>
            </a:r>
          </a:p>
          <a:p>
            <a:pPr algn="ctr"/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порядка и сроков представления информации, предусмотренной пунктами 2 и 3 части 3 статьи 91.1 настоящего Федерального закона (в том числе в части полноты, достоверности, актуальности внесенных сведений), в единую государственную информационную систему в сфере здравоохранения поставщиками информации, указанными в пункте 4 части 6 статьи 91.1 настоящего Федерального закона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(вступает в силу 1 апреля 2024 года).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804069"/>
            <a:ext cx="792088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tx2">
                    <a:lumMod val="75000"/>
                  </a:schemeClr>
                </a:solidFill>
              </a:rPr>
              <a:t>Полномочия Федеральной службы по надзору в сфере здравоохранения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998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419622"/>
            <a:ext cx="1927101" cy="199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3305"/>
            <a:ext cx="8640960" cy="707886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Коллегия Минздрава РФ по цифровой трансформации здравоохранения 24.01.2024 года.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915567"/>
            <a:ext cx="6840760" cy="4104456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13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13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</a:t>
            </a:r>
            <a:r>
              <a:rPr lang="ru-RU" sz="13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14.02.2024 </a:t>
            </a:r>
            <a:r>
              <a:rPr lang="ru-RU" sz="13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13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164 «</a:t>
            </a:r>
            <a:r>
              <a:rPr lang="ru-RU" sz="13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3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</a:t>
            </a:r>
            <a:r>
              <a:rPr lang="ru-RU" sz="13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постановление Правительства Российской Федерации от 3 августа 2021 г. N </a:t>
            </a:r>
            <a:r>
              <a:rPr lang="ru-RU" sz="13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1297»</a:t>
            </a:r>
          </a:p>
          <a:p>
            <a:pPr algn="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(Вступает в силу 01.09.2024 г.)</a:t>
            </a:r>
          </a:p>
          <a:p>
            <a:pPr algn="ctr"/>
            <a:endParaRPr lang="ru-RU" sz="10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5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вносятся в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03.08.2021 N 1297 «Об утверждении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о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 контроле (надзоре) за реализацией органами исполнительной власти субъектов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 в сфере охраны здоровья и государственном контроле (надзоре) за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органами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самоуправления полномочий в сфере охраны здоровья».</a:t>
            </a:r>
          </a:p>
          <a:p>
            <a:pPr algn="ctr"/>
            <a:endParaRPr lang="ru-RU" sz="95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5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контроля (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надзора) за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исполнительными органами субъектов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полномочий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охраны здоровья является соблюдение исполнительными органами субъектов РФ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1. прав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в сфере охраны здоровья;</a:t>
            </a:r>
          </a:p>
          <a:p>
            <a:pPr algn="just"/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2. порядка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проведения ведомственного контроля качества и безопасности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деятельности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подведомственных им органов и организаций;</a:t>
            </a:r>
          </a:p>
          <a:p>
            <a:pPr algn="just"/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3. </a:t>
            </a: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</a:t>
            </a:r>
            <a:r>
              <a:rPr lang="ru-RU" sz="1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сроков представления информации в ЕГИСЗ поставщиками </a:t>
            </a:r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95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95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5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проверок в рамках государственного контроля (надзора) за соблюдением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исполнительными органами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Федерации порядка и сроков представления информации в ЕГИСЗ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Федеральной службой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надзору в сфере здравоохранения (ее территориальными органами) осуществляется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1. рассмотрение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и материалов, характеризующих соблюдение порядка и сроков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информации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ЕГИСЗ (в том числе в части полноты, достоверности, актуальности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внесенных;</a:t>
            </a:r>
            <a:endParaRPr lang="ru-RU" sz="1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2. оценка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соблюдения уполномоченными исполнительными органами субъектов Российской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сроков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информации в ЕГИСЗ, предусмотренных приложением N 1 к Положению о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ЕГИСЗ, утвержденному </a:t>
            </a:r>
            <a:r>
              <a:rPr lang="ru-RU" sz="1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Правительства Российской Федерации от 9 февраля 2022 г. N 140.</a:t>
            </a:r>
          </a:p>
        </p:txBody>
      </p:sp>
    </p:spTree>
    <p:extLst>
      <p:ext uri="{BB962C8B-B14F-4D97-AF65-F5344CB8AC3E}">
        <p14:creationId xmlns:p14="http://schemas.microsoft.com/office/powerpoint/2010/main" val="820253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3305"/>
            <a:ext cx="8640960" cy="707886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Коллегия Минздрава РФ по цифровой трансформации здравоохранения 24.01.2024 года.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84462" y="1059582"/>
            <a:ext cx="7064002" cy="3337520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Министерством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Российской Федерации </a:t>
            </a:r>
          </a:p>
          <a:p>
            <a:pPr algn="ctr"/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(В.А. Зеленский, Е.Г. Камкин, Е.Г. Котова,             </a:t>
            </a:r>
          </a:p>
          <a:p>
            <a:pPr algn="ctr"/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</a:t>
            </a:r>
            <a:r>
              <a:rPr lang="ru-RU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Плутницкий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совместно с Федеральным фондом обязательного медицинского страхования (И.В. </a:t>
            </a:r>
            <a:r>
              <a:rPr lang="ru-RU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Баланин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будет подготовлен </a:t>
            </a:r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России, определяющий порядок финансового обеспечения медицинской помощи на основе структурированных электронных медицинских документов и перечень таких документов</a:t>
            </a:r>
            <a:endParaRPr lang="ru-RU" dirty="0"/>
          </a:p>
        </p:txBody>
      </p:sp>
      <p:pic>
        <p:nvPicPr>
          <p:cNvPr id="1027" name="Picture 3" descr="C:\Users\Shokparova\Desktop\Иконки\информатизаиця\Без названия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9622"/>
            <a:ext cx="1576958" cy="171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250194" y="3697917"/>
            <a:ext cx="7622608" cy="45800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14314" y="3003798"/>
            <a:ext cx="7654036" cy="49319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12146" y="2283718"/>
            <a:ext cx="7649677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02316" y="1554240"/>
            <a:ext cx="7666034" cy="54934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65306" y="975395"/>
            <a:ext cx="7696518" cy="4442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305"/>
            <a:ext cx="8640960" cy="400110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Цифровая трансформация здравоохранения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65306" y="339502"/>
            <a:ext cx="6068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endParaRPr lang="ru-RU" sz="2800" b="1" i="1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314" y="982064"/>
            <a:ext cx="66805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</a:t>
            </a:r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</a:t>
            </a:r>
            <a:endParaRPr lang="ru-RU" sz="2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1757" y="1632320"/>
            <a:ext cx="7299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врачей сертификатами УКЭП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6841" y="2283718"/>
            <a:ext cx="585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СЭМД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6596" y="3034179"/>
            <a:ext cx="7166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к ГИСЗ Забайкальского края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6841" y="3697917"/>
            <a:ext cx="736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результативности передачи СЭМД в РЭМД ЕГИСЗ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9011" y="975395"/>
            <a:ext cx="712484" cy="4375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55C8B"/>
                </a:solidFill>
              </a:rPr>
              <a:t>1</a:t>
            </a:r>
            <a:endParaRPr lang="ru-RU" b="1" dirty="0">
              <a:solidFill>
                <a:srgbClr val="355C8B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9799" y="1561170"/>
            <a:ext cx="681695" cy="5424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55C8B"/>
                </a:solidFill>
              </a:rPr>
              <a:t>2</a:t>
            </a:r>
            <a:endParaRPr lang="ru-RU" b="1" dirty="0">
              <a:solidFill>
                <a:srgbClr val="355C8B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9799" y="2283718"/>
            <a:ext cx="712484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55C8B"/>
                </a:solidFill>
              </a:rPr>
              <a:t>3</a:t>
            </a:r>
            <a:endParaRPr lang="ru-RU" b="1" dirty="0">
              <a:solidFill>
                <a:srgbClr val="355C8B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9962" y="3003798"/>
            <a:ext cx="702321" cy="49319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55C8B"/>
                </a:solidFill>
              </a:rPr>
              <a:t>4</a:t>
            </a:r>
            <a:endParaRPr lang="ru-RU" b="1" dirty="0">
              <a:solidFill>
                <a:srgbClr val="355C8B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79962" y="3697917"/>
            <a:ext cx="702322" cy="4580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55C8B"/>
                </a:solidFill>
              </a:rPr>
              <a:t>5</a:t>
            </a:r>
            <a:endParaRPr lang="ru-RU" b="1" dirty="0">
              <a:solidFill>
                <a:srgbClr val="355C8B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50194" y="4334463"/>
            <a:ext cx="7622608" cy="7207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315179" y="4332074"/>
            <a:ext cx="7546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информационной безопасности при передаче данных в ГИСЗ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9799" y="4347328"/>
            <a:ext cx="719759" cy="70788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55C8B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06637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3305"/>
            <a:ext cx="8640960" cy="461665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Цифровая трансформация здравоохранения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9" y="1059583"/>
            <a:ext cx="6336703" cy="2956564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ГИСЗ Забайкальского края, а также Регламент по подключению к ГИСЗ размещены на официальном сайте Министерства здравоохранения Забайкальского края во вкладке: </a:t>
            </a:r>
          </a:p>
          <a:p>
            <a:pPr algn="ctr"/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частных МО к ГИСЗ Забайкальского края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499992" y="2655702"/>
            <a:ext cx="801040" cy="20408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72" y="1006646"/>
            <a:ext cx="222579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709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8A8ED-55CC-437B-9706-1F1401D5E4BC}" type="slidenum">
              <a:rPr lang="ru-RU" smtClean="0"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0"/>
            <a:ext cx="3096344" cy="5143500"/>
          </a:xfrm>
          <a:prstGeom prst="rect">
            <a:avLst/>
          </a:prstGeom>
          <a:solidFill>
            <a:srgbClr val="DBEEF4">
              <a:alpha val="7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Благодарю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за внимание!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8343</TotalTime>
  <Words>758</Words>
  <Application>Microsoft Office PowerPoint</Application>
  <PresentationFormat>Экран (16:9)</PresentationFormat>
  <Paragraphs>65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Геннадьевна Алферьева</dc:creator>
  <cp:lastModifiedBy>Екатерина Николаевна Шокпарова</cp:lastModifiedBy>
  <cp:revision>424</cp:revision>
  <cp:lastPrinted>2024-01-23T03:08:35Z</cp:lastPrinted>
  <dcterms:created xsi:type="dcterms:W3CDTF">2022-09-15T05:23:47Z</dcterms:created>
  <dcterms:modified xsi:type="dcterms:W3CDTF">2024-03-06T02:07:57Z</dcterms:modified>
</cp:coreProperties>
</file>