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  <p:sldId id="262" r:id="rId7"/>
    <p:sldId id="289" r:id="rId8"/>
    <p:sldId id="363" r:id="rId9"/>
    <p:sldId id="356" r:id="rId10"/>
    <p:sldId id="357" r:id="rId11"/>
    <p:sldId id="358" r:id="rId12"/>
    <p:sldId id="359" r:id="rId13"/>
    <p:sldId id="373" r:id="rId14"/>
    <p:sldId id="366" r:id="rId15"/>
    <p:sldId id="367" r:id="rId16"/>
    <p:sldId id="362" r:id="rId17"/>
    <p:sldId id="372" r:id="rId18"/>
    <p:sldId id="376" r:id="rId19"/>
    <p:sldId id="370" r:id="rId20"/>
    <p:sldId id="371" r:id="rId21"/>
    <p:sldId id="364" r:id="rId22"/>
    <p:sldId id="374" r:id="rId23"/>
    <p:sldId id="375" r:id="rId24"/>
    <p:sldId id="368" r:id="rId25"/>
    <p:sldId id="369" r:id="rId26"/>
    <p:sldId id="365" r:id="rId27"/>
    <p:sldId id="288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410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131749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126917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84048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82603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621395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190919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079338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236248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949662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257587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89256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cover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andia.ru/text/category/vremya_svobodnoe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7.jpeg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204864"/>
            <a:ext cx="7851648" cy="1828800"/>
          </a:xfrm>
        </p:spPr>
        <p:txBody>
          <a:bodyPr>
            <a:no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</a:rPr>
              <a:t>Приоритетный проект </a:t>
            </a:r>
            <a: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«Создание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новой модели медицинской организации, оказывающей первичную медико-санитарную помощь»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в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поликлинике 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ГУЗ </a:t>
            </a:r>
            <a:r>
              <a:rPr lang="ru-RU" sz="4000" dirty="0">
                <a:solidFill>
                  <a:schemeClr val="accent1">
                    <a:lumMod val="75000"/>
                  </a:schemeClr>
                </a:solidFill>
              </a:rPr>
              <a:t>«Краевая больница №3</a:t>
            </a:r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»</a:t>
            </a:r>
            <a:endParaRPr lang="ru-RU" sz="3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70946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24809091"/>
              </p:ext>
            </p:extLst>
          </p:nvPr>
        </p:nvGraphicFramePr>
        <p:xfrm>
          <a:off x="179512" y="260648"/>
          <a:ext cx="8712968" cy="639737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0770"/>
                <a:gridCol w="1297422"/>
                <a:gridCol w="1728192"/>
                <a:gridCol w="2952328"/>
                <a:gridCol w="1519304"/>
                <a:gridCol w="784952"/>
              </a:tblGrid>
              <a:tr h="579408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Направления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проблемы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мероприятия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Ответственные лица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Даты исполнения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  <a:tr h="5757296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u="sng">
                          <a:effectLst/>
                        </a:rPr>
                        <a:t>Управление качество и безопасностью в медицинской организации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Организация рассмотрения обращений граждан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 длительное время рассмотрения обращения;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-неудовлетворенность ответом на обращение;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ru-RU" sz="1400" dirty="0" smtClean="0">
                          <a:effectLst/>
                        </a:rPr>
                        <a:t>частые </a:t>
                      </a:r>
                      <a:r>
                        <a:rPr lang="ru-RU" sz="1400" dirty="0">
                          <a:effectLst/>
                        </a:rPr>
                        <a:t>случаи необоснованных претензий пациентов</a:t>
                      </a:r>
                      <a:r>
                        <a:rPr lang="ru-RU" sz="1400" dirty="0" smtClean="0">
                          <a:effectLst/>
                        </a:rPr>
                        <a:t>;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 сложности в регулировании отношений врач-пациент.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1.Утвердить Положение об организации работы с обращениями граждан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2. Утвердить форму «Журнала регистрации обращений граждан»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3.Разместить </a:t>
                      </a:r>
                      <a:r>
                        <a:rPr lang="ru-RU" sz="1400" dirty="0">
                          <a:effectLst/>
                        </a:rPr>
                        <a:t>на стендах и сайте ГУЗ «КБ №33» список должностных лиц с указанием номеров телефонов для оперативной связи и номеров кабинетов, куда может лично обратиться пациент для решения проблемных ситуаций (в т.ч. в ночное время и в выходные дни</a:t>
                      </a:r>
                      <a:r>
                        <a:rPr lang="ru-RU" sz="1400" dirty="0" smtClean="0">
                          <a:effectLst/>
                        </a:rPr>
                        <a:t>).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4.Назначить ответственное лицо для контроля рассмотрения обращения граждан.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err="1">
                          <a:effectLst/>
                        </a:rPr>
                        <a:t>Вырупаева</a:t>
                      </a:r>
                      <a:r>
                        <a:rPr lang="ru-RU" sz="1400" dirty="0">
                          <a:effectLst/>
                        </a:rPr>
                        <a:t> Е.П. – зам. главного врача по лечебной работе</a:t>
                      </a:r>
                      <a:r>
                        <a:rPr lang="ru-RU" sz="1400" dirty="0" smtClean="0">
                          <a:effectLst/>
                        </a:rPr>
                        <a:t>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err="1" smtClean="0">
                          <a:effectLst/>
                        </a:rPr>
                        <a:t>Вырупаева</a:t>
                      </a:r>
                      <a:r>
                        <a:rPr lang="ru-RU" sz="1400" dirty="0" smtClean="0">
                          <a:effectLst/>
                        </a:rPr>
                        <a:t> </a:t>
                      </a:r>
                      <a:r>
                        <a:rPr lang="ru-RU" sz="1400" dirty="0">
                          <a:effectLst/>
                        </a:rPr>
                        <a:t>Е.П. – зам. главного врача по лечебной работе.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Попова В.В. – заведующая поликлиникой.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Н.И.Горяев </a:t>
                      </a:r>
                      <a:r>
                        <a:rPr lang="ru-RU" sz="1400" dirty="0">
                          <a:effectLst/>
                        </a:rPr>
                        <a:t>– главный врач ГУЗ «КБ №3»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12.04.21-30.04.21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12.04.21-30.04.21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03.05.21-17.05.21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03.05.21-17.05.21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802020"/>
      </p:ext>
    </p:extLst>
  </p:cSld>
  <p:clrMapOvr>
    <a:masterClrMapping/>
  </p:clrMapOvr>
  <p:transition spd="slow">
    <p:cover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0036930"/>
              </p:ext>
            </p:extLst>
          </p:nvPr>
        </p:nvGraphicFramePr>
        <p:xfrm>
          <a:off x="251520" y="260649"/>
          <a:ext cx="8640960" cy="636637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1867"/>
                <a:gridCol w="1606895"/>
                <a:gridCol w="1660175"/>
                <a:gridCol w="2460974"/>
                <a:gridCol w="1550942"/>
                <a:gridCol w="960107"/>
              </a:tblGrid>
              <a:tr h="70185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№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Направления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проблемы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мероприятия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Ответственные лица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Даты исполнения</a:t>
                      </a:r>
                      <a:endParaRPr lang="ru-RU" sz="16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  <a:tr h="5634852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3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Организация и проведение консультаций с применением телемедицинских технологий.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-нарушения доступности медицинской помощи;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-некачественное оказание медицинской помощи.</a:t>
                      </a:r>
                      <a:endParaRPr lang="ru-RU" sz="16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r>
                        <a:rPr lang="ru-RU" sz="1600" dirty="0">
                          <a:effectLst/>
                        </a:rPr>
                        <a:t>1.Приобретение медицинских изделий с функцией передачи данных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</a:p>
                    <a:p>
                      <a:endParaRPr lang="ru-RU" sz="1600" dirty="0">
                        <a:effectLst/>
                      </a:endParaRPr>
                    </a:p>
                    <a:p>
                      <a:r>
                        <a:rPr lang="ru-RU" sz="1600" dirty="0">
                          <a:effectLst/>
                        </a:rPr>
                        <a:t>2.Обеспечение доступа к провайдеру телемедицинских услуг</a:t>
                      </a:r>
                      <a:r>
                        <a:rPr lang="ru-RU" sz="1600" dirty="0" smtClean="0">
                          <a:effectLst/>
                        </a:rPr>
                        <a:t>.</a:t>
                      </a:r>
                    </a:p>
                    <a:p>
                      <a:endParaRPr lang="ru-RU" sz="1600" dirty="0" smtClean="0">
                        <a:effectLst/>
                      </a:endParaRPr>
                    </a:p>
                    <a:p>
                      <a:endParaRPr lang="ru-RU" sz="1600" dirty="0">
                        <a:effectLst/>
                      </a:endParaRPr>
                    </a:p>
                    <a:p>
                      <a:r>
                        <a:rPr lang="ru-RU" sz="1600" dirty="0" smtClean="0">
                          <a:effectLst/>
                        </a:rPr>
                        <a:t>3.Прохождение </a:t>
                      </a:r>
                      <a:r>
                        <a:rPr lang="ru-RU" sz="1600" dirty="0">
                          <a:effectLst/>
                        </a:rPr>
                        <a:t>процедуры идентификации и аутентификации. </a:t>
                      </a:r>
                      <a:endParaRPr lang="ru-RU" sz="1600" dirty="0" smtClean="0">
                        <a:effectLst/>
                      </a:endParaRPr>
                    </a:p>
                    <a:p>
                      <a:endParaRPr lang="ru-RU" sz="1600" dirty="0" smtClean="0">
                        <a:effectLst/>
                      </a:endParaRPr>
                    </a:p>
                    <a:p>
                      <a:endParaRPr lang="ru-RU" sz="1600" dirty="0">
                        <a:effectLst/>
                      </a:endParaRPr>
                    </a:p>
                    <a:p>
                      <a:r>
                        <a:rPr lang="ru-RU" sz="1600" dirty="0" smtClean="0">
                          <a:effectLst/>
                        </a:rPr>
                        <a:t>4.Обучение  </a:t>
                      </a:r>
                      <a:r>
                        <a:rPr lang="ru-RU" sz="1600" dirty="0">
                          <a:effectLst/>
                        </a:rPr>
                        <a:t>лечащих врачей в работе с ТМТ.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Н.И.Горяев – главный врач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effectLst/>
                        </a:rPr>
                        <a:t>Веклич</a:t>
                      </a:r>
                      <a:r>
                        <a:rPr lang="ru-RU" sz="1600" dirty="0">
                          <a:effectLst/>
                        </a:rPr>
                        <a:t> А.Н. – системный администратор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err="1">
                          <a:effectLst/>
                        </a:rPr>
                        <a:t>Веклич</a:t>
                      </a:r>
                      <a:r>
                        <a:rPr lang="ru-RU" sz="1600" dirty="0">
                          <a:effectLst/>
                        </a:rPr>
                        <a:t> А.Н. – системный администратор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6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err="1" smtClean="0">
                          <a:effectLst/>
                        </a:rPr>
                        <a:t>Веклич</a:t>
                      </a:r>
                      <a:r>
                        <a:rPr lang="ru-RU" sz="1600" dirty="0" smtClean="0">
                          <a:effectLst/>
                        </a:rPr>
                        <a:t>  </a:t>
                      </a:r>
                      <a:r>
                        <a:rPr lang="ru-RU" sz="1600" dirty="0">
                          <a:effectLst/>
                        </a:rPr>
                        <a:t>А.Н. – системный администратор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12.04.21-30.04.21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03.05.21-17.05.21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03.05.21-17.05.21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6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dirty="0" smtClean="0">
                          <a:effectLst/>
                        </a:rPr>
                        <a:t>03.05.21-30.05.21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9562650"/>
      </p:ext>
    </p:extLst>
  </p:cSld>
  <p:clrMapOvr>
    <a:masterClrMapping/>
  </p:clrMapOvr>
  <p:transition spd="slow">
    <p:cover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274042"/>
          </a:xfrm>
        </p:spPr>
        <p:txBody>
          <a:bodyPr>
            <a:noAutofit/>
          </a:bodyPr>
          <a:lstStyle/>
          <a:p>
            <a:r>
              <a:rPr lang="ru-RU" sz="2000" b="1" u="sng" dirty="0" smtClean="0"/>
              <a:t>Работа </a:t>
            </a:r>
            <a:r>
              <a:rPr lang="ru-RU" sz="2000" b="1" u="sng" dirty="0"/>
              <a:t>регистратуры медицинской </a:t>
            </a:r>
            <a:r>
              <a:rPr lang="ru-RU" sz="2000" b="1" u="sng" dirty="0" smtClean="0"/>
              <a:t>организации</a:t>
            </a:r>
            <a:endParaRPr lang="ru-RU" sz="2000" b="1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23707776"/>
              </p:ext>
            </p:extLst>
          </p:nvPr>
        </p:nvGraphicFramePr>
        <p:xfrm>
          <a:off x="179512" y="476672"/>
          <a:ext cx="8712968" cy="620540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938260"/>
                <a:gridCol w="3774708"/>
              </a:tblGrid>
              <a:tr h="737290"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                                                                                                                   Паспорт проекта</a:t>
                      </a:r>
                      <a:endParaRPr lang="ru-RU" sz="1600" dirty="0">
                        <a:effectLst/>
                      </a:endParaRPr>
                    </a:p>
                    <a:p>
                      <a:pPr marL="45720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Ведение электронного расписания </a:t>
                      </a:r>
                      <a:r>
                        <a:rPr lang="ru-RU" sz="1600" dirty="0" smtClean="0">
                          <a:effectLst/>
                        </a:rPr>
                        <a:t>специалистов</a:t>
                      </a: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050" dirty="0">
                          <a:effectLst/>
                        </a:rPr>
                        <a:t>                                                                                                           ГУЗ «Краевая больница №3» п. </a:t>
                      </a:r>
                      <a:r>
                        <a:rPr lang="ru-RU" sz="1050" dirty="0" smtClean="0">
                          <a:effectLst/>
                        </a:rPr>
                        <a:t>Первомайский</a:t>
                      </a:r>
                      <a:r>
                        <a:rPr lang="ru-RU" sz="105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43859" marR="4385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92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УТВЕРЖДАЮ: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Зам. глав. врача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</a:t>
                      </a:r>
                      <a:r>
                        <a:rPr lang="ru-RU" sz="1200" dirty="0" smtClean="0">
                          <a:effectLst/>
                        </a:rPr>
                        <a:t>Е.П</a:t>
                      </a:r>
                      <a:r>
                        <a:rPr lang="ru-RU" sz="1200" dirty="0">
                          <a:effectLst/>
                        </a:rPr>
                        <a:t>.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43859" marR="43859" marT="0" marB="0"/>
                </a:tc>
                <a:tc>
                  <a:txBody>
                    <a:bodyPr/>
                    <a:lstStyle/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СОГЛАСОВАНО: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Заведующая поликлиники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   </a:t>
                      </a:r>
                      <a:r>
                        <a:rPr lang="ru-RU" sz="1200" dirty="0" smtClean="0">
                          <a:effectLst/>
                        </a:rPr>
                        <a:t>В.В</a:t>
                      </a:r>
                      <a:r>
                        <a:rPr lang="ru-RU" sz="1200" dirty="0">
                          <a:effectLst/>
                        </a:rPr>
                        <a:t>. Попова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43859" marR="43859" marT="0" marB="0"/>
                </a:tc>
              </a:tr>
              <a:tr h="20436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Общие данные: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Заказчик</a:t>
                      </a:r>
                      <a:r>
                        <a:rPr lang="ru-RU" sz="1200" dirty="0">
                          <a:effectLst/>
                        </a:rPr>
                        <a:t>: 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Е.П., </a:t>
                      </a:r>
                      <a:r>
                        <a:rPr lang="ru-RU" sz="1200" dirty="0">
                          <a:effectLst/>
                        </a:rPr>
                        <a:t>заместитель главного врача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Процесс</a:t>
                      </a:r>
                      <a:r>
                        <a:rPr lang="ru-RU" sz="1200" dirty="0">
                          <a:effectLst/>
                        </a:rPr>
                        <a:t>: Ведение электронного расписания приема специалистов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Границы процесса: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Начало</a:t>
                      </a:r>
                      <a:r>
                        <a:rPr lang="ru-RU" sz="1200" dirty="0">
                          <a:effectLst/>
                        </a:rPr>
                        <a:t>: фиксация результатов исследования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Окончание</a:t>
                      </a:r>
                      <a:r>
                        <a:rPr lang="ru-RU" sz="1200" dirty="0">
                          <a:effectLst/>
                        </a:rPr>
                        <a:t>:  внесение результатов исследования в амбулаторную карту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Руководитель проекта:    </a:t>
                      </a:r>
                      <a:r>
                        <a:rPr lang="ru-RU" sz="1200" dirty="0">
                          <a:effectLst/>
                        </a:rPr>
                        <a:t>Попова </a:t>
                      </a:r>
                      <a:r>
                        <a:rPr lang="ru-RU" sz="1200" dirty="0" smtClean="0">
                          <a:effectLst/>
                        </a:rPr>
                        <a:t>В.В</a:t>
                      </a:r>
                      <a:r>
                        <a:rPr lang="ru-RU" sz="1200" dirty="0">
                          <a:effectLst/>
                        </a:rPr>
                        <a:t>.  - заведующая поликлиники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Команда проекта: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Лисичникова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Н.Н</a:t>
                      </a:r>
                      <a:r>
                        <a:rPr lang="ru-RU" sz="1200" dirty="0">
                          <a:effectLst/>
                        </a:rPr>
                        <a:t>. – старшая медицинская сестра поликлиники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effectLst/>
                        </a:rPr>
                        <a:t>Олишевская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Н.П. </a:t>
                      </a:r>
                      <a:r>
                        <a:rPr lang="ru-RU" sz="1200" dirty="0">
                          <a:effectLst/>
                        </a:rPr>
                        <a:t>– главный </a:t>
                      </a:r>
                      <a:r>
                        <a:rPr lang="ru-RU" sz="1200" dirty="0" smtClean="0">
                          <a:effectLst/>
                        </a:rPr>
                        <a:t>регистратор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43859" marR="43859" marT="0" marB="0"/>
                </a:tc>
                <a:tc>
                  <a:txBody>
                    <a:bodyPr/>
                    <a:lstStyle/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Обоснование: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/>
                        <a:t> </a:t>
                      </a:r>
                      <a:r>
                        <a:rPr lang="ru-RU" sz="1200" dirty="0" smtClean="0"/>
                        <a:t>-</a:t>
                      </a:r>
                      <a:r>
                        <a:rPr lang="ru-RU" sz="1200" dirty="0"/>
                        <a:t>время приема часто </a:t>
                      </a:r>
                      <a:r>
                        <a:rPr lang="ru-RU" sz="1200" dirty="0" smtClean="0"/>
                        <a:t>не</a:t>
                      </a:r>
                      <a:r>
                        <a:rPr lang="ru-RU" sz="1200" baseline="0" dirty="0" smtClean="0"/>
                        <a:t> </a:t>
                      </a:r>
                      <a:r>
                        <a:rPr lang="ru-RU" sz="1200" dirty="0" smtClean="0"/>
                        <a:t>соответствует </a:t>
                      </a:r>
                      <a:r>
                        <a:rPr lang="ru-RU" sz="1200" dirty="0"/>
                        <a:t>времени записи;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Tx/>
                        <a:buChar char="-"/>
                        <a:tabLst>
                          <a:tab pos="3657600" algn="l"/>
                        </a:tabLst>
                      </a:pPr>
                      <a:r>
                        <a:rPr lang="ru-RU" sz="1200" dirty="0" smtClean="0"/>
                        <a:t>случаи </a:t>
                      </a:r>
                      <a:r>
                        <a:rPr lang="ru-RU" sz="1200" dirty="0"/>
                        <a:t>отмены приемы врача без </a:t>
                      </a:r>
                      <a:r>
                        <a:rPr lang="ru-RU" sz="1200" dirty="0" smtClean="0"/>
                        <a:t>предварительного информирования;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/>
                        <a:t>-</a:t>
                      </a:r>
                      <a:r>
                        <a:rPr lang="ru-RU" sz="1200" dirty="0"/>
                        <a:t>случаи неявки или несвоевременного прихода пациента   на прием 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/>
                        <a:t>по предварительной записи;</a:t>
                      </a:r>
                    </a:p>
                    <a:p>
                      <a:pPr marL="0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/>
                        <a:t>- нарушения в графике приема пациентов по времени.</a:t>
                      </a:r>
                    </a:p>
                  </a:txBody>
                  <a:tcPr marL="43859" marR="43859" marT="0" marB="0"/>
                </a:tc>
              </a:tr>
              <a:tr h="2396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Цель: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Наименование </a:t>
                      </a:r>
                      <a:r>
                        <a:rPr lang="ru-RU" sz="1200" dirty="0">
                          <a:effectLst/>
                        </a:rPr>
                        <a:t>цели, ед. изм. </a:t>
                      </a:r>
                      <a:r>
                        <a:rPr lang="ru-RU" sz="1200" dirty="0" smtClean="0">
                          <a:effectLst/>
                        </a:rPr>
                        <a:t>                 </a:t>
                      </a:r>
                      <a:r>
                        <a:rPr lang="ru-RU" sz="1200" dirty="0">
                          <a:effectLst/>
                        </a:rPr>
                        <a:t>Текущий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   Целевой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Процента нарушений в графике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приёма </a:t>
                      </a:r>
                      <a:r>
                        <a:rPr lang="ru-RU" sz="1200" dirty="0">
                          <a:effectLst/>
                        </a:rPr>
                        <a:t>специалиста       </a:t>
                      </a:r>
                      <a:r>
                        <a:rPr lang="ru-RU" sz="1200" dirty="0" smtClean="0">
                          <a:effectLst/>
                        </a:rPr>
                        <a:t>                                      40</a:t>
                      </a:r>
                      <a:r>
                        <a:rPr lang="ru-RU" sz="1200" dirty="0">
                          <a:effectLst/>
                        </a:rPr>
                        <a:t>%                         10%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Процент нарушения «Сроков ожидания</a:t>
                      </a:r>
                      <a:r>
                        <a:rPr lang="ru-RU" sz="1200" dirty="0" smtClean="0">
                          <a:effectLst/>
                        </a:rPr>
                        <a:t>»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 </a:t>
                      </a:r>
                      <a:r>
                        <a:rPr lang="ru-RU" sz="1200" dirty="0">
                          <a:effectLst/>
                        </a:rPr>
                        <a:t>приема специалистом </a:t>
                      </a:r>
                      <a:r>
                        <a:rPr lang="ru-RU" sz="1200" dirty="0" smtClean="0">
                          <a:effectLst/>
                        </a:rPr>
                        <a:t>                                        </a:t>
                      </a:r>
                      <a:r>
                        <a:rPr lang="ru-RU" sz="1200" dirty="0">
                          <a:effectLst/>
                        </a:rPr>
                        <a:t>20%                          0                                                      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43859" marR="43859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</a:rPr>
                        <a:t>Сроки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1. Подготовка и открытие проекта: </a:t>
                      </a:r>
                      <a:r>
                        <a:rPr lang="ru-RU" sz="1200" dirty="0" smtClean="0">
                          <a:effectLst/>
                        </a:rPr>
                        <a:t>13.01.21-03.02.21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2. Диагностика и целевое состояние  </a:t>
                      </a:r>
                      <a:r>
                        <a:rPr lang="ru-RU" sz="1200" dirty="0" smtClean="0">
                          <a:effectLst/>
                        </a:rPr>
                        <a:t>04.02.21-20.03.21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Картирование текущего состояния </a:t>
                      </a:r>
                      <a:r>
                        <a:rPr lang="ru-RU" sz="1200" dirty="0" smtClean="0">
                          <a:effectLst/>
                        </a:rPr>
                        <a:t>04.02.21-24.02.21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Выявление путей решения проблем  </a:t>
                      </a:r>
                      <a:r>
                        <a:rPr lang="ru-RU" sz="1200" dirty="0" smtClean="0">
                          <a:effectLst/>
                        </a:rPr>
                        <a:t>25.02.21-30.02.21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Формирование паспорта проекта </a:t>
                      </a:r>
                      <a:r>
                        <a:rPr lang="ru-RU" sz="1200" dirty="0" smtClean="0">
                          <a:effectLst/>
                        </a:rPr>
                        <a:t>01.03.21-08.03.21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Разработка целевой карты процесса  </a:t>
                      </a:r>
                      <a:r>
                        <a:rPr lang="ru-RU" sz="1200" dirty="0" smtClean="0">
                          <a:effectLst/>
                        </a:rPr>
                        <a:t>08.03.21-20.03.21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3.  Внедрение улучшений: </a:t>
                      </a:r>
                      <a:r>
                        <a:rPr lang="ru-RU" sz="1200" dirty="0" smtClean="0">
                          <a:effectLst/>
                        </a:rPr>
                        <a:t>21.03.21-01.06.21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4. Закрепление результатов и закрытие проекта   </a:t>
                      </a:r>
                      <a:r>
                        <a:rPr lang="ru-RU" sz="1200" dirty="0" smtClean="0">
                          <a:effectLst/>
                        </a:rPr>
                        <a:t>02.06.21-30.06.21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43859" marR="4385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9486699"/>
      </p:ext>
    </p:extLst>
  </p:cSld>
  <p:clrMapOvr>
    <a:masterClrMapping/>
  </p:clrMapOvr>
  <p:transition spd="slow">
    <p:cover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4042"/>
          </a:xfrm>
        </p:spPr>
        <p:txBody>
          <a:bodyPr>
            <a:noAutofit/>
          </a:bodyPr>
          <a:lstStyle/>
          <a:p>
            <a:r>
              <a:rPr lang="ru-RU" sz="2000" b="1" u="sng" dirty="0"/>
              <a:t>Процесс:  Ведение расписания </a:t>
            </a:r>
            <a:r>
              <a:rPr lang="ru-RU" sz="2000" b="1" u="sng" dirty="0" smtClean="0"/>
              <a:t>специалистов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Autofit/>
          </a:bodyPr>
          <a:lstStyle/>
          <a:p>
            <a:pPr marL="514350" lvl="0" indent="-514350" fontAlgn="base">
              <a:buFont typeface="+mj-lt"/>
              <a:buAutoNum type="arabicPeriod"/>
            </a:pPr>
            <a:r>
              <a:rPr lang="ru-RU" sz="1600" dirty="0" smtClean="0"/>
              <a:t>Расписание </a:t>
            </a:r>
            <a:r>
              <a:rPr lang="ru-RU" sz="1600" dirty="0"/>
              <a:t>приема врачей и запись на прием к врачам поликлиники осуществляется на месяц вперед от текущего дня (ежедневно добавляется один день будущего месяца).  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sz="1600" dirty="0"/>
              <a:t>Предварительная запись  пациента на прием специалиста организуется посредством: телефонной связи по многоканальному номеру регистратуры поликлиники; обращения непосредственно в регистратуру поликлиники; через электронные терминалы («</a:t>
            </a:r>
            <a:r>
              <a:rPr lang="ru-RU" sz="1600" dirty="0" err="1"/>
              <a:t>инфоматы</a:t>
            </a:r>
            <a:r>
              <a:rPr lang="ru-RU" sz="1600" dirty="0"/>
              <a:t>»), установленные в фойе поликлиники; записи через интернет на сайте  ГУЗ «КБ №3» 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sz="1600" dirty="0"/>
              <a:t>При отсутствии необходимого специалиста узкого профиля после осмотра участковым врачом гражданин может быть направлен в другое лечебное учреждение для получения необходимой консультации (лечения).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sz="1600" dirty="0"/>
              <a:t>Запись осуществляется в день обращения, на следующий день или на любой другой день по желанию пациента. Если прием участкового врача закончен или нет </a:t>
            </a:r>
            <a:r>
              <a:rPr lang="ru-RU" sz="1600" dirty="0">
                <a:hlinkClick r:id="rId2" tooltip="Время свободное"/>
              </a:rPr>
              <a:t>свободного времени</a:t>
            </a:r>
            <a:r>
              <a:rPr lang="ru-RU" sz="1600" dirty="0"/>
              <a:t> для записи, при получении согласия, пациент может быть направлен к другому терапевту.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sz="1600" dirty="0"/>
              <a:t>В случае отмены приема специалистом по непредвиденным обстоятельствам пациент незамедлительно информируется об этом и, при его согласии, направляется к другому специалисту или переносится время приема.</a:t>
            </a:r>
          </a:p>
          <a:p>
            <a:pPr marL="514350" lvl="0" indent="-514350" fontAlgn="base">
              <a:buFont typeface="+mj-lt"/>
              <a:buAutoNum type="arabicPeriod"/>
            </a:pPr>
            <a:r>
              <a:rPr lang="ru-RU" sz="1600" dirty="0"/>
              <a:t>В день   приема регистратор получает информацию от пациента  через телефонную связь о возможности его посещения поликлиники, в случае  отмены визита  прием отменяется или переносится на другое удобное время  для пациента; на период пропущенного времени формируется  прием на  другого клиента. </a:t>
            </a:r>
          </a:p>
          <a:p>
            <a:pPr marL="514350" indent="-514350">
              <a:buFont typeface="+mj-lt"/>
              <a:buAutoNum type="arabicPeriod"/>
            </a:pP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709574767"/>
      </p:ext>
    </p:extLst>
  </p:cSld>
  <p:clrMapOvr>
    <a:masterClrMapping/>
  </p:clrMapOvr>
  <p:transition spd="slow">
    <p:cover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Ведение расписания специалистов</a:t>
            </a:r>
            <a:br>
              <a:rPr lang="ru-RU" sz="2000" b="1" dirty="0" smtClean="0"/>
            </a:br>
            <a:r>
              <a:rPr lang="ru-RU" sz="2000" b="1" dirty="0" smtClean="0"/>
              <a:t>Карта процесса (текущее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251520" y="1948663"/>
            <a:ext cx="1584176" cy="1798225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pPr marL="177800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Запись на прием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1261" y="4888913"/>
            <a:ext cx="8414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Недостаточный обмен информацией.  (            )</a:t>
            </a:r>
          </a:p>
          <a:p>
            <a:endParaRPr lang="ru-RU" dirty="0" smtClean="0"/>
          </a:p>
          <a:p>
            <a:pPr marL="342900" indent="-342900">
              <a:buFont typeface="+mj-lt"/>
              <a:buAutoNum type="arabicPeriod" startAt="2"/>
            </a:pPr>
            <a:r>
              <a:rPr lang="ru-RU" dirty="0" smtClean="0"/>
              <a:t>Временные потери со стороны врача и пациента вследствие нарушения графика работы.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1835696" y="3129027"/>
            <a:ext cx="1368152" cy="14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ятно 1 44"/>
          <p:cNvSpPr/>
          <p:nvPr/>
        </p:nvSpPr>
        <p:spPr>
          <a:xfrm>
            <a:off x="5127705" y="4034920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6" name="Пятно 1 45"/>
          <p:cNvSpPr/>
          <p:nvPr/>
        </p:nvSpPr>
        <p:spPr>
          <a:xfrm>
            <a:off x="7020272" y="3746888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8" name="6-конечная звезда 12"/>
          <p:cNvSpPr/>
          <p:nvPr/>
        </p:nvSpPr>
        <p:spPr>
          <a:xfrm>
            <a:off x="7283389" y="1935102"/>
            <a:ext cx="1570162" cy="1811786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Прием врача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5477887" y="3133905"/>
            <a:ext cx="1805501" cy="142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3479242" y="2418573"/>
            <a:ext cx="1658459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5117847" y="1647070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3509793" y="3710313"/>
            <a:ext cx="1658459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14092" y="3893879"/>
            <a:ext cx="179024" cy="2981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низ 29"/>
          <p:cNvSpPr/>
          <p:nvPr/>
        </p:nvSpPr>
        <p:spPr>
          <a:xfrm flipV="1">
            <a:off x="4228909" y="3453414"/>
            <a:ext cx="143606" cy="293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Минус 7"/>
          <p:cNvSpPr/>
          <p:nvPr/>
        </p:nvSpPr>
        <p:spPr>
          <a:xfrm>
            <a:off x="4233454" y="3792202"/>
            <a:ext cx="140299" cy="714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низ 31"/>
          <p:cNvSpPr/>
          <p:nvPr/>
        </p:nvSpPr>
        <p:spPr>
          <a:xfrm>
            <a:off x="4248178" y="2590721"/>
            <a:ext cx="179024" cy="2981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Минус 32"/>
          <p:cNvSpPr/>
          <p:nvPr/>
        </p:nvSpPr>
        <p:spPr>
          <a:xfrm>
            <a:off x="4268872" y="2490866"/>
            <a:ext cx="140299" cy="714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низ 33"/>
          <p:cNvSpPr/>
          <p:nvPr/>
        </p:nvSpPr>
        <p:spPr>
          <a:xfrm flipV="1">
            <a:off x="4265887" y="2178789"/>
            <a:ext cx="143606" cy="293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трелка вниз 34"/>
          <p:cNvSpPr/>
          <p:nvPr/>
        </p:nvSpPr>
        <p:spPr>
          <a:xfrm flipV="1">
            <a:off x="4883314" y="4742176"/>
            <a:ext cx="143606" cy="29347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Минус 35"/>
          <p:cNvSpPr/>
          <p:nvPr/>
        </p:nvSpPr>
        <p:spPr>
          <a:xfrm>
            <a:off x="4886621" y="5062636"/>
            <a:ext cx="140299" cy="71437"/>
          </a:xfrm>
          <a:prstGeom prst="mathMin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Стрелка вниз 36"/>
          <p:cNvSpPr/>
          <p:nvPr/>
        </p:nvSpPr>
        <p:spPr>
          <a:xfrm>
            <a:off x="4883314" y="5159911"/>
            <a:ext cx="179024" cy="29816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93116" y="2888890"/>
            <a:ext cx="961766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747519" y="1340768"/>
            <a:ext cx="862722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3570602" y="4255627"/>
            <a:ext cx="862722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176994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Карта процесса (целевое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233754" y="2373930"/>
            <a:ext cx="1584176" cy="2488449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pPr marL="177800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Запись на прием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1858725" y="3556284"/>
            <a:ext cx="723227" cy="123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6-конечная звезда 12"/>
          <p:cNvSpPr/>
          <p:nvPr/>
        </p:nvSpPr>
        <p:spPr>
          <a:xfrm>
            <a:off x="7283414" y="2486100"/>
            <a:ext cx="1570162" cy="2387850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Прием врача без нарушения графика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6372200" y="3618155"/>
            <a:ext cx="880622" cy="133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833278" y="1392190"/>
            <a:ext cx="1658459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Пациент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842116" y="5085184"/>
            <a:ext cx="1658459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Врач 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0155" y="1803653"/>
            <a:ext cx="1006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964809"/>
            <a:ext cx="4508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Прямоугольник 14"/>
          <p:cNvSpPr/>
          <p:nvPr/>
        </p:nvSpPr>
        <p:spPr>
          <a:xfrm>
            <a:off x="3693167" y="2780928"/>
            <a:ext cx="1658459" cy="21602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Регистратор  </a:t>
            </a:r>
            <a:endParaRPr lang="ru-RU" dirty="0">
              <a:solidFill>
                <a:schemeClr val="tx1"/>
              </a:solidFill>
            </a:endParaRPr>
          </a:p>
        </p:txBody>
      </p:sp>
      <p:cxnSp>
        <p:nvCxnSpPr>
          <p:cNvPr id="5" name="Соединительная линия уступом 4"/>
          <p:cNvCxnSpPr/>
          <p:nvPr/>
        </p:nvCxnSpPr>
        <p:spPr>
          <a:xfrm rot="5400000">
            <a:off x="4644816" y="2103461"/>
            <a:ext cx="749300" cy="137032"/>
          </a:xfrm>
          <a:prstGeom prst="bentConnector3">
            <a:avLst>
              <a:gd name="adj1" fmla="val 48815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Соединительная линия уступом 20"/>
          <p:cNvCxnSpPr/>
          <p:nvPr/>
        </p:nvCxnSpPr>
        <p:spPr>
          <a:xfrm rot="5400000">
            <a:off x="4048570" y="2131323"/>
            <a:ext cx="749300" cy="137032"/>
          </a:xfrm>
          <a:prstGeom prst="bentConnector3">
            <a:avLst>
              <a:gd name="adj1" fmla="val 48815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 rot="5400000">
            <a:off x="4576300" y="4030996"/>
            <a:ext cx="749300" cy="137032"/>
          </a:xfrm>
          <a:prstGeom prst="bentConnector3">
            <a:avLst>
              <a:gd name="adj1" fmla="val 48815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 rot="5400000">
            <a:off x="3904347" y="4015007"/>
            <a:ext cx="749300" cy="137032"/>
          </a:xfrm>
          <a:prstGeom prst="bentConnector3">
            <a:avLst>
              <a:gd name="adj1" fmla="val 48815"/>
            </a:avLst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4790" y="4066812"/>
            <a:ext cx="45085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444" y="4068945"/>
            <a:ext cx="1006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589914" y="4818245"/>
            <a:ext cx="743381" cy="90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721" y="3040533"/>
            <a:ext cx="961766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Рисунок 28" descr="https://st2.depositphotos.com/3643473/6206/i/950/depositphotos_62067029-stock-photo-one-person-walking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832" y="1132094"/>
            <a:ext cx="744235" cy="72008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7107325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83531496"/>
              </p:ext>
            </p:extLst>
          </p:nvPr>
        </p:nvGraphicFramePr>
        <p:xfrm>
          <a:off x="251520" y="116632"/>
          <a:ext cx="8784976" cy="6230112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392488"/>
                <a:gridCol w="4392488"/>
              </a:tblGrid>
              <a:tr h="643852"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Паспорт проекта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Организация </a:t>
                      </a:r>
                      <a:r>
                        <a:rPr lang="ru-RU" sz="1400" dirty="0">
                          <a:effectLst/>
                        </a:rPr>
                        <a:t>рассмотрения обращений граждан</a:t>
                      </a:r>
                      <a:endParaRPr lang="ru-RU" sz="1600" dirty="0">
                        <a:effectLst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ГУЗ «Краевая больница №3» п. </a:t>
                      </a:r>
                      <a:r>
                        <a:rPr lang="ru-RU" sz="1200" dirty="0" smtClean="0">
                          <a:effectLst/>
                        </a:rPr>
                        <a:t>Первомайский</a:t>
                      </a:r>
                      <a:endParaRPr lang="ru-RU" sz="16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888" marR="3988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43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УТВЕРЖДАЮ: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Зам. глав. врача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</a:t>
                      </a:r>
                      <a:r>
                        <a:rPr lang="ru-RU" sz="1200" dirty="0" smtClean="0">
                          <a:effectLst/>
                        </a:rPr>
                        <a:t>Е.П</a:t>
                      </a:r>
                      <a:r>
                        <a:rPr lang="ru-RU" sz="1200" dirty="0">
                          <a:effectLst/>
                        </a:rPr>
                        <a:t>.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  <a:tc>
                  <a:txBody>
                    <a:bodyPr/>
                    <a:lstStyle/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СОГЛАСОВАНО:</a:t>
                      </a:r>
                      <a:endParaRPr lang="ru-RU" sz="1600" dirty="0">
                        <a:effectLst/>
                      </a:endParaRP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Заведующая поликлиники</a:t>
                      </a:r>
                      <a:endParaRPr lang="ru-RU" sz="1600" dirty="0">
                        <a:effectLst/>
                      </a:endParaRP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   В. В. Попова</a:t>
                      </a:r>
                      <a:endParaRPr lang="ru-RU" sz="1600" dirty="0">
                        <a:effectLst/>
                      </a:endParaRP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</a:tr>
              <a:tr h="169398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Общие данные: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Заказчик</a:t>
                      </a:r>
                      <a:r>
                        <a:rPr lang="ru-RU" sz="1200" dirty="0">
                          <a:effectLst/>
                        </a:rPr>
                        <a:t>: 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Е.П., </a:t>
                      </a:r>
                      <a:r>
                        <a:rPr lang="ru-RU" sz="1200" dirty="0">
                          <a:effectLst/>
                        </a:rPr>
                        <a:t>заместитель главного врача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Процесс</a:t>
                      </a:r>
                      <a:r>
                        <a:rPr lang="ru-RU" sz="1200" dirty="0">
                          <a:effectLst/>
                        </a:rPr>
                        <a:t>: Телемедицинская консультация формата  врач-пациент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Границы процесса: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Начало</a:t>
                      </a:r>
                      <a:r>
                        <a:rPr lang="ru-RU" sz="1200" dirty="0">
                          <a:effectLst/>
                        </a:rPr>
                        <a:t>: фиксация результатов исследования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Окончание</a:t>
                      </a:r>
                      <a:r>
                        <a:rPr lang="ru-RU" sz="1200" dirty="0">
                          <a:effectLst/>
                        </a:rPr>
                        <a:t>:  внесение результатов исследования в амбулаторную карту   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Руководитель проекта</a:t>
                      </a:r>
                      <a:r>
                        <a:rPr lang="ru-RU" sz="1200" dirty="0">
                          <a:effectLst/>
                        </a:rPr>
                        <a:t>:  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Е. П. – зам. главного врача по лечебной работе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Команда проекта:  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Вайнштейн И. В. – заместитель главного врача по МЭР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Попова В. В. – заведующая </a:t>
                      </a:r>
                      <a:r>
                        <a:rPr lang="ru-RU" sz="1200" dirty="0" smtClean="0">
                          <a:effectLst/>
                        </a:rPr>
                        <a:t>поликлиникой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Обоснование: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- длительное время рассмотрения обращения;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-неудовлетворенность ответом на обращение;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частые случаи необоснованных претензий пациентов;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- сложности в регулировании отношений врач-пациент.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</a:tr>
              <a:tr h="209274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Цель: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Наименование </a:t>
                      </a:r>
                      <a:r>
                        <a:rPr lang="ru-RU" sz="1200" dirty="0">
                          <a:effectLst/>
                        </a:rPr>
                        <a:t>цели, ед. </a:t>
                      </a:r>
                      <a:r>
                        <a:rPr lang="ru-RU" sz="1200" dirty="0" smtClean="0">
                          <a:effectLst/>
                        </a:rPr>
                        <a:t>изм.     Текущий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   Целевой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Процент удовлетворенности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населения </a:t>
                      </a:r>
                      <a:r>
                        <a:rPr lang="ru-RU" sz="1200" dirty="0">
                          <a:effectLst/>
                        </a:rPr>
                        <a:t>ответом на обращение                   70%                      90%</a:t>
                      </a:r>
                      <a:endParaRPr lang="ru-RU" sz="16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  <a:r>
                        <a:rPr lang="ru-RU" sz="1200" dirty="0" smtClean="0">
                          <a:effectLst/>
                        </a:rPr>
                        <a:t>Сроки</a:t>
                      </a:r>
                      <a:r>
                        <a:rPr lang="ru-RU" sz="1200" dirty="0">
                          <a:effectLst/>
                        </a:rPr>
                        <a:t>: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1. Подготовка и открытие проекта: </a:t>
                      </a:r>
                      <a:r>
                        <a:rPr lang="ru-RU" sz="1200" dirty="0" smtClean="0">
                          <a:effectLst/>
                        </a:rPr>
                        <a:t>13.01.21-03.02.21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2. Диагностика и целевое состояние  </a:t>
                      </a:r>
                      <a:r>
                        <a:rPr lang="ru-RU" sz="1200" dirty="0" smtClean="0">
                          <a:effectLst/>
                        </a:rPr>
                        <a:t>04.02.21-20.03.21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Картирование текущего состояния </a:t>
                      </a:r>
                      <a:r>
                        <a:rPr lang="ru-RU" sz="1200" dirty="0" smtClean="0">
                          <a:effectLst/>
                        </a:rPr>
                        <a:t>04.02.21-24.02.21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Выявление путей решения проблем  </a:t>
                      </a:r>
                      <a:r>
                        <a:rPr lang="ru-RU" sz="1200" dirty="0" smtClean="0">
                          <a:effectLst/>
                        </a:rPr>
                        <a:t>25.02.21-30.02.221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Формирование паспорта проекта </a:t>
                      </a:r>
                      <a:r>
                        <a:rPr lang="ru-RU" sz="1200" dirty="0" smtClean="0">
                          <a:effectLst/>
                        </a:rPr>
                        <a:t>01.03.21-08.03.2021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Разработка целевой карты процесса  </a:t>
                      </a:r>
                      <a:r>
                        <a:rPr lang="ru-RU" sz="1200" dirty="0" smtClean="0">
                          <a:effectLst/>
                        </a:rPr>
                        <a:t>08.03.21-20.03.21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3.  Внедрение улучшений: </a:t>
                      </a:r>
                      <a:r>
                        <a:rPr lang="ru-RU" sz="1200" dirty="0" smtClean="0">
                          <a:effectLst/>
                        </a:rPr>
                        <a:t>21.03.21-01.06.21</a:t>
                      </a:r>
                      <a:endParaRPr lang="ru-RU" sz="16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4. Закрепление результатов и закрытие проекта   </a:t>
                      </a:r>
                      <a:r>
                        <a:rPr lang="ru-RU" sz="1200" dirty="0" smtClean="0">
                          <a:effectLst/>
                        </a:rPr>
                        <a:t>02.06.21-30.06.21</a:t>
                      </a:r>
                      <a:endParaRPr lang="ru-RU" sz="16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888" marR="3988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40089035"/>
      </p:ext>
    </p:extLst>
  </p:cSld>
  <p:clrMapOvr>
    <a:masterClrMapping/>
  </p:clrMapOvr>
  <p:transition spd="slow">
    <p:cover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ru-RU" sz="2000" b="1" u="sng" dirty="0"/>
              <a:t>Процесс: Организация рассмотрения обращений </a:t>
            </a:r>
            <a:r>
              <a:rPr lang="ru-RU" sz="2000" b="1" u="sng" dirty="0" smtClean="0"/>
              <a:t>граждан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476672"/>
            <a:ext cx="8784976" cy="452596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/>
            </a:pPr>
            <a:r>
              <a:rPr lang="ru-RU" sz="1600" dirty="0" smtClean="0"/>
              <a:t>До </a:t>
            </a:r>
            <a:r>
              <a:rPr lang="ru-RU" sz="1600" dirty="0"/>
              <a:t>сведения пациентов доводится график (дни и часы) личного приема граждан главным врачом «ГУЗ «КБ№3», заместителями главного врача, заведующими структурными подразделениями, график дежурства представителей администрации ГУЗ «КБ№3», отвечающих за организацию медицинской помощи  в вечернее и ночное время, выходные и праздничные дни  для проведения разъяснительной работы и решения конфликтных ситуаций пациентов</a:t>
            </a:r>
            <a:r>
              <a:rPr lang="ru-RU" sz="1600" dirty="0" smtClean="0"/>
              <a:t>.</a:t>
            </a:r>
            <a:endParaRPr lang="ru-RU" sz="1600" dirty="0"/>
          </a:p>
          <a:p>
            <a:pPr marL="514350" lvl="0" indent="-514350">
              <a:buFont typeface="+mj-lt"/>
              <a:buAutoNum type="arabicPeriod"/>
            </a:pPr>
            <a:r>
              <a:rPr lang="ru-RU" sz="1600" dirty="0"/>
              <a:t>Регистрация письменных обращений граждан  в день доставки, в исключительных случаях (время доставки совпадает с окончанием рабочего дня) - на следующий день в "Журнале регистрации обращений граждан", содержащем следующие графы: N п/п, входящий номер поступившего обращения, Ф.И.О. заявителя, домашний адрес, телефон обратившегося, краткое содержание обращения, повторность обращения, контроль, результат исполнения с фамилией исполнителя, исходящий номер и примечание/обоснованность жалобы. 15. Все обращения граждан, поступившие в ГУЗ «Краевая больница №3», подлежат обязательному рассмотрению, за исключением обращений граждан, указанных в подпунктах 1 - 4 пункта 14 настоящего </a:t>
            </a:r>
            <a:r>
              <a:rPr lang="ru-RU" sz="1600" dirty="0" smtClean="0"/>
              <a:t>Положения</a:t>
            </a:r>
            <a:r>
              <a:rPr lang="ru-RU" sz="1600" dirty="0"/>
              <a:t>.</a:t>
            </a:r>
          </a:p>
          <a:p>
            <a:pPr marL="514350" lvl="0" indent="-514350">
              <a:buFont typeface="+mj-lt"/>
              <a:buAutoNum type="arabicPeriod"/>
            </a:pPr>
            <a:r>
              <a:rPr lang="ru-RU" sz="1600" dirty="0"/>
              <a:t> Все обращения граждан должны быть рассмотрены в течение 15 - 30 дней с уведомлением заявителя о результатах рассмотрения. В случаях необходимости проведения специальной проверки, истребования дополнительных материалов либо принятия других мер сроки рассмотрения обращений граждан могут быть продлены, но не более чем на 30 дней, с обязательным уведомлением обратившегося. Уведомление заявителю подписывает главный врач «ГУЗ «КБ№3» , принявший решение о продлении срока рассмотрения обращения гражданина, либо лицо, исполняющее его обязанности</a:t>
            </a:r>
            <a:r>
              <a:rPr lang="ru-RU" sz="1600" dirty="0" smtClean="0"/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1600" dirty="0"/>
              <a:t>Обращение считается рассмотренным, если даны мотивированные ответы на все поставленные в нем вопросы, по ним приняты необходимые меры и автору обращения дан исчерпывающий ответ в соответствии с действующим </a:t>
            </a:r>
            <a:r>
              <a:rPr lang="ru-RU" sz="1600" dirty="0" smtClean="0"/>
              <a:t>законодательством.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2681045653"/>
      </p:ext>
    </p:extLst>
  </p:cSld>
  <p:clrMapOvr>
    <a:masterClrMapping/>
  </p:clrMapOvr>
  <p:transition spd="slow">
    <p:cover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937523"/>
          </a:xfrm>
        </p:spPr>
        <p:txBody>
          <a:bodyPr>
            <a:noAutofit/>
          </a:bodyPr>
          <a:lstStyle/>
          <a:p>
            <a:pPr marL="514350" lvl="0" indent="-514350">
              <a:buFont typeface="+mj-lt"/>
              <a:buAutoNum type="arabicPeriod" startAt="5"/>
            </a:pPr>
            <a:r>
              <a:rPr lang="ru-RU" sz="1600" dirty="0" smtClean="0"/>
              <a:t>Ответственный </a:t>
            </a:r>
            <a:r>
              <a:rPr lang="ru-RU" sz="1600" dirty="0"/>
              <a:t>исполнитель и лицо, подписавшее ответ, несут ответственность за полноту, содержание, ясность и четкость изложения сути ответа, достоверность ссылки на нормативно-правовые акты.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ru-RU" sz="1600" dirty="0"/>
              <a:t>Ответ по результатам рассмотрения обращения подписывается руководителем медицинской организации либо лицом, исполняющим обязанности руководителя медицинской организации, и предоставляется заявителю лично на руки либо через почтовое отправление не позднее дня, следующего за днем принятия решения, в письменной форме.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ru-RU" sz="1600" dirty="0"/>
              <a:t>По итогам рассмотрения обращения формируется дело, которое содержит:</a:t>
            </a:r>
            <a:br>
              <a:rPr lang="ru-RU" sz="1600" dirty="0"/>
            </a:br>
            <a:r>
              <a:rPr lang="ru-RU" sz="1600" dirty="0"/>
              <a:t>- письменное обращение, запрос или регистрационную карточку устного обращения;</a:t>
            </a:r>
            <a:br>
              <a:rPr lang="ru-RU" sz="1600" dirty="0"/>
            </a:br>
            <a:r>
              <a:rPr lang="ru-RU" sz="1600" dirty="0"/>
              <a:t>- ответ заявителю;</a:t>
            </a:r>
            <a:br>
              <a:rPr lang="ru-RU" sz="1600" dirty="0"/>
            </a:br>
            <a:r>
              <a:rPr lang="ru-RU" sz="1600" dirty="0"/>
              <a:t>- материалы, полученные в ходе рассмотрения обращения.</a:t>
            </a:r>
            <a:br>
              <a:rPr lang="ru-RU" sz="1600" dirty="0"/>
            </a:br>
            <a:r>
              <a:rPr lang="ru-RU" sz="1600" dirty="0"/>
              <a:t> При подаче жалобы в электронном виде документы могут быть представлены в форме электронных документов. Рассмотрение таких обращений граждан осуществляется в соответствии с настоящим Положением.</a:t>
            </a:r>
          </a:p>
          <a:p>
            <a:pPr marL="514350" lvl="0" indent="-514350">
              <a:buFont typeface="+mj-lt"/>
              <a:buAutoNum type="arabicPeriod" startAt="5"/>
            </a:pPr>
            <a:r>
              <a:rPr lang="ru-RU" sz="1600" dirty="0"/>
              <a:t> Контроль рассмотрения обращений граждан в медицинских организациях осуществляется ответственным лицом в целях обеспечения своевременного и качественного оказания медицинской помощи по обращениям граждан, принятия оперативных мер по своевременному выявлению и устранению причин нарушения прав граждан в сфере здравоохранения, анализа содержания поступающих обращений граждан, хода и результатов работы с обращениями граждан.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u-RU" sz="1600" dirty="0"/>
              <a:t>С целью выявления и последующего устранения причин и условий, приводящих к нарушениям прав граждан в сфере охраны здоровья в ГУЗ «КБ№3», ответственным по работе с обращениями граждан проводится учет и анализ вопросов, содержащихся в обращениях граждан.</a:t>
            </a:r>
          </a:p>
        </p:txBody>
      </p:sp>
    </p:spTree>
    <p:extLst>
      <p:ext uri="{BB962C8B-B14F-4D97-AF65-F5344CB8AC3E}">
        <p14:creationId xmlns:p14="http://schemas.microsoft.com/office/powerpoint/2010/main" val="255547897"/>
      </p:ext>
    </p:extLst>
  </p:cSld>
  <p:clrMapOvr>
    <a:masterClrMapping/>
  </p:clrMapOvr>
  <p:transition spd="slow">
    <p:cover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Организация рассмотрения обращений граждан</a:t>
            </a:r>
            <a:br>
              <a:rPr lang="ru-RU" sz="2000" b="1" dirty="0" smtClean="0"/>
            </a:br>
            <a:r>
              <a:rPr lang="ru-RU" sz="2000" b="1" dirty="0" smtClean="0"/>
              <a:t>Карта процесса (текущее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251520" y="1948663"/>
            <a:ext cx="1584176" cy="1798225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pPr marL="177800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Обращение граждан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1261" y="4888913"/>
            <a:ext cx="84145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Неудовлетворенность  пациента ответом на обращение.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dirty="0" smtClean="0"/>
              <a:t>Большое количестве претензий и обращений.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1835696" y="3129027"/>
            <a:ext cx="1368152" cy="14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ятно 1 44"/>
          <p:cNvSpPr/>
          <p:nvPr/>
        </p:nvSpPr>
        <p:spPr>
          <a:xfrm>
            <a:off x="6156176" y="3746888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6" name="Пятно 1 45"/>
          <p:cNvSpPr/>
          <p:nvPr/>
        </p:nvSpPr>
        <p:spPr>
          <a:xfrm>
            <a:off x="7020272" y="3746888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8" name="6-конечная звезда 12"/>
          <p:cNvSpPr/>
          <p:nvPr/>
        </p:nvSpPr>
        <p:spPr>
          <a:xfrm>
            <a:off x="7283389" y="1935102"/>
            <a:ext cx="1570162" cy="1811786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Ответ по обращению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5477887" y="3133905"/>
            <a:ext cx="1805501" cy="14244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/>
          <p:cNvSpPr/>
          <p:nvPr/>
        </p:nvSpPr>
        <p:spPr>
          <a:xfrm>
            <a:off x="3419872" y="2623250"/>
            <a:ext cx="1658459" cy="123779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Рассмотрение обращения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439444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 Государственное учреждение здравоохранения «Краевая больница № 3» </a:t>
            </a:r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7200" y="2343924"/>
            <a:ext cx="4038600" cy="30385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Объект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многопрофильная </a:t>
            </a:r>
            <a:r>
              <a:rPr lang="ru-RU" dirty="0"/>
              <a:t>медицинская организация, работающая по принципу межмуниципального центра, оказывающего первичную медико-санитарную и  специализированную медицинскую помощь в амбулаторных и стационарных условиях по наиболее востребованным  видам медицинской помощи в соответствии с Порядками оказания медицинской помощи с целью повышения доступности качественной медицинской помощи жителям отдаленных районов Забайкальского края. </a:t>
            </a:r>
          </a:p>
        </p:txBody>
      </p:sp>
    </p:spTree>
    <p:extLst>
      <p:ext uri="{BB962C8B-B14F-4D97-AF65-F5344CB8AC3E}">
        <p14:creationId xmlns:p14="http://schemas.microsoft.com/office/powerpoint/2010/main" val="185375259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Карта процесса (целевое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233754" y="2373931"/>
            <a:ext cx="1584176" cy="1631134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pPr marL="177800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Обращения граждан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1858725" y="3556284"/>
            <a:ext cx="729677" cy="123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6-конечная звезда 12"/>
          <p:cNvSpPr/>
          <p:nvPr/>
        </p:nvSpPr>
        <p:spPr>
          <a:xfrm>
            <a:off x="7164288" y="2055632"/>
            <a:ext cx="1570162" cy="1291404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Ответ по обращениям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>
            <a:off x="4105728" y="3546933"/>
            <a:ext cx="898320" cy="1330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593327" y="3338081"/>
            <a:ext cx="1487741" cy="5601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Регистрация обращений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5004048" y="3347036"/>
            <a:ext cx="1565429" cy="56014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Рассмотрение обращений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6-конечная звезда 12"/>
          <p:cNvSpPr/>
          <p:nvPr/>
        </p:nvSpPr>
        <p:spPr>
          <a:xfrm>
            <a:off x="7092279" y="3556284"/>
            <a:ext cx="1630345" cy="1291404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Учет и анализ обращений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Стрелка вправо 28"/>
          <p:cNvSpPr/>
          <p:nvPr/>
        </p:nvSpPr>
        <p:spPr>
          <a:xfrm rot="2365909">
            <a:off x="6504159" y="3973797"/>
            <a:ext cx="640869" cy="16492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Двойная стрелка влево/вправо 1"/>
          <p:cNvSpPr/>
          <p:nvPr/>
        </p:nvSpPr>
        <p:spPr>
          <a:xfrm rot="18712720">
            <a:off x="6438578" y="2977276"/>
            <a:ext cx="829230" cy="19711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 flipH="1">
            <a:off x="1858725" y="2866332"/>
            <a:ext cx="729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 сутки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 flipH="1">
            <a:off x="4190049" y="2914696"/>
            <a:ext cx="7296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15-30 дней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421261" y="4888913"/>
            <a:ext cx="84145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ИТОГ:</a:t>
            </a:r>
          </a:p>
          <a:p>
            <a:pPr marL="342900" indent="-342900">
              <a:buAutoNum type="arabicPeriod"/>
            </a:pPr>
            <a:r>
              <a:rPr lang="ru-RU" dirty="0" smtClean="0"/>
              <a:t>Улучшение качества медицинского обслуживания.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dirty="0" smtClean="0"/>
              <a:t>Снижение количества обращений пациентов.</a:t>
            </a:r>
          </a:p>
          <a:p>
            <a:pPr marL="342900" indent="-342900">
              <a:buFont typeface="+mj-lt"/>
              <a:buAutoNum type="arabicPeriod" startAt="2"/>
            </a:pPr>
            <a:r>
              <a:rPr lang="ru-RU" dirty="0" smtClean="0"/>
              <a:t>Удовлетворенность пациента </a:t>
            </a:r>
            <a:r>
              <a:rPr lang="ru-RU" smtClean="0"/>
              <a:t>качеством обслуживания.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319906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641392"/>
              </p:ext>
            </p:extLst>
          </p:nvPr>
        </p:nvGraphicFramePr>
        <p:xfrm>
          <a:off x="251521" y="59518"/>
          <a:ext cx="8568951" cy="64658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464495"/>
                <a:gridCol w="4104456"/>
              </a:tblGrid>
              <a:tr h="555995">
                <a:tc gridSpan="2">
                  <a:txBody>
                    <a:bodyPr/>
                    <a:lstStyle/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 smtClean="0">
                          <a:effectLst/>
                        </a:rPr>
                        <a:t>Паспорт </a:t>
                      </a:r>
                      <a:r>
                        <a:rPr lang="ru-RU" sz="1200" dirty="0">
                          <a:effectLst/>
                        </a:rPr>
                        <a:t>проекта</a:t>
                      </a:r>
                    </a:p>
                    <a:p>
                      <a:pPr marL="0" indent="0" algn="ctr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effectLst/>
                        </a:rPr>
                        <a:t>Телемедицинская консультация формата  врач-пациент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ru-RU" sz="1200" dirty="0">
                          <a:effectLst/>
                        </a:rPr>
                        <a:t>  </a:t>
                      </a:r>
                      <a:r>
                        <a:rPr lang="ru-RU" sz="1200" dirty="0" smtClean="0">
                          <a:effectLst/>
                        </a:rPr>
                        <a:t>                                                        ГУЗ </a:t>
                      </a:r>
                      <a:r>
                        <a:rPr lang="ru-RU" sz="1200" dirty="0">
                          <a:effectLst/>
                        </a:rPr>
                        <a:t>«Краевая больница №3» п. </a:t>
                      </a:r>
                      <a:r>
                        <a:rPr lang="ru-RU" sz="1200" dirty="0" smtClean="0">
                          <a:effectLst/>
                        </a:rPr>
                        <a:t>Первомайский</a:t>
                      </a:r>
                      <a:endParaRPr lang="ru-RU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39798" marR="39798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50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УТВЕРЖДАЮ: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Зам. глав. врача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__________________Е. П.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  <a:tc>
                  <a:txBody>
                    <a:bodyPr/>
                    <a:lstStyle/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СОГЛАСОВАНО: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Заведующая поликлиники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__________________   В. В. Попова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(подпись</a:t>
                      </a:r>
                      <a:r>
                        <a:rPr lang="ru-RU" sz="1200" dirty="0" smtClean="0">
                          <a:effectLst/>
                        </a:rPr>
                        <a:t>)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</a:tr>
              <a:tr h="24489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Общие данные: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Заказчик</a:t>
                      </a:r>
                      <a:r>
                        <a:rPr lang="ru-RU" sz="1200" dirty="0">
                          <a:effectLst/>
                        </a:rPr>
                        <a:t>: 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</a:t>
                      </a:r>
                      <a:r>
                        <a:rPr lang="ru-RU" sz="1200" dirty="0" smtClean="0">
                          <a:effectLst/>
                        </a:rPr>
                        <a:t>Е.П., </a:t>
                      </a:r>
                      <a:r>
                        <a:rPr lang="ru-RU" sz="1200" dirty="0">
                          <a:effectLst/>
                        </a:rPr>
                        <a:t>заместитель главного врача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Процесс</a:t>
                      </a:r>
                      <a:r>
                        <a:rPr lang="ru-RU" sz="1200" dirty="0">
                          <a:effectLst/>
                        </a:rPr>
                        <a:t>: Телемедицинская консультация формата  врач-пациент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Границы процесса: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Начало</a:t>
                      </a:r>
                      <a:r>
                        <a:rPr lang="ru-RU" sz="1200" dirty="0">
                          <a:effectLst/>
                        </a:rPr>
                        <a:t>: фиксация результатов исследования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u="sng" dirty="0">
                          <a:effectLst/>
                        </a:rPr>
                        <a:t>Окончание</a:t>
                      </a:r>
                      <a:r>
                        <a:rPr lang="ru-RU" sz="1200" dirty="0">
                          <a:effectLst/>
                        </a:rPr>
                        <a:t>:  внесение результатов исследования в амбулаторную карту  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Руководитель проекта:   </a:t>
                      </a:r>
                      <a:r>
                        <a:rPr lang="ru-RU" sz="1200" dirty="0" err="1">
                          <a:effectLst/>
                        </a:rPr>
                        <a:t>Вырупаева</a:t>
                      </a:r>
                      <a:r>
                        <a:rPr lang="ru-RU" sz="1200" dirty="0">
                          <a:effectLst/>
                        </a:rPr>
                        <a:t> Е. П. – зам. главного врача по лечебной работе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u="sng" dirty="0">
                          <a:effectLst/>
                        </a:rPr>
                        <a:t>Команда проекта:  </a:t>
                      </a:r>
                      <a:endParaRPr lang="ru-RU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</a:rPr>
                        <a:t>Вайнштейн И. В. – заместитель главного врача по МЭР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Савин А. В. – заведующий акушерско-гинекологическим </a:t>
                      </a:r>
                      <a:r>
                        <a:rPr lang="ru-RU" sz="1200" dirty="0" smtClean="0">
                          <a:effectLst/>
                        </a:rPr>
                        <a:t>отделением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  <a:tc>
                  <a:txBody>
                    <a:bodyPr/>
                    <a:lstStyle/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Обоснование: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1.Неудовлетворенность пациентов качеством оказания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медицинской помощи.</a:t>
                      </a:r>
                    </a:p>
                    <a:p>
                      <a:pPr marL="4572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1206500" indent="-120650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2. Потери: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 - времени на очное наблюдение пациентов</a:t>
                      </a:r>
                      <a:r>
                        <a:rPr lang="ru-RU" sz="1200" dirty="0" smtClean="0">
                          <a:effectLst/>
                        </a:rPr>
                        <a:t>.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</a:tr>
              <a:tr h="223394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Цель: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Наименование </a:t>
                      </a:r>
                      <a:r>
                        <a:rPr lang="ru-RU" sz="1200" dirty="0">
                          <a:effectLst/>
                        </a:rPr>
                        <a:t>цели, ед. изм.   </a:t>
                      </a:r>
                      <a:r>
                        <a:rPr lang="ru-RU" sz="1200" dirty="0" smtClean="0">
                          <a:effectLst/>
                        </a:rPr>
                        <a:t>  </a:t>
                      </a:r>
                      <a:r>
                        <a:rPr lang="ru-RU" sz="1200" dirty="0">
                          <a:effectLst/>
                        </a:rPr>
                        <a:t>Текущий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   Целевой </a:t>
                      </a:r>
                      <a:r>
                        <a:rPr lang="ru-RU" sz="1200" dirty="0" err="1">
                          <a:effectLst/>
                        </a:rPr>
                        <a:t>пок</a:t>
                      </a:r>
                      <a:r>
                        <a:rPr lang="ru-RU" sz="1200" dirty="0">
                          <a:effectLst/>
                        </a:rPr>
                        <a:t>-ль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Эффективное использование времени,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отведенного на динамическое наблюдение </a:t>
                      </a:r>
                      <a:endParaRPr lang="ru-RU" sz="1200" dirty="0" smtClean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 smtClean="0">
                          <a:effectLst/>
                        </a:rPr>
                        <a:t>за </a:t>
                      </a:r>
                      <a:r>
                        <a:rPr lang="ru-RU" sz="1200" dirty="0">
                          <a:effectLst/>
                        </a:rPr>
                        <a:t>пациентами</a:t>
                      </a:r>
                      <a:r>
                        <a:rPr lang="ru-RU" sz="1200" dirty="0" smtClean="0">
                          <a:effectLst/>
                        </a:rPr>
                        <a:t>, получающими </a:t>
                      </a:r>
                      <a:r>
                        <a:rPr lang="ru-RU" sz="1200" dirty="0">
                          <a:effectLst/>
                        </a:rPr>
                        <a:t>лечение амбулаторно.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200" dirty="0">
                          <a:effectLst/>
                        </a:rPr>
                        <a:t>Оценка состояния:              </a:t>
                      </a:r>
                      <a:r>
                        <a:rPr lang="ru-RU" sz="1200" dirty="0" smtClean="0">
                          <a:effectLst/>
                        </a:rPr>
                        <a:t>          </a:t>
                      </a:r>
                      <a:r>
                        <a:rPr lang="ru-RU" sz="1200" dirty="0">
                          <a:effectLst/>
                        </a:rPr>
                        <a:t>1 раз в 2-3 дня           ежедневно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 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Сроки:</a:t>
                      </a: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1. Подготовка и открытие проекта: </a:t>
                      </a:r>
                      <a:r>
                        <a:rPr lang="ru-RU" sz="1200" dirty="0" smtClean="0">
                          <a:effectLst/>
                        </a:rPr>
                        <a:t>13.01.21-03.02.21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2. Диагностика и целевое состояние  </a:t>
                      </a:r>
                      <a:r>
                        <a:rPr lang="ru-RU" sz="1200" dirty="0" smtClean="0">
                          <a:effectLst/>
                        </a:rPr>
                        <a:t>04.02.21-20.03.21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Картирование текущего состояния </a:t>
                      </a:r>
                      <a:r>
                        <a:rPr lang="ru-RU" sz="1200" dirty="0" smtClean="0">
                          <a:effectLst/>
                        </a:rPr>
                        <a:t>04.02.21-24.02.21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Выявление путей решения проблем  </a:t>
                      </a:r>
                      <a:r>
                        <a:rPr lang="ru-RU" sz="1200" dirty="0" smtClean="0">
                          <a:effectLst/>
                        </a:rPr>
                        <a:t>25.02.21-30.02.21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Формирование паспорта проекта </a:t>
                      </a:r>
                      <a:r>
                        <a:rPr lang="ru-RU" sz="1200" dirty="0" smtClean="0">
                          <a:effectLst/>
                        </a:rPr>
                        <a:t>01.03.2021-08.03.21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     Разработка целевой карты процесса  </a:t>
                      </a:r>
                      <a:r>
                        <a:rPr lang="ru-RU" sz="1200" dirty="0" smtClean="0">
                          <a:effectLst/>
                        </a:rPr>
                        <a:t>08.03.21-20.03.21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3.  Внедрение улучшений: </a:t>
                      </a:r>
                      <a:r>
                        <a:rPr lang="ru-RU" sz="1200" dirty="0" smtClean="0">
                          <a:effectLst/>
                        </a:rPr>
                        <a:t>21.03.21-01.06.21</a:t>
                      </a:r>
                      <a:endParaRPr lang="ru-RU" sz="1200" dirty="0">
                        <a:effectLst/>
                      </a:endParaRPr>
                    </a:p>
                    <a:p>
                      <a:pPr marL="0" indent="0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4021138" algn="l"/>
                        </a:tabLst>
                      </a:pPr>
                      <a:r>
                        <a:rPr lang="ru-RU" sz="1200" dirty="0">
                          <a:effectLst/>
                        </a:rPr>
                        <a:t>4. Закрепление результатов и закрытие проекта   </a:t>
                      </a:r>
                      <a:r>
                        <a:rPr lang="ru-RU" sz="1200" dirty="0" smtClean="0">
                          <a:effectLst/>
                        </a:rPr>
                        <a:t>02.06.21-30.06.21</a:t>
                      </a:r>
                      <a:endParaRPr lang="ru-RU" sz="12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39798" marR="39798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4001949"/>
      </p:ext>
    </p:extLst>
  </p:cSld>
  <p:clrMapOvr>
    <a:masterClrMapping/>
  </p:clrMapOvr>
  <p:transition spd="slow">
    <p:cover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88640"/>
            <a:ext cx="8712968" cy="593752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000" b="1" u="sng" dirty="0"/>
              <a:t>Процесс: Телемедицинская консультация формата  врач-пациент</a:t>
            </a:r>
            <a:endParaRPr lang="ru-RU" sz="2000" dirty="0"/>
          </a:p>
          <a:p>
            <a:pPr marL="514350" indent="-514350">
              <a:buFont typeface="+mj-lt"/>
              <a:buAutoNum type="arabicPeriod"/>
            </a:pPr>
            <a:endParaRPr lang="ru-RU" sz="1400" dirty="0"/>
          </a:p>
          <a:p>
            <a:pPr marL="514350" lvl="0" indent="-514350">
              <a:buFont typeface="+mj-lt"/>
              <a:buAutoNum type="arabicPeriod"/>
            </a:pPr>
            <a:r>
              <a:rPr lang="ru-RU" sz="1700" dirty="0"/>
              <a:t>Прохождение процедуры идентификации и аутентификации. </a:t>
            </a:r>
          </a:p>
          <a:p>
            <a:pPr marL="0" indent="0">
              <a:buNone/>
            </a:pPr>
            <a:r>
              <a:rPr lang="ru-RU" sz="1700" dirty="0"/>
              <a:t>Врачу получить логин и пароль для доступа к ЕСИА; подать заявление в Федеральный регистр медицинских работников; получить усиленную квалификационную электронную подпись.</a:t>
            </a:r>
          </a:p>
          <a:p>
            <a:pPr marL="0" indent="0">
              <a:buNone/>
            </a:pPr>
            <a:r>
              <a:rPr lang="ru-RU" sz="1700" dirty="0" smtClean="0"/>
              <a:t>Пациенту </a:t>
            </a:r>
            <a:r>
              <a:rPr lang="ru-RU" sz="1700" dirty="0"/>
              <a:t>получить логин и пароль для доступа к ЕСИА; скачать бесплатное программное обеспечение, иметь доступ к интернету; перед сеансом связи авторизуется в личном кабинете на сайте медицинской организации.</a:t>
            </a:r>
          </a:p>
          <a:p>
            <a:pPr lvl="0">
              <a:buFont typeface="+mj-lt"/>
              <a:buAutoNum type="arabicPeriod" startAt="2"/>
            </a:pPr>
            <a:r>
              <a:rPr lang="ru-RU" sz="1700" dirty="0"/>
              <a:t>Соблюдать Порядок оформления согласия пациента на обработку персональных данных, данных о состоянии его здоровья, Информированного добровольного согласия в соответствии с требованиями законодательства РФ.</a:t>
            </a:r>
          </a:p>
          <a:p>
            <a:pPr lvl="0">
              <a:buFont typeface="+mj-lt"/>
              <a:buAutoNum type="arabicPeriod" startAt="3"/>
            </a:pPr>
            <a:r>
              <a:rPr lang="ru-RU" sz="1700" dirty="0"/>
              <a:t>Обеспечить доступ к провайдеру телемедицинских услуг.</a:t>
            </a:r>
          </a:p>
          <a:p>
            <a:pPr lvl="0">
              <a:buFont typeface="+mj-lt"/>
              <a:buAutoNum type="arabicPeriod" startAt="4"/>
            </a:pPr>
            <a:r>
              <a:rPr lang="ru-RU" sz="1700" dirty="0"/>
              <a:t>Определение зон ответственности: </a:t>
            </a:r>
          </a:p>
          <a:p>
            <a:pPr marL="0" indent="0">
              <a:buNone/>
            </a:pPr>
            <a:r>
              <a:rPr lang="ru-RU" sz="1700" dirty="0"/>
              <a:t>Ответственность лечащего врача: принятие решений по оказанию медицинской помощи. </a:t>
            </a:r>
          </a:p>
          <a:p>
            <a:pPr marL="0" indent="0">
              <a:buNone/>
            </a:pPr>
            <a:r>
              <a:rPr lang="ru-RU" sz="1700" dirty="0"/>
              <a:t>Ответственность пациента: обеспечение использования медицинских изделий в соответствии с инструкцией по их применению; обеспечение собственноручного ввода достоверных данных о состоянии своего здоровья; соблюдение правил пользования информационными системами, используемыми для дистанционного наблюдения за состоянием здоровья.</a:t>
            </a:r>
          </a:p>
          <a:p>
            <a:pPr lvl="0">
              <a:buFont typeface="+mj-lt"/>
              <a:buAutoNum type="arabicPeriod" startAt="5"/>
            </a:pPr>
            <a:r>
              <a:rPr lang="ru-RU" sz="1700" dirty="0"/>
              <a:t>Проведение первичной очной консультации: установление диагноза, назначение лечения по данному обращению</a:t>
            </a:r>
            <a:r>
              <a:rPr lang="ru-RU" sz="1700" dirty="0" smtClean="0"/>
              <a:t>.</a:t>
            </a:r>
            <a:endParaRPr lang="ru-RU" sz="1700" dirty="0"/>
          </a:p>
        </p:txBody>
      </p:sp>
    </p:spTree>
    <p:extLst>
      <p:ext uri="{BB962C8B-B14F-4D97-AF65-F5344CB8AC3E}">
        <p14:creationId xmlns:p14="http://schemas.microsoft.com/office/powerpoint/2010/main" val="3485486540"/>
      </p:ext>
    </p:extLst>
  </p:cSld>
  <p:clrMapOvr>
    <a:masterClrMapping/>
  </p:clrMapOvr>
  <p:transition spd="slow">
    <p:cover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>
              <a:buFont typeface="+mj-lt"/>
              <a:buAutoNum type="arabicPeriod" startAt="6"/>
            </a:pPr>
            <a:r>
              <a:rPr lang="ru-RU" dirty="0"/>
              <a:t>Дистанционное динамическое наблюдение: </a:t>
            </a:r>
          </a:p>
          <a:p>
            <a:pPr marL="0" indent="0">
              <a:buNone/>
            </a:pPr>
            <a:r>
              <a:rPr lang="ru-RU" dirty="0"/>
              <a:t>принятие сведений о состоянии пациента в автоматическом режиме от медицинских изделий с функцией передачи данных или напрямую от пациента; </a:t>
            </a:r>
          </a:p>
          <a:p>
            <a:pPr marL="0" indent="0">
              <a:buNone/>
            </a:pPr>
            <a:r>
              <a:rPr lang="ru-RU" dirty="0"/>
              <a:t>обработка данных о состоянии здоровья пациента;</a:t>
            </a:r>
          </a:p>
          <a:p>
            <a:pPr marL="0" indent="0">
              <a:buNone/>
            </a:pPr>
            <a:r>
              <a:rPr lang="ru-RU" dirty="0"/>
              <a:t>контроль показателей здоровья пациента;</a:t>
            </a:r>
          </a:p>
          <a:p>
            <a:pPr marL="0" indent="0">
              <a:buNone/>
            </a:pPr>
            <a:r>
              <a:rPr lang="ru-RU" dirty="0"/>
              <a:t>направление сообщений пациенту;</a:t>
            </a:r>
          </a:p>
          <a:p>
            <a:pPr marL="0" indent="0">
              <a:buNone/>
            </a:pPr>
            <a:r>
              <a:rPr lang="ru-RU" dirty="0"/>
              <a:t>экстренное реагирование при критическом отклонении показателей здоровья пациента от предельных значений; </a:t>
            </a:r>
          </a:p>
          <a:p>
            <a:pPr marL="0" indent="0">
              <a:buNone/>
            </a:pPr>
            <a:r>
              <a:rPr lang="ru-RU" dirty="0"/>
              <a:t>передача и отображение сведений о состоянии здоровья пациента в электронной медицинской карте пациента;</a:t>
            </a:r>
          </a:p>
          <a:p>
            <a:pPr marL="0" indent="0">
              <a:buNone/>
            </a:pPr>
            <a:r>
              <a:rPr lang="ru-RU" dirty="0"/>
              <a:t>корректировка ранее назначенного лечения;</a:t>
            </a:r>
          </a:p>
          <a:p>
            <a:pPr marL="0" indent="0">
              <a:buNone/>
            </a:pPr>
            <a:r>
              <a:rPr lang="ru-RU" dirty="0"/>
              <a:t>формирование рецепта на лекарственный препарат в форме электронного документа.</a:t>
            </a:r>
          </a:p>
          <a:p>
            <a:pPr lvl="0">
              <a:buFont typeface="+mj-lt"/>
              <a:buAutoNum type="arabicPeriod" startAt="7"/>
            </a:pPr>
            <a:r>
              <a:rPr lang="ru-RU" dirty="0"/>
              <a:t>Документирование информации о проведении консультации и с применением ТМТ, включая внесение сведений в медицинскую документацию с использованием усиленной квалифицированной электронной подписи.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2621699"/>
      </p:ext>
    </p:extLst>
  </p:cSld>
  <p:clrMapOvr>
    <a:masterClrMapping/>
  </p:clrMapOvr>
  <p:transition spd="slow">
    <p:cover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Телемедицинское консультирование формата «ВРАЧ-ПАЦИЕНТ»</a:t>
            </a:r>
            <a:br>
              <a:rPr lang="ru-RU" sz="2000" b="1" dirty="0" smtClean="0"/>
            </a:br>
            <a:r>
              <a:rPr lang="ru-RU" sz="2000" b="1" dirty="0" smtClean="0"/>
              <a:t>Карта процесса (текущее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251520" y="1948663"/>
            <a:ext cx="1584176" cy="1798225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pPr marL="177800"/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Очное консультирование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21261" y="4888913"/>
            <a:ext cx="84145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Потеря времени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Неполноценное динамическое наблюдение.</a:t>
            </a:r>
          </a:p>
          <a:p>
            <a:pPr marL="342900" indent="-342900">
              <a:buAutoNum type="arabicPeriod"/>
            </a:pPr>
            <a:r>
              <a:rPr lang="ru-RU" dirty="0"/>
              <a:t> </a:t>
            </a:r>
            <a:r>
              <a:rPr lang="ru-RU" dirty="0" smtClean="0"/>
              <a:t>Недовольство пациента временем ожидания.</a:t>
            </a:r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>
            <a:off x="1835696" y="3129027"/>
            <a:ext cx="504056" cy="14732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Пятно 1 44"/>
          <p:cNvSpPr/>
          <p:nvPr/>
        </p:nvSpPr>
        <p:spPr>
          <a:xfrm>
            <a:off x="1792111" y="3865100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46" name="Пятно 1 45"/>
          <p:cNvSpPr/>
          <p:nvPr/>
        </p:nvSpPr>
        <p:spPr>
          <a:xfrm>
            <a:off x="3405968" y="3958510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  <a:endParaRPr lang="ru-RU" dirty="0"/>
          </a:p>
        </p:txBody>
      </p:sp>
      <p:sp>
        <p:nvSpPr>
          <p:cNvPr id="28" name="6-конечная звезда 12"/>
          <p:cNvSpPr/>
          <p:nvPr/>
        </p:nvSpPr>
        <p:spPr>
          <a:xfrm>
            <a:off x="7074526" y="2361989"/>
            <a:ext cx="1761270" cy="629802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Госпитализация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Стрелка вправо 30"/>
          <p:cNvSpPr/>
          <p:nvPr/>
        </p:nvSpPr>
        <p:spPr>
          <a:xfrm rot="1909433">
            <a:off x="5945063" y="2523402"/>
            <a:ext cx="96336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2383951" y="2641404"/>
            <a:ext cx="660020" cy="19959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врач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1" name="Пятно 1 20"/>
          <p:cNvSpPr/>
          <p:nvPr/>
        </p:nvSpPr>
        <p:spPr>
          <a:xfrm>
            <a:off x="2596316" y="4077072"/>
            <a:ext cx="720080" cy="576064"/>
          </a:xfrm>
          <a:prstGeom prst="irregularSeal1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862631" y="1412776"/>
            <a:ext cx="2423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очный осмотр на дому</a:t>
            </a:r>
            <a:endParaRPr lang="ru-RU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4074437" y="1935102"/>
            <a:ext cx="1916656" cy="341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 день болезни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089666" y="2474975"/>
            <a:ext cx="1916656" cy="341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4</a:t>
            </a:r>
            <a:r>
              <a:rPr lang="ru-RU" dirty="0" smtClean="0">
                <a:solidFill>
                  <a:schemeClr val="tx1"/>
                </a:solidFill>
              </a:rPr>
              <a:t> день болезни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126048" y="3031802"/>
            <a:ext cx="1916656" cy="341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7 день болезни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126048" y="3586923"/>
            <a:ext cx="1916656" cy="34177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9 день болезни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6-конечная звезда 12"/>
          <p:cNvSpPr/>
          <p:nvPr/>
        </p:nvSpPr>
        <p:spPr>
          <a:xfrm>
            <a:off x="7074526" y="3192081"/>
            <a:ext cx="1761270" cy="554807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Выздоровление</a:t>
            </a:r>
            <a:endParaRPr lang="ru-RU" dirty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Стрелка вправо 47"/>
          <p:cNvSpPr/>
          <p:nvPr/>
        </p:nvSpPr>
        <p:spPr>
          <a:xfrm rot="19689777">
            <a:off x="5988753" y="3375169"/>
            <a:ext cx="877514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Стрелка вправо 48"/>
          <p:cNvSpPr/>
          <p:nvPr/>
        </p:nvSpPr>
        <p:spPr>
          <a:xfrm rot="1526221" flipV="1">
            <a:off x="5996946" y="2741894"/>
            <a:ext cx="844382" cy="5548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Стрелка вправо 49"/>
          <p:cNvSpPr/>
          <p:nvPr/>
        </p:nvSpPr>
        <p:spPr>
          <a:xfrm rot="20414848">
            <a:off x="6037067" y="3113609"/>
            <a:ext cx="788730" cy="5754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Стрелка вправо 50"/>
          <p:cNvSpPr/>
          <p:nvPr/>
        </p:nvSpPr>
        <p:spPr>
          <a:xfrm rot="1909433">
            <a:off x="2963155" y="3567269"/>
            <a:ext cx="1129129" cy="90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Стрелка вправо 51"/>
          <p:cNvSpPr/>
          <p:nvPr/>
        </p:nvSpPr>
        <p:spPr>
          <a:xfrm>
            <a:off x="3316396" y="3182984"/>
            <a:ext cx="781166" cy="9020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Стрелка вправо 52"/>
          <p:cNvSpPr/>
          <p:nvPr/>
        </p:nvSpPr>
        <p:spPr>
          <a:xfrm rot="20587822">
            <a:off x="3302662" y="2744090"/>
            <a:ext cx="781484" cy="85677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Стрелка вправо 53"/>
          <p:cNvSpPr/>
          <p:nvPr/>
        </p:nvSpPr>
        <p:spPr>
          <a:xfrm rot="19180666">
            <a:off x="2863881" y="2541305"/>
            <a:ext cx="1332575" cy="6735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2339750" y="2922792"/>
            <a:ext cx="864097" cy="1047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305068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3454083"/>
            <a:ext cx="936104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2032" y="3437067"/>
            <a:ext cx="1035794" cy="710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/>
              <a:t>Карта процесса (целевое состояние)</a:t>
            </a:r>
            <a:endParaRPr lang="ru-RU" sz="2000" b="1" dirty="0"/>
          </a:p>
        </p:txBody>
      </p:sp>
      <p:sp>
        <p:nvSpPr>
          <p:cNvPr id="13" name="6-конечная звезда 12"/>
          <p:cNvSpPr/>
          <p:nvPr/>
        </p:nvSpPr>
        <p:spPr>
          <a:xfrm>
            <a:off x="467544" y="3065282"/>
            <a:ext cx="2599524" cy="1182353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sz="1000" dirty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Очное консультирование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6-конечная звезда 12"/>
          <p:cNvSpPr/>
          <p:nvPr/>
        </p:nvSpPr>
        <p:spPr>
          <a:xfrm>
            <a:off x="6516216" y="2486100"/>
            <a:ext cx="2337360" cy="1070184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Очное </a:t>
            </a:r>
            <a:r>
              <a:rPr lang="ru-RU" dirty="0">
                <a:solidFill>
                  <a:schemeClr val="tx1"/>
                </a:solidFill>
              </a:rPr>
              <a:t>консультирование</a:t>
            </a:r>
          </a:p>
        </p:txBody>
      </p:sp>
      <p:sp>
        <p:nvSpPr>
          <p:cNvPr id="31" name="Стрелка вправо 30"/>
          <p:cNvSpPr/>
          <p:nvPr/>
        </p:nvSpPr>
        <p:spPr>
          <a:xfrm>
            <a:off x="5868144" y="3725082"/>
            <a:ext cx="559682" cy="135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6-конечная звезда 12"/>
          <p:cNvSpPr/>
          <p:nvPr/>
        </p:nvSpPr>
        <p:spPr>
          <a:xfrm>
            <a:off x="6516216" y="3725082"/>
            <a:ext cx="2337360" cy="1070184"/>
          </a:xfrm>
          <a:custGeom>
            <a:avLst/>
            <a:gdLst>
              <a:gd name="connsiteX0" fmla="*/ 1 w 2971800"/>
              <a:gd name="connsiteY0" fmla="*/ 778669 h 3114675"/>
              <a:gd name="connsiteX1" fmla="*/ 990592 w 2971800"/>
              <a:gd name="connsiteY1" fmla="*/ 778656 h 3114675"/>
              <a:gd name="connsiteX2" fmla="*/ 1485900 w 2971800"/>
              <a:gd name="connsiteY2" fmla="*/ 0 h 3114675"/>
              <a:gd name="connsiteX3" fmla="*/ 1981208 w 2971800"/>
              <a:gd name="connsiteY3" fmla="*/ 778656 h 3114675"/>
              <a:gd name="connsiteX4" fmla="*/ 2971799 w 2971800"/>
              <a:gd name="connsiteY4" fmla="*/ 778669 h 3114675"/>
              <a:gd name="connsiteX5" fmla="*/ 2476516 w 2971800"/>
              <a:gd name="connsiteY5" fmla="*/ 1557338 h 3114675"/>
              <a:gd name="connsiteX6" fmla="*/ 2971799 w 2971800"/>
              <a:gd name="connsiteY6" fmla="*/ 2336006 h 3114675"/>
              <a:gd name="connsiteX7" fmla="*/ 1981208 w 2971800"/>
              <a:gd name="connsiteY7" fmla="*/ 2336019 h 3114675"/>
              <a:gd name="connsiteX8" fmla="*/ 1485900 w 2971800"/>
              <a:gd name="connsiteY8" fmla="*/ 3114675 h 3114675"/>
              <a:gd name="connsiteX9" fmla="*/ 990592 w 2971800"/>
              <a:gd name="connsiteY9" fmla="*/ 2336019 h 3114675"/>
              <a:gd name="connsiteX10" fmla="*/ 1 w 2971800"/>
              <a:gd name="connsiteY10" fmla="*/ 2336006 h 3114675"/>
              <a:gd name="connsiteX11" fmla="*/ 495284 w 2971800"/>
              <a:gd name="connsiteY11" fmla="*/ 1557338 h 3114675"/>
              <a:gd name="connsiteX12" fmla="*/ 1 w 2971800"/>
              <a:gd name="connsiteY12" fmla="*/ 778669 h 3114675"/>
              <a:gd name="connsiteX0" fmla="*/ 1 w 2971799"/>
              <a:gd name="connsiteY0" fmla="*/ 7786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1 w 2971799"/>
              <a:gd name="connsiteY12" fmla="*/ 778669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750094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750094 h 3114675"/>
              <a:gd name="connsiteX0" fmla="*/ 0 w 2971799"/>
              <a:gd name="connsiteY0" fmla="*/ 1350169 h 3114675"/>
              <a:gd name="connsiteX1" fmla="*/ 990592 w 2971799"/>
              <a:gd name="connsiteY1" fmla="*/ 778656 h 3114675"/>
              <a:gd name="connsiteX2" fmla="*/ 1485900 w 2971799"/>
              <a:gd name="connsiteY2" fmla="*/ 0 h 3114675"/>
              <a:gd name="connsiteX3" fmla="*/ 1981208 w 2971799"/>
              <a:gd name="connsiteY3" fmla="*/ 778656 h 3114675"/>
              <a:gd name="connsiteX4" fmla="*/ 2971799 w 2971799"/>
              <a:gd name="connsiteY4" fmla="*/ 778669 h 3114675"/>
              <a:gd name="connsiteX5" fmla="*/ 2476516 w 2971799"/>
              <a:gd name="connsiteY5" fmla="*/ 1557338 h 3114675"/>
              <a:gd name="connsiteX6" fmla="*/ 2971799 w 2971799"/>
              <a:gd name="connsiteY6" fmla="*/ 2336006 h 3114675"/>
              <a:gd name="connsiteX7" fmla="*/ 1981208 w 2971799"/>
              <a:gd name="connsiteY7" fmla="*/ 2336019 h 3114675"/>
              <a:gd name="connsiteX8" fmla="*/ 1485900 w 2971799"/>
              <a:gd name="connsiteY8" fmla="*/ 3114675 h 3114675"/>
              <a:gd name="connsiteX9" fmla="*/ 990592 w 2971799"/>
              <a:gd name="connsiteY9" fmla="*/ 2336019 h 3114675"/>
              <a:gd name="connsiteX10" fmla="*/ 1 w 2971799"/>
              <a:gd name="connsiteY10" fmla="*/ 2336006 h 3114675"/>
              <a:gd name="connsiteX11" fmla="*/ 0 w 2971799"/>
              <a:gd name="connsiteY11" fmla="*/ 1519238 h 3114675"/>
              <a:gd name="connsiteX12" fmla="*/ 0 w 2971799"/>
              <a:gd name="connsiteY12" fmla="*/ 1350169 h 3114675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2971799 w 2971799"/>
              <a:gd name="connsiteY4" fmla="*/ 13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2336019"/>
              <a:gd name="connsiteX1" fmla="*/ 990592 w 2971799"/>
              <a:gd name="connsiteY1" fmla="*/ 0 h 2336019"/>
              <a:gd name="connsiteX2" fmla="*/ 628784 w 2971799"/>
              <a:gd name="connsiteY2" fmla="*/ 621519 h 2336019"/>
              <a:gd name="connsiteX3" fmla="*/ 1981208 w 2971799"/>
              <a:gd name="connsiteY3" fmla="*/ 0 h 2336019"/>
              <a:gd name="connsiteX4" fmla="*/ 1343311 w 2971799"/>
              <a:gd name="connsiteY4" fmla="*/ 628795 h 2336019"/>
              <a:gd name="connsiteX5" fmla="*/ 2476516 w 2971799"/>
              <a:gd name="connsiteY5" fmla="*/ 778682 h 2336019"/>
              <a:gd name="connsiteX6" fmla="*/ 2971799 w 2971799"/>
              <a:gd name="connsiteY6" fmla="*/ 1557350 h 2336019"/>
              <a:gd name="connsiteX7" fmla="*/ 1981208 w 2971799"/>
              <a:gd name="connsiteY7" fmla="*/ 1557363 h 2336019"/>
              <a:gd name="connsiteX8" fmla="*/ 1485900 w 2971799"/>
              <a:gd name="connsiteY8" fmla="*/ 2336019 h 2336019"/>
              <a:gd name="connsiteX9" fmla="*/ 990592 w 2971799"/>
              <a:gd name="connsiteY9" fmla="*/ 1557363 h 2336019"/>
              <a:gd name="connsiteX10" fmla="*/ 1 w 2971799"/>
              <a:gd name="connsiteY10" fmla="*/ 1557350 h 2336019"/>
              <a:gd name="connsiteX11" fmla="*/ 0 w 2971799"/>
              <a:gd name="connsiteY11" fmla="*/ 740582 h 2336019"/>
              <a:gd name="connsiteX12" fmla="*/ 0 w 2971799"/>
              <a:gd name="connsiteY12" fmla="*/ 571513 h 2336019"/>
              <a:gd name="connsiteX0" fmla="*/ 0 w 2971799"/>
              <a:gd name="connsiteY0" fmla="*/ 571513 h 1557363"/>
              <a:gd name="connsiteX1" fmla="*/ 990592 w 2971799"/>
              <a:gd name="connsiteY1" fmla="*/ 0 h 1557363"/>
              <a:gd name="connsiteX2" fmla="*/ 628784 w 2971799"/>
              <a:gd name="connsiteY2" fmla="*/ 621519 h 1557363"/>
              <a:gd name="connsiteX3" fmla="*/ 1981208 w 2971799"/>
              <a:gd name="connsiteY3" fmla="*/ 0 h 1557363"/>
              <a:gd name="connsiteX4" fmla="*/ 1343311 w 2971799"/>
              <a:gd name="connsiteY4" fmla="*/ 628795 h 1557363"/>
              <a:gd name="connsiteX5" fmla="*/ 2476516 w 2971799"/>
              <a:gd name="connsiteY5" fmla="*/ 778682 h 1557363"/>
              <a:gd name="connsiteX6" fmla="*/ 2971799 w 2971799"/>
              <a:gd name="connsiteY6" fmla="*/ 1557350 h 1557363"/>
              <a:gd name="connsiteX7" fmla="*/ 1981208 w 2971799"/>
              <a:gd name="connsiteY7" fmla="*/ 1557363 h 1557363"/>
              <a:gd name="connsiteX8" fmla="*/ 1448109 w 2971799"/>
              <a:gd name="connsiteY8" fmla="*/ 1555295 h 1557363"/>
              <a:gd name="connsiteX9" fmla="*/ 990592 w 2971799"/>
              <a:gd name="connsiteY9" fmla="*/ 1557363 h 1557363"/>
              <a:gd name="connsiteX10" fmla="*/ 1 w 2971799"/>
              <a:gd name="connsiteY10" fmla="*/ 1557350 h 1557363"/>
              <a:gd name="connsiteX11" fmla="*/ 0 w 2971799"/>
              <a:gd name="connsiteY11" fmla="*/ 740582 h 1557363"/>
              <a:gd name="connsiteX12" fmla="*/ 0 w 2971799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505270 w 2476516"/>
              <a:gd name="connsiteY6" fmla="*/ 1043230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990592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981208 w 2476516"/>
              <a:gd name="connsiteY3" fmla="*/ 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343311 w 2476516"/>
              <a:gd name="connsiteY4" fmla="*/ 628795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628784 w 2476516"/>
              <a:gd name="connsiteY2" fmla="*/ 621519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2476516"/>
              <a:gd name="connsiteY0" fmla="*/ 571513 h 1557363"/>
              <a:gd name="connsiteX1" fmla="*/ 685796 w 2476516"/>
              <a:gd name="connsiteY1" fmla="*/ 0 h 1557363"/>
              <a:gd name="connsiteX2" fmla="*/ 504962 w 2476516"/>
              <a:gd name="connsiteY2" fmla="*/ 583548 h 1557363"/>
              <a:gd name="connsiteX3" fmla="*/ 1133490 w 2476516"/>
              <a:gd name="connsiteY3" fmla="*/ 66690 h 1557363"/>
              <a:gd name="connsiteX4" fmla="*/ 1019468 w 2476516"/>
              <a:gd name="connsiteY4" fmla="*/ 638461 h 1557363"/>
              <a:gd name="connsiteX5" fmla="*/ 2476516 w 2476516"/>
              <a:gd name="connsiteY5" fmla="*/ 778682 h 1557363"/>
              <a:gd name="connsiteX6" fmla="*/ 1962483 w 2476516"/>
              <a:gd name="connsiteY6" fmla="*/ 1014879 h 1557363"/>
              <a:gd name="connsiteX7" fmla="*/ 1981208 w 2476516"/>
              <a:gd name="connsiteY7" fmla="*/ 1557363 h 1557363"/>
              <a:gd name="connsiteX8" fmla="*/ 1448109 w 2476516"/>
              <a:gd name="connsiteY8" fmla="*/ 1555295 h 1557363"/>
              <a:gd name="connsiteX9" fmla="*/ 990592 w 2476516"/>
              <a:gd name="connsiteY9" fmla="*/ 1557363 h 1557363"/>
              <a:gd name="connsiteX10" fmla="*/ 1 w 2476516"/>
              <a:gd name="connsiteY10" fmla="*/ 1557350 h 1557363"/>
              <a:gd name="connsiteX11" fmla="*/ 0 w 2476516"/>
              <a:gd name="connsiteY11" fmla="*/ 740582 h 1557363"/>
              <a:gd name="connsiteX12" fmla="*/ 0 w 2476516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019468 w 1981208"/>
              <a:gd name="connsiteY4" fmla="*/ 638461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504962 w 1981208"/>
              <a:gd name="connsiteY2" fmla="*/ 583548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133490 w 1981208"/>
              <a:gd name="connsiteY3" fmla="*/ 66690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685796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571513 h 1557363"/>
              <a:gd name="connsiteX1" fmla="*/ 866774 w 1981208"/>
              <a:gd name="connsiteY1" fmla="*/ 0 h 1557363"/>
              <a:gd name="connsiteX2" fmla="*/ 704990 w 1981208"/>
              <a:gd name="connsiteY2" fmla="*/ 583677 h 1557363"/>
              <a:gd name="connsiteX3" fmla="*/ 1438296 w 1981208"/>
              <a:gd name="connsiteY3" fmla="*/ 76232 h 1557363"/>
              <a:gd name="connsiteX4" fmla="*/ 1295698 w 1981208"/>
              <a:gd name="connsiteY4" fmla="*/ 600493 h 1557363"/>
              <a:gd name="connsiteX5" fmla="*/ 1952654 w 1981208"/>
              <a:gd name="connsiteY5" fmla="*/ 188173 h 1557363"/>
              <a:gd name="connsiteX6" fmla="*/ 1962483 w 1981208"/>
              <a:gd name="connsiteY6" fmla="*/ 1014879 h 1557363"/>
              <a:gd name="connsiteX7" fmla="*/ 1981208 w 1981208"/>
              <a:gd name="connsiteY7" fmla="*/ 1557363 h 1557363"/>
              <a:gd name="connsiteX8" fmla="*/ 1448109 w 1981208"/>
              <a:gd name="connsiteY8" fmla="*/ 1555295 h 1557363"/>
              <a:gd name="connsiteX9" fmla="*/ 990592 w 1981208"/>
              <a:gd name="connsiteY9" fmla="*/ 1557363 h 1557363"/>
              <a:gd name="connsiteX10" fmla="*/ 1 w 1981208"/>
              <a:gd name="connsiteY10" fmla="*/ 1557350 h 1557363"/>
              <a:gd name="connsiteX11" fmla="*/ 0 w 1981208"/>
              <a:gd name="connsiteY11" fmla="*/ 740582 h 1557363"/>
              <a:gd name="connsiteX12" fmla="*/ 0 w 1981208"/>
              <a:gd name="connsiteY12" fmla="*/ 571513 h 1557363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664350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295698 w 1981208"/>
              <a:gd name="connsiteY4" fmla="*/ 524261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704990 w 1981208"/>
              <a:gd name="connsiteY2" fmla="*/ 507445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495281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495281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47868 w 1981208"/>
              <a:gd name="connsiteY2" fmla="*/ 50755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00479 w 1981208"/>
              <a:gd name="connsiteY4" fmla="*/ 543425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267134 w 1981208"/>
              <a:gd name="connsiteY4" fmla="*/ 534012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762146 w 1981208"/>
              <a:gd name="connsiteY2" fmla="*/ 498132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885828 w 1981208"/>
              <a:gd name="connsiteY1" fmla="*/ 19039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885975 w 1981208"/>
              <a:gd name="connsiteY2" fmla="*/ 498237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43829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419540 w 1981208"/>
              <a:gd name="connsiteY4" fmla="*/ 51507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81208"/>
              <a:gd name="connsiteY0" fmla="*/ 562074 h 1481131"/>
              <a:gd name="connsiteX1" fmla="*/ 609605 w 1981208"/>
              <a:gd name="connsiteY1" fmla="*/ 76205 h 1481131"/>
              <a:gd name="connsiteX2" fmla="*/ 609752 w 1981208"/>
              <a:gd name="connsiteY2" fmla="*/ 526923 h 1481131"/>
              <a:gd name="connsiteX3" fmla="*/ 1219226 w 1981208"/>
              <a:gd name="connsiteY3" fmla="*/ 0 h 1481131"/>
              <a:gd name="connsiteX4" fmla="*/ 1248095 w 1981208"/>
              <a:gd name="connsiteY4" fmla="*/ 572340 h 1481131"/>
              <a:gd name="connsiteX5" fmla="*/ 1952654 w 1981208"/>
              <a:gd name="connsiteY5" fmla="*/ 111941 h 1481131"/>
              <a:gd name="connsiteX6" fmla="*/ 1962483 w 1981208"/>
              <a:gd name="connsiteY6" fmla="*/ 938647 h 1481131"/>
              <a:gd name="connsiteX7" fmla="*/ 1981208 w 1981208"/>
              <a:gd name="connsiteY7" fmla="*/ 1481131 h 1481131"/>
              <a:gd name="connsiteX8" fmla="*/ 1448109 w 1981208"/>
              <a:gd name="connsiteY8" fmla="*/ 1479063 h 1481131"/>
              <a:gd name="connsiteX9" fmla="*/ 990592 w 1981208"/>
              <a:gd name="connsiteY9" fmla="*/ 1481131 h 1481131"/>
              <a:gd name="connsiteX10" fmla="*/ 1 w 1981208"/>
              <a:gd name="connsiteY10" fmla="*/ 1481118 h 1481131"/>
              <a:gd name="connsiteX11" fmla="*/ 0 w 1981208"/>
              <a:gd name="connsiteY11" fmla="*/ 931246 h 1481131"/>
              <a:gd name="connsiteX12" fmla="*/ 0 w 1981208"/>
              <a:gd name="connsiteY12" fmla="*/ 562074 h 1481131"/>
              <a:gd name="connsiteX0" fmla="*/ 0 w 1962483"/>
              <a:gd name="connsiteY0" fmla="*/ 562074 h 1481131"/>
              <a:gd name="connsiteX1" fmla="*/ 609605 w 1962483"/>
              <a:gd name="connsiteY1" fmla="*/ 76205 h 1481131"/>
              <a:gd name="connsiteX2" fmla="*/ 609752 w 1962483"/>
              <a:gd name="connsiteY2" fmla="*/ 526923 h 1481131"/>
              <a:gd name="connsiteX3" fmla="*/ 1219226 w 1962483"/>
              <a:gd name="connsiteY3" fmla="*/ 0 h 1481131"/>
              <a:gd name="connsiteX4" fmla="*/ 1248095 w 1962483"/>
              <a:gd name="connsiteY4" fmla="*/ 572340 h 1481131"/>
              <a:gd name="connsiteX5" fmla="*/ 1952654 w 1962483"/>
              <a:gd name="connsiteY5" fmla="*/ 111941 h 1481131"/>
              <a:gd name="connsiteX6" fmla="*/ 1962483 w 1962483"/>
              <a:gd name="connsiteY6" fmla="*/ 938647 h 1481131"/>
              <a:gd name="connsiteX7" fmla="*/ 1809765 w 1962483"/>
              <a:gd name="connsiteY7" fmla="*/ 1481131 h 1481131"/>
              <a:gd name="connsiteX8" fmla="*/ 1448109 w 1962483"/>
              <a:gd name="connsiteY8" fmla="*/ 1479063 h 1481131"/>
              <a:gd name="connsiteX9" fmla="*/ 990592 w 1962483"/>
              <a:gd name="connsiteY9" fmla="*/ 1481131 h 1481131"/>
              <a:gd name="connsiteX10" fmla="*/ 1 w 1962483"/>
              <a:gd name="connsiteY10" fmla="*/ 1481118 h 1481131"/>
              <a:gd name="connsiteX11" fmla="*/ 0 w 1962483"/>
              <a:gd name="connsiteY11" fmla="*/ 931246 h 1481131"/>
              <a:gd name="connsiteX12" fmla="*/ 0 w 1962483"/>
              <a:gd name="connsiteY12" fmla="*/ 562074 h 1481131"/>
              <a:gd name="connsiteX0" fmla="*/ 0 w 1952654"/>
              <a:gd name="connsiteY0" fmla="*/ 562074 h 1481131"/>
              <a:gd name="connsiteX1" fmla="*/ 609605 w 1952654"/>
              <a:gd name="connsiteY1" fmla="*/ 76205 h 1481131"/>
              <a:gd name="connsiteX2" fmla="*/ 609752 w 1952654"/>
              <a:gd name="connsiteY2" fmla="*/ 526923 h 1481131"/>
              <a:gd name="connsiteX3" fmla="*/ 1219226 w 1952654"/>
              <a:gd name="connsiteY3" fmla="*/ 0 h 1481131"/>
              <a:gd name="connsiteX4" fmla="*/ 1248095 w 1952654"/>
              <a:gd name="connsiteY4" fmla="*/ 572340 h 1481131"/>
              <a:gd name="connsiteX5" fmla="*/ 1952654 w 1952654"/>
              <a:gd name="connsiteY5" fmla="*/ 111941 h 1481131"/>
              <a:gd name="connsiteX6" fmla="*/ 1838970 w 1952654"/>
              <a:gd name="connsiteY6" fmla="*/ 957898 h 1481131"/>
              <a:gd name="connsiteX7" fmla="*/ 1809765 w 1952654"/>
              <a:gd name="connsiteY7" fmla="*/ 1481131 h 1481131"/>
              <a:gd name="connsiteX8" fmla="*/ 1448109 w 1952654"/>
              <a:gd name="connsiteY8" fmla="*/ 1479063 h 1481131"/>
              <a:gd name="connsiteX9" fmla="*/ 990592 w 1952654"/>
              <a:gd name="connsiteY9" fmla="*/ 1481131 h 1481131"/>
              <a:gd name="connsiteX10" fmla="*/ 1 w 1952654"/>
              <a:gd name="connsiteY10" fmla="*/ 1481118 h 1481131"/>
              <a:gd name="connsiteX11" fmla="*/ 0 w 1952654"/>
              <a:gd name="connsiteY11" fmla="*/ 931246 h 1481131"/>
              <a:gd name="connsiteX12" fmla="*/ 0 w 1952654"/>
              <a:gd name="connsiteY12" fmla="*/ 562074 h 1481131"/>
              <a:gd name="connsiteX0" fmla="*/ 0 w 1838970"/>
              <a:gd name="connsiteY0" fmla="*/ 562074 h 1481131"/>
              <a:gd name="connsiteX1" fmla="*/ 609605 w 1838970"/>
              <a:gd name="connsiteY1" fmla="*/ 76205 h 1481131"/>
              <a:gd name="connsiteX2" fmla="*/ 609752 w 1838970"/>
              <a:gd name="connsiteY2" fmla="*/ 526923 h 1481131"/>
              <a:gd name="connsiteX3" fmla="*/ 1219226 w 1838970"/>
              <a:gd name="connsiteY3" fmla="*/ 0 h 1481131"/>
              <a:gd name="connsiteX4" fmla="*/ 1248095 w 1838970"/>
              <a:gd name="connsiteY4" fmla="*/ 572340 h 1481131"/>
              <a:gd name="connsiteX5" fmla="*/ 1781230 w 1838970"/>
              <a:gd name="connsiteY5" fmla="*/ 0 h 1481131"/>
              <a:gd name="connsiteX6" fmla="*/ 1838970 w 1838970"/>
              <a:gd name="connsiteY6" fmla="*/ 957898 h 1481131"/>
              <a:gd name="connsiteX7" fmla="*/ 1809765 w 1838970"/>
              <a:gd name="connsiteY7" fmla="*/ 1481131 h 1481131"/>
              <a:gd name="connsiteX8" fmla="*/ 1448109 w 1838970"/>
              <a:gd name="connsiteY8" fmla="*/ 1479063 h 1481131"/>
              <a:gd name="connsiteX9" fmla="*/ 990592 w 1838970"/>
              <a:gd name="connsiteY9" fmla="*/ 1481131 h 1481131"/>
              <a:gd name="connsiteX10" fmla="*/ 1 w 1838970"/>
              <a:gd name="connsiteY10" fmla="*/ 1481118 h 1481131"/>
              <a:gd name="connsiteX11" fmla="*/ 0 w 1838970"/>
              <a:gd name="connsiteY11" fmla="*/ 931246 h 1481131"/>
              <a:gd name="connsiteX12" fmla="*/ 0 w 1838970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762780 w 1809765"/>
              <a:gd name="connsiteY6" fmla="*/ 919991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09605 w 1809765"/>
              <a:gd name="connsiteY1" fmla="*/ 76205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76286 w 1809765"/>
              <a:gd name="connsiteY1" fmla="*/ 0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555299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  <a:gd name="connsiteX0" fmla="*/ 0 w 1809765"/>
              <a:gd name="connsiteY0" fmla="*/ 562074 h 1481131"/>
              <a:gd name="connsiteX1" fmla="*/ 615793 w 1809765"/>
              <a:gd name="connsiteY1" fmla="*/ 34302 h 1481131"/>
              <a:gd name="connsiteX2" fmla="*/ 609752 w 1809765"/>
              <a:gd name="connsiteY2" fmla="*/ 526923 h 1481131"/>
              <a:gd name="connsiteX3" fmla="*/ 1219226 w 1809765"/>
              <a:gd name="connsiteY3" fmla="*/ 0 h 1481131"/>
              <a:gd name="connsiteX4" fmla="*/ 1248095 w 1809765"/>
              <a:gd name="connsiteY4" fmla="*/ 572340 h 1481131"/>
              <a:gd name="connsiteX5" fmla="*/ 1781230 w 1809765"/>
              <a:gd name="connsiteY5" fmla="*/ 0 h 1481131"/>
              <a:gd name="connsiteX6" fmla="*/ 1809765 w 1809765"/>
              <a:gd name="connsiteY6" fmla="*/ 920184 h 1481131"/>
              <a:gd name="connsiteX7" fmla="*/ 1809765 w 1809765"/>
              <a:gd name="connsiteY7" fmla="*/ 1481131 h 1481131"/>
              <a:gd name="connsiteX8" fmla="*/ 1448109 w 1809765"/>
              <a:gd name="connsiteY8" fmla="*/ 1479063 h 1481131"/>
              <a:gd name="connsiteX9" fmla="*/ 990592 w 1809765"/>
              <a:gd name="connsiteY9" fmla="*/ 1481131 h 1481131"/>
              <a:gd name="connsiteX10" fmla="*/ 1 w 1809765"/>
              <a:gd name="connsiteY10" fmla="*/ 1481118 h 1481131"/>
              <a:gd name="connsiteX11" fmla="*/ 0 w 1809765"/>
              <a:gd name="connsiteY11" fmla="*/ 931246 h 1481131"/>
              <a:gd name="connsiteX12" fmla="*/ 0 w 1809765"/>
              <a:gd name="connsiteY12" fmla="*/ 562074 h 14811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809765" h="1481131">
                <a:moveTo>
                  <a:pt x="0" y="562074"/>
                </a:moveTo>
                <a:lnTo>
                  <a:pt x="615793" y="34302"/>
                </a:lnTo>
                <a:cubicBezTo>
                  <a:pt x="613779" y="198509"/>
                  <a:pt x="611766" y="362716"/>
                  <a:pt x="609752" y="526923"/>
                </a:cubicBezTo>
                <a:lnTo>
                  <a:pt x="1219226" y="0"/>
                </a:lnTo>
                <a:lnTo>
                  <a:pt x="1248095" y="572340"/>
                </a:lnTo>
                <a:lnTo>
                  <a:pt x="1781230" y="0"/>
                </a:lnTo>
                <a:lnTo>
                  <a:pt x="1809765" y="920184"/>
                </a:lnTo>
                <a:lnTo>
                  <a:pt x="1809765" y="1481131"/>
                </a:lnTo>
                <a:lnTo>
                  <a:pt x="1448109" y="1479063"/>
                </a:lnTo>
                <a:lnTo>
                  <a:pt x="990592" y="1481131"/>
                </a:lnTo>
                <a:lnTo>
                  <a:pt x="1" y="1481118"/>
                </a:lnTo>
                <a:cubicBezTo>
                  <a:pt x="1" y="1208862"/>
                  <a:pt x="0" y="1203502"/>
                  <a:pt x="0" y="931246"/>
                </a:cubicBezTo>
                <a:lnTo>
                  <a:pt x="0" y="562074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Госпитализация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7" name="Стрелка вправо 26"/>
          <p:cNvSpPr/>
          <p:nvPr/>
        </p:nvSpPr>
        <p:spPr>
          <a:xfrm>
            <a:off x="3067068" y="3656458"/>
            <a:ext cx="559682" cy="13596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9" name="Соединительная линия уступом 18"/>
          <p:cNvCxnSpPr/>
          <p:nvPr/>
        </p:nvCxnSpPr>
        <p:spPr>
          <a:xfrm rot="10800000" flipV="1">
            <a:off x="4464842" y="3195959"/>
            <a:ext cx="792088" cy="293014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Соединительная линия уступом 33"/>
          <p:cNvCxnSpPr/>
          <p:nvPr/>
        </p:nvCxnSpPr>
        <p:spPr>
          <a:xfrm>
            <a:off x="4349067" y="3861048"/>
            <a:ext cx="907863" cy="302710"/>
          </a:xfrm>
          <a:prstGeom prst="bentConnector3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7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05" y="3486398"/>
            <a:ext cx="1006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3904" y="2646542"/>
            <a:ext cx="1006475" cy="74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435865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/>
              <a:t>Итоги реализации проектов.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dirty="0"/>
          </a:p>
          <a:p>
            <a:pPr marL="514350" lvl="0" indent="-514350">
              <a:buFont typeface="+mj-lt"/>
              <a:buAutoNum type="arabicPeriod"/>
            </a:pPr>
            <a:r>
              <a:rPr lang="ru-RU" dirty="0"/>
              <a:t>Ведение электронного расписания специалистов.</a:t>
            </a:r>
          </a:p>
          <a:p>
            <a:pPr marL="0" indent="0">
              <a:buNone/>
            </a:pPr>
            <a:r>
              <a:rPr lang="ru-RU" dirty="0"/>
              <a:t>- снизился процент нарушений в графике приема специалистов;</a:t>
            </a:r>
          </a:p>
          <a:p>
            <a:pPr marL="0" indent="0">
              <a:buNone/>
            </a:pPr>
            <a:r>
              <a:rPr lang="ru-RU" dirty="0"/>
              <a:t>-  нет  превышения  предельных сроков ожидания медицинской помощи. </a:t>
            </a:r>
          </a:p>
          <a:p>
            <a:pPr marL="514350" lvl="0" indent="-514350">
              <a:buFont typeface="+mj-lt"/>
              <a:buAutoNum type="arabicPeriod" startAt="2"/>
            </a:pPr>
            <a:r>
              <a:rPr lang="ru-RU" dirty="0"/>
              <a:t>Организация рассмотрения обращений граждан.</a:t>
            </a:r>
          </a:p>
          <a:p>
            <a:pPr marL="0" indent="0">
              <a:buNone/>
            </a:pPr>
            <a:r>
              <a:rPr lang="ru-RU" dirty="0"/>
              <a:t>Вырос процент удовлетворенности пациентов ответом на обращение.</a:t>
            </a:r>
          </a:p>
          <a:p>
            <a:pPr marL="514350" lvl="0" indent="-514350">
              <a:buFont typeface="+mj-lt"/>
              <a:buAutoNum type="arabicPeriod" startAt="3"/>
            </a:pPr>
            <a:r>
              <a:rPr lang="ru-RU" dirty="0"/>
              <a:t>Телемедицинская консультация формата  врач-пациент:</a:t>
            </a:r>
          </a:p>
          <a:p>
            <a:pPr marL="0" indent="0">
              <a:buNone/>
            </a:pPr>
            <a:r>
              <a:rPr lang="ru-RU" dirty="0"/>
              <a:t>Выросла эффективности использования времени, отведенного на динамическое наблюдение за пациентами.</a:t>
            </a:r>
          </a:p>
        </p:txBody>
      </p:sp>
    </p:spTree>
    <p:extLst>
      <p:ext uri="{BB962C8B-B14F-4D97-AF65-F5344CB8AC3E}">
        <p14:creationId xmlns:p14="http://schemas.microsoft.com/office/powerpoint/2010/main" val="4049973271"/>
      </p:ext>
    </p:extLst>
  </p:cSld>
  <p:clrMapOvr>
    <a:masterClrMapping/>
  </p:clrMapOvr>
  <p:transition spd="slow">
    <p:cover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2276475"/>
            <a:ext cx="8229600" cy="3849688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ru-RU" altLang="ru-RU" sz="4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БЛАГОДАРЮ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4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 </a:t>
            </a:r>
          </a:p>
          <a:p>
            <a:pPr algn="ctr" eaLnBrk="1" hangingPunct="1">
              <a:buFontTx/>
              <a:buNone/>
              <a:defRPr/>
            </a:pPr>
            <a:r>
              <a:rPr lang="ru-RU" altLang="ru-RU" sz="4800" b="1" i="1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ВНИМАНИЕ !</a:t>
            </a:r>
          </a:p>
        </p:txBody>
      </p:sp>
    </p:spTree>
    <p:extLst>
      <p:ext uri="{BB962C8B-B14F-4D97-AF65-F5344CB8AC3E}">
        <p14:creationId xmlns:p14="http://schemas.microsoft.com/office/powerpoint/2010/main" val="1217198503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ru-RU" sz="3600" dirty="0"/>
              <a:t>В составе  ГУЗ «Краевая больница №3» функционируют</a:t>
            </a:r>
            <a:r>
              <a:rPr lang="ru-RU" sz="3600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Поликлиника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Межрайонный </a:t>
            </a:r>
            <a:r>
              <a:rPr lang="ru-RU" dirty="0"/>
              <a:t>диагностический центр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Межрайонный </a:t>
            </a:r>
            <a:r>
              <a:rPr lang="ru-RU" dirty="0"/>
              <a:t>центр плановой </a:t>
            </a:r>
            <a:r>
              <a:rPr lang="ru-RU" dirty="0" smtClean="0"/>
              <a:t>хирургии  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Краевое </a:t>
            </a:r>
            <a:r>
              <a:rPr lang="ru-RU" dirty="0"/>
              <a:t>отделение профессиональной патологии 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Первичное </a:t>
            </a:r>
            <a:r>
              <a:rPr lang="ru-RU" dirty="0"/>
              <a:t>сосудистое отделение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Межрайонное </a:t>
            </a:r>
            <a:r>
              <a:rPr lang="ru-RU" dirty="0"/>
              <a:t>отделение реабилитации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Межмуниципальная </a:t>
            </a:r>
            <a:r>
              <a:rPr lang="ru-RU" dirty="0"/>
              <a:t>лаборатория ИФА и ПЦР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Инфекционное  </a:t>
            </a:r>
            <a:r>
              <a:rPr lang="ru-RU" dirty="0"/>
              <a:t>отделение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Клинико-диагностическая лаборатория</a:t>
            </a:r>
            <a:endParaRPr lang="ru-RU" dirty="0"/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Педиатрическое </a:t>
            </a:r>
            <a:r>
              <a:rPr lang="ru-RU" dirty="0"/>
              <a:t>отделение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Межрайонное амбулаторное отделение </a:t>
            </a:r>
            <a:r>
              <a:rPr lang="ru-RU" dirty="0"/>
              <a:t>медицинской реабилитации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2231029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539552" y="1052736"/>
            <a:ext cx="7787208" cy="5505475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Поликлиника обслуживает всего 11242 человека  прикрепленного населения, проживающих на </a:t>
            </a:r>
            <a:r>
              <a:rPr lang="ru-RU" dirty="0" smtClean="0"/>
              <a:t>4-х участках.</a:t>
            </a:r>
          </a:p>
          <a:p>
            <a:r>
              <a:rPr lang="ru-RU" dirty="0" smtClean="0"/>
              <a:t>Прием </a:t>
            </a:r>
            <a:r>
              <a:rPr lang="ru-RU" dirty="0"/>
              <a:t>ведут специалисты по следующим направлениям: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терапия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хирургия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травматология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отоларингология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онкология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педиатрия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дерматология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гинекология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неврология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офтальмология</a:t>
            </a:r>
            <a:r>
              <a:rPr lang="ru-RU" dirty="0"/>
              <a:t>, </a:t>
            </a:r>
            <a:endParaRPr lang="ru-RU" dirty="0" smtClean="0"/>
          </a:p>
          <a:p>
            <a:pPr indent="17463">
              <a:buFont typeface="Wingdings" panose="05000000000000000000" pitchFamily="2" charset="2"/>
              <a:buChar char="q"/>
            </a:pPr>
            <a:r>
              <a:rPr lang="ru-RU" dirty="0" smtClean="0"/>
              <a:t>эндокринология</a:t>
            </a:r>
            <a:endParaRPr lang="ru-RU" dirty="0"/>
          </a:p>
          <a:p>
            <a:r>
              <a:rPr lang="ru-RU" dirty="0" smtClean="0"/>
              <a:t>На </a:t>
            </a:r>
            <a:r>
              <a:rPr lang="ru-RU" dirty="0"/>
              <a:t>базе поликлиники функционирует отделение медицинской профилактики.</a:t>
            </a:r>
          </a:p>
          <a:p>
            <a:endParaRPr lang="ru-RU" dirty="0"/>
          </a:p>
        </p:txBody>
      </p:sp>
      <p:pic>
        <p:nvPicPr>
          <p:cNvPr id="3" name="Picture 2" descr="https://st2.depositphotos.com/1552219/8658/i/950/depositphotos_86588188-stock-photo-signboard-showing-empt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355975" y="2132856"/>
            <a:ext cx="4190099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53106041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static6.depositphotos.com/1144013/629/i/950/depositphotos_6299921-stock-photo-happy-famil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4869160"/>
            <a:ext cx="2301280" cy="17259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36291" y="332656"/>
            <a:ext cx="8229600" cy="348648"/>
          </a:xfrm>
        </p:spPr>
        <p:txBody>
          <a:bodyPr>
            <a:normAutofit fontScale="90000"/>
          </a:bodyPr>
          <a:lstStyle/>
          <a:p>
            <a:r>
              <a:rPr lang="ru-RU" sz="3200" dirty="0" smtClean="0"/>
              <a:t>Нормативные документы: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515888" y="805714"/>
            <a:ext cx="8229600" cy="4896544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Проект </a:t>
            </a:r>
            <a:r>
              <a:rPr lang="ru-RU" dirty="0" smtClean="0"/>
              <a:t>«Бережливая поликлиника» реализуют совместно Министерство </a:t>
            </a:r>
            <a:r>
              <a:rPr lang="ru-RU" dirty="0"/>
              <a:t>здравоохранения РФ и </a:t>
            </a:r>
            <a:r>
              <a:rPr lang="ru-RU" dirty="0" err="1"/>
              <a:t>госкорпорация</a:t>
            </a:r>
            <a:r>
              <a:rPr lang="ru-RU" dirty="0"/>
              <a:t> «</a:t>
            </a:r>
            <a:r>
              <a:rPr lang="ru-RU" dirty="0" err="1"/>
              <a:t>Росатом</a:t>
            </a:r>
            <a:r>
              <a:rPr lang="ru-RU" dirty="0"/>
              <a:t>». Он направлен на повышение эффективности работы лечебно-профилактических учреждений и общей доступности медицинской помощи в </a:t>
            </a:r>
            <a:r>
              <a:rPr lang="ru-RU" dirty="0" smtClean="0"/>
              <a:t>регионах </a:t>
            </a:r>
            <a:r>
              <a:rPr lang="ru-RU" dirty="0"/>
              <a:t>страны</a:t>
            </a:r>
            <a:r>
              <a:rPr lang="ru-RU" dirty="0" smtClean="0"/>
              <a:t>.</a:t>
            </a:r>
          </a:p>
          <a:p>
            <a:r>
              <a:rPr lang="ru-RU" dirty="0" smtClean="0"/>
              <a:t>Методические рекомендации: 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smtClean="0"/>
              <a:t>Создание региональных центров организации первичной медико-санитарной помощи;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smtClean="0"/>
              <a:t>Реализация проектов по улучшению с использованием методов бережливого производства в медицинской организации, оказывающей первичную медико-санитарную помощь;</a:t>
            </a:r>
          </a:p>
          <a:p>
            <a:pPr lvl="1">
              <a:buFont typeface="Wingdings" panose="05000000000000000000" pitchFamily="2" charset="2"/>
              <a:buChar char="ü"/>
            </a:pPr>
            <a:r>
              <a:rPr lang="ru-RU" dirty="0" smtClean="0"/>
              <a:t>Новая модель медицинской организации, оказывающей </a:t>
            </a:r>
            <a:r>
              <a:rPr lang="ru-RU" dirty="0"/>
              <a:t>первичную медико-санитарную </a:t>
            </a:r>
            <a:r>
              <a:rPr lang="ru-RU" dirty="0" smtClean="0"/>
              <a:t>помощь</a:t>
            </a:r>
            <a:r>
              <a:rPr lang="ru-RU" dirty="0"/>
              <a:t>;</a:t>
            </a:r>
          </a:p>
          <a:p>
            <a:r>
              <a:rPr lang="ru-RU" dirty="0" smtClean="0"/>
              <a:t>Приказ ГУЗ «КБ № 3» № 12 от 02.02.2018 г. « О проведении </a:t>
            </a:r>
            <a:r>
              <a:rPr lang="ru-RU" dirty="0"/>
              <a:t>организационных мероприятий по созданию и внедрению «Новой модели медицинской организации, оказывающей первичную медико-санитарную помощь» в ГУЗ «Краевая больница №3</a:t>
            </a:r>
            <a:r>
              <a:rPr lang="ru-RU" dirty="0" smtClean="0"/>
              <a:t>». </a:t>
            </a:r>
            <a:endParaRPr lang="ru-RU" dirty="0"/>
          </a:p>
          <a:p>
            <a:r>
              <a:rPr lang="ru-RU" dirty="0" smtClean="0"/>
              <a:t>План </a:t>
            </a:r>
            <a:r>
              <a:rPr lang="ru-RU" dirty="0"/>
              <a:t>мероприятий по внедрению проекта «Новая модель поликлиники с использованием бережливых технологий» в поликлинике ГУЗ «Краевая больница №3»</a:t>
            </a:r>
          </a:p>
        </p:txBody>
      </p:sp>
    </p:spTree>
    <p:extLst>
      <p:ext uri="{BB962C8B-B14F-4D97-AF65-F5344CB8AC3E}">
        <p14:creationId xmlns:p14="http://schemas.microsoft.com/office/powerpoint/2010/main" val="3066282042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pPr algn="r"/>
            <a:r>
              <a:rPr lang="ru-RU" sz="2400" b="1" dirty="0" smtClean="0"/>
              <a:t>Обучение в рамках проекта:</a:t>
            </a:r>
            <a:endParaRPr lang="ru-RU" sz="2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268760"/>
            <a:ext cx="4762872" cy="485740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/>
              <a:t>«Практика создания новой модели медицинской организации: реализация приоритетного проекта «бережливая поликлиника» в 2019 </a:t>
            </a:r>
            <a:r>
              <a:rPr lang="ru-RU" sz="2000" dirty="0"/>
              <a:t>ГОДУ» 27-28 февраля 2019 года, </a:t>
            </a:r>
            <a:r>
              <a:rPr lang="ru-RU" sz="2000" dirty="0" smtClean="0"/>
              <a:t>Москва (зам. главного врача по лечебной работе)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/>
              <a:t>Обучение </a:t>
            </a:r>
            <a:r>
              <a:rPr lang="ru-RU" sz="2000" dirty="0"/>
              <a:t>по программе «Организация работы  «Бережливая поликлиника»» г. Чита  ГУЗ «ДКМЦ» августь2019 г. (зав. поликлиникой, зам. главного врача по КЭР</a:t>
            </a:r>
            <a:r>
              <a:rPr lang="ru-RU" sz="2000" dirty="0" smtClean="0"/>
              <a:t>)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ru-RU" sz="2000" dirty="0" smtClean="0"/>
              <a:t> Проведение </a:t>
            </a:r>
            <a:r>
              <a:rPr lang="ru-RU" sz="2000" dirty="0"/>
              <a:t>семинар-тренингов для работников регистратуры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pic>
        <p:nvPicPr>
          <p:cNvPr id="4" name="Picture 4" descr="H:\Мои документы\ГОРЯЕВ\ДОКЛАДЫ\2019\15 конгресс г. Самара\15 съезд\71104989_523404645082542_8928062957598801920_o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268760"/>
            <a:ext cx="3398189" cy="2268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:\Мои документы\ПРЕЗЕНТАЦИИ\Окунцова\20190925_14142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789040"/>
            <a:ext cx="3398189" cy="2548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437110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Направления, выбранные для реализации проекта.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435565"/>
              </p:ext>
            </p:extLst>
          </p:nvPr>
        </p:nvGraphicFramePr>
        <p:xfrm>
          <a:off x="467544" y="1772816"/>
          <a:ext cx="8229600" cy="3860800"/>
        </p:xfrm>
        <a:graphic>
          <a:graphicData uri="http://schemas.openxmlformats.org/drawingml/2006/table">
            <a:tbl>
              <a:tblPr firstRow="1" firstCol="1" bandRow="1"/>
              <a:tblGrid>
                <a:gridCol w="454726"/>
                <a:gridCol w="3945043"/>
                <a:gridCol w="3829831"/>
              </a:tblGrid>
              <a:tr h="187011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Процесс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Подпроцесс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3075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228600"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Работа регистратуры медицинской организации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Ведение расписания специалистов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0086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2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Управление качество и безопасностью в медицинской организации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Организация рассмотрения обращений граждан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022"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3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2000" b="1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Диагностические исследования</a:t>
                      </a:r>
                      <a:endParaRPr lang="ru-RU" sz="1400" b="1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algn="ctr">
                        <a:spcAft>
                          <a:spcPts val="750"/>
                        </a:spcAft>
                      </a:pPr>
                      <a:r>
                        <a:rPr lang="ru-RU" sz="2000" dirty="0">
                          <a:solidFill>
                            <a:srgbClr val="333333"/>
                          </a:solidFill>
                          <a:effectLst/>
                          <a:latin typeface="Calibri"/>
                          <a:ea typeface="Times New Roman"/>
                        </a:rPr>
                        <a:t>Организация и проведение консультаций с применением телемедицинских технологий.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994377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348648"/>
          </a:xfrm>
        </p:spPr>
        <p:txBody>
          <a:bodyPr>
            <a:noAutofit/>
          </a:bodyPr>
          <a:lstStyle/>
          <a:p>
            <a:r>
              <a:rPr lang="ru-RU" sz="2000" b="1" dirty="0"/>
              <a:t>Рабочие группы проектов по улучшению качества медицинской </a:t>
            </a:r>
            <a:r>
              <a:rPr lang="ru-RU" sz="2000" b="1" dirty="0" smtClean="0"/>
              <a:t>помощи ГУЗ </a:t>
            </a:r>
            <a:r>
              <a:rPr lang="ru-RU" sz="2000" b="1" dirty="0"/>
              <a:t>«Краевая больница №3»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первое полугодие 2021 год.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5542212"/>
              </p:ext>
            </p:extLst>
          </p:nvPr>
        </p:nvGraphicFramePr>
        <p:xfrm>
          <a:off x="270677" y="1381418"/>
          <a:ext cx="8641207" cy="532384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77469"/>
                <a:gridCol w="3230664"/>
                <a:gridCol w="4933074"/>
              </a:tblGrid>
              <a:tr h="187011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№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Процесс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Рабочие группы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</a:tr>
              <a:tr h="1202214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u="sng">
                          <a:effectLst/>
                        </a:rPr>
                        <a:t>Работа регистратуры медицинской организации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Ведение расписания специалистов</a:t>
                      </a:r>
                      <a:endParaRPr lang="ru-RU" sz="1100">
                        <a:effectLst/>
                      </a:endParaRPr>
                    </a:p>
                    <a:p>
                      <a:pPr marL="228600"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>
                          <a:effectLst/>
                        </a:rPr>
                        <a:t>Руководитель проекта</a:t>
                      </a:r>
                      <a:r>
                        <a:rPr lang="ru-RU" sz="1600">
                          <a:effectLst/>
                        </a:rPr>
                        <a:t>:    Попова В. В.  - заведующая поликлиники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>
                          <a:effectLst/>
                        </a:rPr>
                        <a:t>Команда проекта</a:t>
                      </a:r>
                      <a:r>
                        <a:rPr lang="ru-RU" sz="1600">
                          <a:effectLst/>
                        </a:rPr>
                        <a:t>: 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>
                          <a:effectLst/>
                        </a:rPr>
                        <a:t>Лисичникова Н. Н. – старшая медицинская сестра поликлиники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>
                          <a:effectLst/>
                        </a:rPr>
                        <a:t>Олишевская Н. П. – главный регистратор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</a:tr>
              <a:tr h="1122066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u="sng">
                          <a:effectLst/>
                        </a:rPr>
                        <a:t>Управление качество и безопасностью в медицинской организации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Организация рассмотрения обращений граждан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>
                          <a:effectLst/>
                        </a:rPr>
                        <a:t>Руководитель проекта</a:t>
                      </a:r>
                      <a:r>
                        <a:rPr lang="ru-RU" sz="1600">
                          <a:effectLst/>
                        </a:rPr>
                        <a:t>:   Вырупаева Е. П. – зам. главного врача по лечебной работе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>
                          <a:effectLst/>
                        </a:rPr>
                        <a:t>Команда проекта</a:t>
                      </a:r>
                      <a:r>
                        <a:rPr lang="ru-RU" sz="1600">
                          <a:effectLst/>
                        </a:rPr>
                        <a:t>:  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>
                          <a:effectLst/>
                        </a:rPr>
                        <a:t>Вайнштейн И.В. – заместитель главного врача по МЭР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>
                          <a:effectLst/>
                        </a:rPr>
                        <a:t>Попова В.В. – заведующая поликлиникой</a:t>
                      </a:r>
                      <a:endParaRPr lang="ru-RU" sz="14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</a:tr>
              <a:tr h="935055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 u="sng">
                          <a:effectLst/>
                        </a:rPr>
                        <a:t>Диагностические исследования</a:t>
                      </a:r>
                      <a:endParaRPr lang="ru-RU" sz="110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600">
                          <a:effectLst/>
                        </a:rPr>
                        <a:t>Организация и проведение консультаций с применением телемедицинских технологий.</a:t>
                      </a:r>
                      <a:endParaRPr lang="ru-RU" sz="11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60111" marR="60111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 dirty="0">
                          <a:effectLst/>
                        </a:rPr>
                        <a:t>Руководитель проекта</a:t>
                      </a:r>
                      <a:r>
                        <a:rPr lang="ru-RU" sz="1600" dirty="0">
                          <a:effectLst/>
                        </a:rPr>
                        <a:t>:   </a:t>
                      </a:r>
                      <a:r>
                        <a:rPr lang="ru-RU" sz="1600" dirty="0" err="1">
                          <a:effectLst/>
                        </a:rPr>
                        <a:t>Вырупаева</a:t>
                      </a:r>
                      <a:r>
                        <a:rPr lang="ru-RU" sz="1600" dirty="0">
                          <a:effectLst/>
                        </a:rPr>
                        <a:t> Е. П. – зам. главного врача по лечебной работе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u="sng" dirty="0">
                          <a:effectLst/>
                        </a:rPr>
                        <a:t>Команда проекта</a:t>
                      </a:r>
                      <a:r>
                        <a:rPr lang="ru-RU" sz="1600" dirty="0">
                          <a:effectLst/>
                        </a:rPr>
                        <a:t>:  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dirty="0">
                          <a:effectLst/>
                        </a:rPr>
                        <a:t>Вайнштейн И. В. – заместитель главного врача по МЭР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3657600" algn="l"/>
                        </a:tabLst>
                      </a:pPr>
                      <a:r>
                        <a:rPr lang="ru-RU" sz="1600" dirty="0">
                          <a:effectLst/>
                        </a:rPr>
                        <a:t>Савин А.В. – заведующий акушерско-гинекологическим отделением</a:t>
                      </a:r>
                      <a:endParaRPr lang="ru-RU" sz="1400" dirty="0">
                        <a:solidFill>
                          <a:srgbClr val="000000"/>
                        </a:solidFill>
                        <a:effectLst/>
                        <a:latin typeface="Arial"/>
                        <a:ea typeface="Calibri"/>
                      </a:endParaRPr>
                    </a:p>
                  </a:txBody>
                  <a:tcPr marL="60111" marR="60111" marT="0" marB="0"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37937" y="1012086"/>
            <a:ext cx="42533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/>
              <a:t>Координатор проекта</a:t>
            </a:r>
            <a:r>
              <a:rPr lang="ru-RU" dirty="0"/>
              <a:t> </a:t>
            </a:r>
            <a:r>
              <a:rPr lang="ru-RU" dirty="0" err="1"/>
              <a:t>Олиферовская</a:t>
            </a:r>
            <a:r>
              <a:rPr lang="ru-RU" dirty="0"/>
              <a:t> О. Г.</a:t>
            </a:r>
          </a:p>
        </p:txBody>
      </p:sp>
    </p:spTree>
    <p:extLst>
      <p:ext uri="{BB962C8B-B14F-4D97-AF65-F5344CB8AC3E}">
        <p14:creationId xmlns:p14="http://schemas.microsoft.com/office/powerpoint/2010/main" val="3096379040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/>
              <a:t>Перечень основных проблем по направлениям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b="1" dirty="0"/>
              <a:t>ГУЗ «Краевая больница №3</a:t>
            </a:r>
            <a:r>
              <a:rPr lang="ru-RU" sz="2000" b="1" dirty="0" smtClean="0"/>
              <a:t>» (первое </a:t>
            </a:r>
            <a:r>
              <a:rPr lang="ru-RU" sz="2000" b="1" dirty="0"/>
              <a:t>полугодие 2021 </a:t>
            </a:r>
            <a:r>
              <a:rPr lang="ru-RU" sz="2000" b="1" dirty="0" smtClean="0"/>
              <a:t>года)</a:t>
            </a: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9623006"/>
              </p:ext>
            </p:extLst>
          </p:nvPr>
        </p:nvGraphicFramePr>
        <p:xfrm>
          <a:off x="251520" y="906346"/>
          <a:ext cx="8640961" cy="59740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5216"/>
                <a:gridCol w="1250969"/>
                <a:gridCol w="1584176"/>
                <a:gridCol w="3600400"/>
                <a:gridCol w="1008112"/>
                <a:gridCol w="792088"/>
              </a:tblGrid>
              <a:tr h="596786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№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Направления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проблемы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мероприятия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Ответственные лица</a:t>
                      </a:r>
                    </a:p>
                    <a:p>
                      <a:pPr algn="ctr"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</a:rPr>
                        <a:t>Даты исполнения</a:t>
                      </a:r>
                      <a:endParaRPr lang="ru-RU" sz="14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  <a:tr h="5200566"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>
                          <a:effectLst/>
                        </a:rPr>
                        <a:t>1</a:t>
                      </a:r>
                      <a:endParaRPr lang="ru-RU" sz="140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u="sng" dirty="0">
                          <a:effectLst/>
                        </a:rPr>
                        <a:t>Работа регистратуры медицинской организации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Ведение расписания специалистов</a:t>
                      </a:r>
                    </a:p>
                    <a:p>
                      <a:pPr marL="228600"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-время приема часто не соответствует времени записи;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- случаи отмены приемы врача без предварительного информирования;</a:t>
                      </a:r>
                    </a:p>
                    <a:p>
                      <a:r>
                        <a:rPr lang="ru-RU" sz="1400" dirty="0">
                          <a:effectLst/>
                        </a:rPr>
                        <a:t>-случаи неявки или несвоевременного прихода пациента   на прием по предварительной записи</a:t>
                      </a:r>
                      <a:r>
                        <a:rPr lang="ru-RU" sz="1400" dirty="0" smtClean="0">
                          <a:effectLst/>
                        </a:rPr>
                        <a:t>;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- </a:t>
                      </a:r>
                      <a:r>
                        <a:rPr lang="ru-RU" sz="1400" dirty="0">
                          <a:effectLst/>
                        </a:rPr>
                        <a:t>нарушения в графике приема пациентов по времени.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</a:rPr>
                        <a:t>1. Обучение медицинских регистраторов: - на курсах повышения квалификации в соответствии с требованиями приказа Министерства здравоохранения и социального развития Российской Федерации от 23.07.2010 № 541н "Об утверждении единого квалификационного справочника должностей руководителей, специалистов и служащих, раздел "Квалификационные характеристики должностей работников в сфере здравоохранения"; по программе "Этико-</a:t>
                      </a:r>
                      <a:r>
                        <a:rPr lang="ru-RU" sz="1400" dirty="0" err="1">
                          <a:effectLst/>
                        </a:rPr>
                        <a:t>деонтологические</a:t>
                      </a:r>
                      <a:r>
                        <a:rPr lang="ru-RU" sz="1400" dirty="0">
                          <a:effectLst/>
                        </a:rPr>
                        <a:t> и социально-психологические аспекты профессиональной деятельности медицинских регистраторов". </a:t>
                      </a:r>
                    </a:p>
                    <a:p>
                      <a:r>
                        <a:rPr lang="ru-RU" sz="1400" dirty="0">
                          <a:effectLst/>
                        </a:rPr>
                        <a:t>2.Обеспечить оснащение рабочих мест медицинских регистраторов компьютером с выходом в сети медицинской организации, электронной регистратуры (автоматизированное рабочее место регистратора).</a:t>
                      </a:r>
                    </a:p>
                    <a:p>
                      <a:r>
                        <a:rPr lang="ru-RU" sz="1400" dirty="0">
                          <a:effectLst/>
                        </a:rPr>
                        <a:t>3.Обеспечить медицинских регистраторов многоканальными телефонами с возможностью выхода на внутреннюю и внешнюю  телефонную сеть и возможностью записи разговора. 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Н.И.Горяев </a:t>
                      </a:r>
                      <a:r>
                        <a:rPr lang="ru-RU" sz="1400" dirty="0">
                          <a:effectLst/>
                        </a:rPr>
                        <a:t>– главный врач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Н.И.Горяев </a:t>
                      </a:r>
                      <a:r>
                        <a:rPr lang="ru-RU" sz="1400" dirty="0">
                          <a:effectLst/>
                        </a:rPr>
                        <a:t>– </a:t>
                      </a:r>
                      <a:r>
                        <a:rPr lang="ru-RU" sz="1400" dirty="0" smtClean="0">
                          <a:effectLst/>
                        </a:rPr>
                        <a:t>главный </a:t>
                      </a:r>
                      <a:r>
                        <a:rPr lang="ru-RU" sz="1400" dirty="0">
                          <a:effectLst/>
                        </a:rPr>
                        <a:t>врач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Н.И.Горяев </a:t>
                      </a:r>
                      <a:r>
                        <a:rPr lang="ru-RU" sz="1400" dirty="0">
                          <a:effectLst/>
                        </a:rPr>
                        <a:t>– главный врач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12.04.21-30.04.21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endParaRPr lang="ru-RU" sz="1400" dirty="0" smtClean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 smtClean="0">
                          <a:effectLst/>
                        </a:rPr>
                        <a:t>03.05.21-17.05.21</a:t>
                      </a:r>
                      <a:endParaRPr lang="ru-RU" sz="1400" dirty="0">
                        <a:effectLst/>
                      </a:endParaRP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</a:p>
                    <a:p>
                      <a:pPr>
                        <a:spcAft>
                          <a:spcPts val="750"/>
                        </a:spcAft>
                      </a:pPr>
                      <a:r>
                        <a:rPr lang="ru-RU" sz="1400" dirty="0">
                          <a:effectLst/>
                        </a:rPr>
                        <a:t> </a:t>
                      </a:r>
                      <a:r>
                        <a:rPr lang="ru-RU" sz="1400" dirty="0" smtClean="0">
                          <a:effectLst/>
                        </a:rPr>
                        <a:t>03.05.21-17.05.21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</a:endParaRPr>
                    </a:p>
                  </a:txBody>
                  <a:tcPr marL="22430" marR="2243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32529681"/>
      </p:ext>
    </p:extLst>
  </p:cSld>
  <p:clrMapOvr>
    <a:masterClrMapping/>
  </p:clrMapOvr>
  <p:transition spd="slow">
    <p:cover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980</TotalTime>
  <Words>2394</Words>
  <Application>Microsoft Office PowerPoint</Application>
  <PresentationFormat>Экран (4:3)</PresentationFormat>
  <Paragraphs>498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Тема Office</vt:lpstr>
      <vt:lpstr>Приоритетный проект  «Создание новой модели медицинской организации, оказывающей первичную медико-санитарную помощь»  в поликлинике  ГУЗ «Краевая больница №3»</vt:lpstr>
      <vt:lpstr> Государственное учреждение здравоохранения «Краевая больница № 3» </vt:lpstr>
      <vt:lpstr>В составе  ГУЗ «Краевая больница №3» функционируют:</vt:lpstr>
      <vt:lpstr>Презентация PowerPoint</vt:lpstr>
      <vt:lpstr>Нормативные документы:</vt:lpstr>
      <vt:lpstr>Обучение в рамках проекта:</vt:lpstr>
      <vt:lpstr>Направления, выбранные для реализации проекта.</vt:lpstr>
      <vt:lpstr>Рабочие группы проектов по улучшению качества медицинской помощи ГУЗ «Краевая больница №3» первое полугодие 2021 год.</vt:lpstr>
      <vt:lpstr>Перечень основных проблем по направлениям ГУЗ «Краевая больница №3» (первое полугодие 2021 года)</vt:lpstr>
      <vt:lpstr>Презентация PowerPoint</vt:lpstr>
      <vt:lpstr>Презентация PowerPoint</vt:lpstr>
      <vt:lpstr>Работа регистратуры медицинской организации</vt:lpstr>
      <vt:lpstr>Процесс:  Ведение расписания специалистов</vt:lpstr>
      <vt:lpstr>Ведение расписания специалистов Карта процесса (текущее состояние)</vt:lpstr>
      <vt:lpstr>Карта процесса (целевое состояние)</vt:lpstr>
      <vt:lpstr>Презентация PowerPoint</vt:lpstr>
      <vt:lpstr>Процесс: Организация рассмотрения обращений граждан</vt:lpstr>
      <vt:lpstr>Презентация PowerPoint</vt:lpstr>
      <vt:lpstr>Организация рассмотрения обращений граждан Карта процесса (текущее состояние)</vt:lpstr>
      <vt:lpstr>Карта процесса (целевое состояние)</vt:lpstr>
      <vt:lpstr>Презентация PowerPoint</vt:lpstr>
      <vt:lpstr>Презентация PowerPoint</vt:lpstr>
      <vt:lpstr>Презентация PowerPoint</vt:lpstr>
      <vt:lpstr>Телемедицинское консультирование формата «ВРАЧ-ПАЦИЕНТ» Карта процесса (текущее состояние)</vt:lpstr>
      <vt:lpstr>Карта процесса (целевое состояние)</vt:lpstr>
      <vt:lpstr>Итоги реализации проектов.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Приоритетный проект « Создание новой модели медицинской организации, оказывающей первичную медико-санитарную помощь» в поликлинике ГУЗ «Краевая больница №3» п. Первомайский</dc:title>
  <dc:creator>Ирина</dc:creator>
  <cp:lastModifiedBy>Ирина</cp:lastModifiedBy>
  <cp:revision>83</cp:revision>
  <dcterms:created xsi:type="dcterms:W3CDTF">2020-01-19T23:47:03Z</dcterms:created>
  <dcterms:modified xsi:type="dcterms:W3CDTF">2021-06-25T04:26:45Z</dcterms:modified>
</cp:coreProperties>
</file>