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02" r:id="rId3"/>
    <p:sldId id="293" r:id="rId4"/>
    <p:sldId id="294" r:id="rId5"/>
    <p:sldId id="295" r:id="rId6"/>
    <p:sldId id="291" r:id="rId7"/>
    <p:sldId id="297" r:id="rId8"/>
    <p:sldId id="298" r:id="rId9"/>
    <p:sldId id="272" r:id="rId10"/>
    <p:sldId id="274" r:id="rId11"/>
    <p:sldId id="299" r:id="rId12"/>
    <p:sldId id="301" r:id="rId13"/>
    <p:sldId id="304" r:id="rId14"/>
    <p:sldId id="292" r:id="rId15"/>
    <p:sldId id="300" r:id="rId16"/>
    <p:sldId id="303" r:id="rId17"/>
    <p:sldId id="305" r:id="rId18"/>
    <p:sldId id="25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339933"/>
    <a:srgbClr val="339966"/>
    <a:srgbClr val="008000"/>
    <a:srgbClr val="003366"/>
    <a:srgbClr val="CCECFF"/>
    <a:srgbClr val="0033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b="0" cap="none" spc="100" baseline="0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место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место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3"/>
            <c:invertIfNegative val="0"/>
            <c:bubble3D val="0"/>
            <c:spPr>
              <a:solidFill>
                <a:srgbClr val="33996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социальное обслуживание</c:v>
                </c:pt>
                <c:pt idx="1">
                  <c:v>образование</c:v>
                </c:pt>
                <c:pt idx="2">
                  <c:v>культура</c:v>
                </c:pt>
                <c:pt idx="3">
                  <c:v>здравоохранение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62</c:v>
                </c:pt>
                <c:pt idx="1">
                  <c:v>54</c:v>
                </c:pt>
                <c:pt idx="2">
                  <c:v>23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001728"/>
        <c:axId val="67003520"/>
      </c:barChart>
      <c:catAx>
        <c:axId val="67001728"/>
        <c:scaling>
          <c:orientation val="minMax"/>
        </c:scaling>
        <c:delete val="0"/>
        <c:axPos val="l"/>
        <c:majorTickMark val="out"/>
        <c:minorTickMark val="none"/>
        <c:tickLblPos val="nextTo"/>
        <c:crossAx val="67003520"/>
        <c:crosses val="autoZero"/>
        <c:auto val="1"/>
        <c:lblAlgn val="ctr"/>
        <c:lblOffset val="100"/>
        <c:noMultiLvlLbl val="0"/>
      </c:catAx>
      <c:valAx>
        <c:axId val="670035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67001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7.2150098425196846E-2"/>
          <c:w val="0.60379986876640424"/>
          <c:h val="0.9056998031496063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8811086114235722"/>
          <c:y val="0.11247844019497563"/>
          <c:w val="0.39601612298462685"/>
          <c:h val="0.77504311961004879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7.2150098425196846E-2"/>
          <c:w val="0.60379986876640424"/>
          <c:h val="0.90569980314960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339933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rgbClr val="C00000"/>
              </a:solidFill>
            </c:spPr>
          </c:dPt>
          <c:dLbls>
            <c:dLbl>
              <c:idx val="3"/>
              <c:layout>
                <c:manualLayout>
                  <c:x val="2.051647076724105E-2"/>
                  <c:y val="2.38095238095238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9099052835786831E-2"/>
                  <c:y val="1.54761904761904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отлично</c:v>
                </c:pt>
                <c:pt idx="1">
                  <c:v>хорошо</c:v>
                </c:pt>
                <c:pt idx="2">
                  <c:v>удовлетворительно</c:v>
                </c:pt>
                <c:pt idx="3">
                  <c:v>ниже среднего</c:v>
                </c:pt>
                <c:pt idx="4">
                  <c:v>неудовлетворительно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0.81</c:v>
                </c:pt>
                <c:pt idx="1">
                  <c:v>0.09</c:v>
                </c:pt>
                <c:pt idx="2">
                  <c:v>0.03</c:v>
                </c:pt>
                <c:pt idx="3">
                  <c:v>0.05</c:v>
                </c:pt>
                <c:pt idx="4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4145664"/>
        <c:axId val="84147200"/>
        <c:axId val="0"/>
      </c:bar3DChart>
      <c:catAx>
        <c:axId val="84145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C00000"/>
                </a:solidFill>
              </a:defRPr>
            </a:pPr>
            <a:endParaRPr lang="ru-RU"/>
          </a:p>
        </c:txPr>
        <c:crossAx val="84147200"/>
        <c:crosses val="autoZero"/>
        <c:auto val="1"/>
        <c:lblAlgn val="ctr"/>
        <c:lblOffset val="100"/>
        <c:noMultiLvlLbl val="0"/>
      </c:catAx>
      <c:valAx>
        <c:axId val="8414720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841456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1.9607843137254902E-2"/>
                  <c:y val="-4.0625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509803921568627E-2"/>
                  <c:y val="-4.68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411764705882353E-2"/>
                  <c:y val="-5.6250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Газ-Заводская  ЦРБ</c:v>
                </c:pt>
                <c:pt idx="1">
                  <c:v>Балейская ЦРБ</c:v>
                </c:pt>
                <c:pt idx="2">
                  <c:v>Улетовская ЦРБ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51.8</c:v>
                </c:pt>
                <c:pt idx="1">
                  <c:v>47.9</c:v>
                </c:pt>
                <c:pt idx="2">
                  <c:v>45.1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116736"/>
        <c:axId val="98118272"/>
        <c:axId val="0"/>
      </c:bar3DChart>
      <c:catAx>
        <c:axId val="98116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>
                <a:solidFill>
                  <a:schemeClr val="tx1"/>
                </a:solidFill>
              </a:defRPr>
            </a:pPr>
            <a:endParaRPr lang="ru-RU"/>
          </a:p>
        </c:txPr>
        <c:crossAx val="98118272"/>
        <c:crosses val="autoZero"/>
        <c:auto val="1"/>
        <c:lblAlgn val="ctr"/>
        <c:lblOffset val="100"/>
        <c:noMultiLvlLbl val="0"/>
      </c:catAx>
      <c:valAx>
        <c:axId val="9811827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98116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7.2150098425196846E-2"/>
          <c:w val="0.60379986876640424"/>
          <c:h val="0.9056998031496063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8811086114235722"/>
          <c:y val="0.11247844019497563"/>
          <c:w val="0.39601612298462685"/>
          <c:h val="0.77504311961004879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7.2150098425196846E-2"/>
          <c:w val="0.60379986876640424"/>
          <c:h val="0.90569980314960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339933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rgbClr val="C00000"/>
              </a:solidFill>
            </c:spPr>
          </c:dPt>
          <c:dLbls>
            <c:dLbl>
              <c:idx val="3"/>
              <c:layout>
                <c:manualLayout>
                  <c:x val="2.051647076724105E-2"/>
                  <c:y val="2.38095238095238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9099052835786831E-2"/>
                  <c:y val="1.54761904761904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отлично</c:v>
                </c:pt>
                <c:pt idx="1">
                  <c:v>хорошо</c:v>
                </c:pt>
                <c:pt idx="2">
                  <c:v>удовлетворительно</c:v>
                </c:pt>
                <c:pt idx="3">
                  <c:v>ниже среднего</c:v>
                </c:pt>
                <c:pt idx="4">
                  <c:v>неудовлетворительно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0.76</c:v>
                </c:pt>
                <c:pt idx="1">
                  <c:v>0.16</c:v>
                </c:pt>
                <c:pt idx="2">
                  <c:v>0.02</c:v>
                </c:pt>
                <c:pt idx="3">
                  <c:v>0.04</c:v>
                </c:pt>
                <c:pt idx="4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Лист1!$A$2:$A$16</c:f>
              <c:strCache>
                <c:ptCount val="15"/>
                <c:pt idx="0">
                  <c:v>Ростовская область</c:v>
                </c:pt>
                <c:pt idx="1">
                  <c:v>Забайкальский край</c:v>
                </c:pt>
                <c:pt idx="2">
                  <c:v>Саратовская область</c:v>
                </c:pt>
                <c:pt idx="3">
                  <c:v>Тульская область</c:v>
                </c:pt>
                <c:pt idx="4">
                  <c:v>Республика Мари Эл</c:v>
                </c:pt>
                <c:pt idx="5">
                  <c:v>Астраханская область</c:v>
                </c:pt>
                <c:pt idx="6">
                  <c:v>Кемеровская область</c:v>
                </c:pt>
                <c:pt idx="7">
                  <c:v>Смоленская область</c:v>
                </c:pt>
                <c:pt idx="8">
                  <c:v>Карача́ево-Черке́сская Респу́блика</c:v>
                </c:pt>
                <c:pt idx="9">
                  <c:v>Омская область</c:v>
                </c:pt>
                <c:pt idx="10">
                  <c:v>Ульяновская область</c:v>
                </c:pt>
                <c:pt idx="11">
                  <c:v>Ивановская область</c:v>
                </c:pt>
                <c:pt idx="12">
                  <c:v>Оренбургская область</c:v>
                </c:pt>
                <c:pt idx="13">
                  <c:v>Республика Карелия</c:v>
                </c:pt>
                <c:pt idx="14">
                  <c:v>Республика Башкортостан</c:v>
                </c:pt>
              </c:strCache>
            </c:strRef>
          </c:cat>
          <c:val>
            <c:numRef>
              <c:f>Лист1!$B$2:$B$16</c:f>
              <c:numCache>
                <c:formatCode>General</c:formatCode>
                <c:ptCount val="15"/>
                <c:pt idx="0">
                  <c:v>128.53</c:v>
                </c:pt>
                <c:pt idx="1">
                  <c:v>129.03</c:v>
                </c:pt>
                <c:pt idx="2">
                  <c:v>129.88999999999999</c:v>
                </c:pt>
                <c:pt idx="3">
                  <c:v>130.79</c:v>
                </c:pt>
                <c:pt idx="4">
                  <c:v>131.02000000000001</c:v>
                </c:pt>
                <c:pt idx="5">
                  <c:v>131.97</c:v>
                </c:pt>
                <c:pt idx="6">
                  <c:v>132.19</c:v>
                </c:pt>
                <c:pt idx="7">
                  <c:v>132.22999999999999</c:v>
                </c:pt>
                <c:pt idx="8" formatCode="_(* #,##0.00_);_(* \(#,##0.00\);_(* &quot;-&quot;??_);_(@_)">
                  <c:v>133</c:v>
                </c:pt>
                <c:pt idx="9">
                  <c:v>133.55000000000001</c:v>
                </c:pt>
                <c:pt idx="10">
                  <c:v>134.62</c:v>
                </c:pt>
                <c:pt idx="11">
                  <c:v>135.43</c:v>
                </c:pt>
                <c:pt idx="12">
                  <c:v>135.61000000000001</c:v>
                </c:pt>
                <c:pt idx="13">
                  <c:v>136.62</c:v>
                </c:pt>
                <c:pt idx="14">
                  <c:v>136.97999999999999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660096"/>
        <c:axId val="74674176"/>
      </c:barChart>
      <c:catAx>
        <c:axId val="746600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4674176"/>
        <c:crosses val="autoZero"/>
        <c:auto val="1"/>
        <c:lblAlgn val="ctr"/>
        <c:lblOffset val="100"/>
        <c:noMultiLvlLbl val="0"/>
      </c:catAx>
      <c:valAx>
        <c:axId val="746741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4660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г.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Иркутская область</c:v>
                </c:pt>
                <c:pt idx="1">
                  <c:v>Республика Бурятия</c:v>
                </c:pt>
                <c:pt idx="2">
                  <c:v>Амурская область</c:v>
                </c:pt>
                <c:pt idx="3">
                  <c:v>Республика Якутия</c:v>
                </c:pt>
                <c:pt idx="4">
                  <c:v>Забайкальский край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28</c:v>
                </c:pt>
                <c:pt idx="1">
                  <c:v>0</c:v>
                </c:pt>
                <c:pt idx="2">
                  <c:v>72</c:v>
                </c:pt>
                <c:pt idx="3">
                  <c:v>57</c:v>
                </c:pt>
                <c:pt idx="4">
                  <c:v>68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 г.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Иркутская область</c:v>
                </c:pt>
                <c:pt idx="1">
                  <c:v>Республика Бурятия</c:v>
                </c:pt>
                <c:pt idx="2">
                  <c:v>Амурская область</c:v>
                </c:pt>
                <c:pt idx="3">
                  <c:v>Республика Якутия</c:v>
                </c:pt>
                <c:pt idx="4">
                  <c:v>Забайкальский край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70</c:v>
                </c:pt>
                <c:pt idx="1">
                  <c:v>16</c:v>
                </c:pt>
                <c:pt idx="2">
                  <c:v>68</c:v>
                </c:pt>
                <c:pt idx="3">
                  <c:v>27</c:v>
                </c:pt>
                <c:pt idx="4">
                  <c:v>19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2017 г.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Иркутская область</c:v>
                </c:pt>
                <c:pt idx="1">
                  <c:v>Республика Бурятия</c:v>
                </c:pt>
                <c:pt idx="2">
                  <c:v>Амурская область</c:v>
                </c:pt>
                <c:pt idx="3">
                  <c:v>Республика Якутия</c:v>
                </c:pt>
                <c:pt idx="4">
                  <c:v>Забайкальский край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41</c:v>
                </c:pt>
                <c:pt idx="1">
                  <c:v>46</c:v>
                </c:pt>
                <c:pt idx="2">
                  <c:v>38</c:v>
                </c:pt>
                <c:pt idx="3">
                  <c:v>56</c:v>
                </c:pt>
                <c:pt idx="4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47552"/>
        <c:axId val="21053440"/>
      </c:barChart>
      <c:catAx>
        <c:axId val="21047552"/>
        <c:scaling>
          <c:orientation val="minMax"/>
        </c:scaling>
        <c:delete val="0"/>
        <c:axPos val="b"/>
        <c:majorTickMark val="out"/>
        <c:minorTickMark val="none"/>
        <c:tickLblPos val="nextTo"/>
        <c:crossAx val="21053440"/>
        <c:crosses val="autoZero"/>
        <c:auto val="1"/>
        <c:lblAlgn val="ctr"/>
        <c:lblOffset val="100"/>
        <c:noMultiLvlLbl val="0"/>
      </c:catAx>
      <c:valAx>
        <c:axId val="21053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10475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85711312871605339"/>
          <c:y val="3.201970443349753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4772885532165621"/>
          <c:y val="4.1145417167681629E-2"/>
          <c:w val="0.6209957683860946"/>
          <c:h val="0.8268422481672549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г.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11"/>
              <c:layout>
                <c:manualLayout>
                  <c:x val="-1.0204215544485511E-2"/>
                  <c:y val="2.9556650246305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Республика Тыва</c:v>
                </c:pt>
                <c:pt idx="1">
                  <c:v>Новосибирская область</c:v>
                </c:pt>
                <c:pt idx="2">
                  <c:v>Красноярский край</c:v>
                </c:pt>
                <c:pt idx="3">
                  <c:v>Республика Алтай</c:v>
                </c:pt>
                <c:pt idx="4">
                  <c:v>Республика Бурятия</c:v>
                </c:pt>
                <c:pt idx="5">
                  <c:v>Иркутская область</c:v>
                </c:pt>
                <c:pt idx="6">
                  <c:v>Республика Хакасия</c:v>
                </c:pt>
                <c:pt idx="7">
                  <c:v>Томская область</c:v>
                </c:pt>
                <c:pt idx="8">
                  <c:v>Алтайский край</c:v>
                </c:pt>
                <c:pt idx="9">
                  <c:v>Забайкальский край</c:v>
                </c:pt>
                <c:pt idx="10">
                  <c:v>Кемеровская область</c:v>
                </c:pt>
                <c:pt idx="11">
                  <c:v>Омская область</c:v>
                </c:pt>
              </c:strCache>
            </c:strRef>
          </c:cat>
          <c:val>
            <c:numRef>
              <c:f>Лист1!$B$2:$B$13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 г.</c:v>
                </c:pt>
              </c:strCache>
            </c:strRef>
          </c:tx>
          <c:invertIfNegative val="0"/>
          <c:dLbls>
            <c:dLbl>
              <c:idx val="7"/>
              <c:layout>
                <c:manualLayout>
                  <c:x val="-1.5306122448979591E-2"/>
                  <c:y val="2.4630541871921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5306122448979591E-2"/>
                  <c:y val="4.92610837438423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5306122448979591E-2"/>
                  <c:y val="-1.939412745820565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accent2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Республика Тыва</c:v>
                </c:pt>
                <c:pt idx="1">
                  <c:v>Новосибирская область</c:v>
                </c:pt>
                <c:pt idx="2">
                  <c:v>Красноярский край</c:v>
                </c:pt>
                <c:pt idx="3">
                  <c:v>Республика Алтай</c:v>
                </c:pt>
                <c:pt idx="4">
                  <c:v>Республика Бурятия</c:v>
                </c:pt>
                <c:pt idx="5">
                  <c:v>Иркутская область</c:v>
                </c:pt>
                <c:pt idx="6">
                  <c:v>Республика Хакасия</c:v>
                </c:pt>
                <c:pt idx="7">
                  <c:v>Томская область</c:v>
                </c:pt>
                <c:pt idx="8">
                  <c:v>Алтайский край</c:v>
                </c:pt>
                <c:pt idx="9">
                  <c:v>Забайкальский край</c:v>
                </c:pt>
                <c:pt idx="10">
                  <c:v>Кемеровская область</c:v>
                </c:pt>
                <c:pt idx="11">
                  <c:v>Омская область</c:v>
                </c:pt>
              </c:strCache>
            </c:strRef>
          </c:cat>
          <c:val>
            <c:numRef>
              <c:f>Лист1!$C$2:$C$13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2017 г.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Pt>
            <c:idx val="9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2"/>
              <c:layout>
                <c:manualLayout>
                  <c:x val="8.5034013605442185E-3"/>
                  <c:y val="1.47783251231527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8027210884354363E-3"/>
                  <c:y val="2.46305418719216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6.8027210884353739E-3"/>
                  <c:y val="2.4630541871921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8.5034013605442185E-3"/>
                  <c:y val="2.4630541871921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Республика Тыва</c:v>
                </c:pt>
                <c:pt idx="1">
                  <c:v>Новосибирская область</c:v>
                </c:pt>
                <c:pt idx="2">
                  <c:v>Красноярский край</c:v>
                </c:pt>
                <c:pt idx="3">
                  <c:v>Республика Алтай</c:v>
                </c:pt>
                <c:pt idx="4">
                  <c:v>Республика Бурятия</c:v>
                </c:pt>
                <c:pt idx="5">
                  <c:v>Иркутская область</c:v>
                </c:pt>
                <c:pt idx="6">
                  <c:v>Республика Хакасия</c:v>
                </c:pt>
                <c:pt idx="7">
                  <c:v>Томская область</c:v>
                </c:pt>
                <c:pt idx="8">
                  <c:v>Алтайский край</c:v>
                </c:pt>
                <c:pt idx="9">
                  <c:v>Забайкальский край</c:v>
                </c:pt>
                <c:pt idx="10">
                  <c:v>Кемеровская область</c:v>
                </c:pt>
                <c:pt idx="11">
                  <c:v>Омская область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74</c:v>
                </c:pt>
                <c:pt idx="1">
                  <c:v>66</c:v>
                </c:pt>
                <c:pt idx="2">
                  <c:v>58</c:v>
                </c:pt>
                <c:pt idx="3">
                  <c:v>47</c:v>
                </c:pt>
                <c:pt idx="4">
                  <c:v>46</c:v>
                </c:pt>
                <c:pt idx="5">
                  <c:v>41</c:v>
                </c:pt>
                <c:pt idx="6">
                  <c:v>29</c:v>
                </c:pt>
                <c:pt idx="7">
                  <c:v>20</c:v>
                </c:pt>
                <c:pt idx="8">
                  <c:v>17</c:v>
                </c:pt>
                <c:pt idx="9">
                  <c:v>14</c:v>
                </c:pt>
                <c:pt idx="10">
                  <c:v>9</c:v>
                </c:pt>
                <c:pt idx="1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63712"/>
        <c:axId val="20965248"/>
      </c:barChart>
      <c:catAx>
        <c:axId val="20963712"/>
        <c:scaling>
          <c:orientation val="minMax"/>
        </c:scaling>
        <c:delete val="0"/>
        <c:axPos val="l"/>
        <c:majorTickMark val="out"/>
        <c:minorTickMark val="none"/>
        <c:tickLblPos val="nextTo"/>
        <c:crossAx val="20965248"/>
        <c:crosses val="autoZero"/>
        <c:auto val="1"/>
        <c:lblAlgn val="ctr"/>
        <c:lblOffset val="100"/>
        <c:noMultiLvlLbl val="0"/>
      </c:catAx>
      <c:valAx>
        <c:axId val="2096524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09637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33429749852695"/>
          <c:y val="4.1145417167681629E-2"/>
          <c:w val="0.85739026637627747"/>
          <c:h val="0.634724021566269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г.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11"/>
              <c:layout>
                <c:manualLayout>
                  <c:x val="-1.0204215544485511E-2"/>
                  <c:y val="2.9556650246305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Омская область</c:v>
                </c:pt>
                <c:pt idx="1">
                  <c:v>Кемеровская область</c:v>
                </c:pt>
                <c:pt idx="2">
                  <c:v>Забайкальский край</c:v>
                </c:pt>
                <c:pt idx="3">
                  <c:v>Алтайский край</c:v>
                </c:pt>
                <c:pt idx="4">
                  <c:v>Томская область</c:v>
                </c:pt>
                <c:pt idx="5">
                  <c:v>Республика Хакасия</c:v>
                </c:pt>
                <c:pt idx="6">
                  <c:v>Иркутская область</c:v>
                </c:pt>
                <c:pt idx="7">
                  <c:v>Республика Бурятия</c:v>
                </c:pt>
                <c:pt idx="8">
                  <c:v>Республика Алтай</c:v>
                </c:pt>
                <c:pt idx="9">
                  <c:v>Красноярский край</c:v>
                </c:pt>
                <c:pt idx="10">
                  <c:v>Новосибирская область</c:v>
                </c:pt>
                <c:pt idx="11">
                  <c:v>Республика Тыва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26</c:v>
                </c:pt>
                <c:pt idx="1">
                  <c:v>6</c:v>
                </c:pt>
                <c:pt idx="2">
                  <c:v>68</c:v>
                </c:pt>
                <c:pt idx="3">
                  <c:v>31</c:v>
                </c:pt>
                <c:pt idx="4">
                  <c:v>30</c:v>
                </c:pt>
                <c:pt idx="5">
                  <c:v>32</c:v>
                </c:pt>
                <c:pt idx="6">
                  <c:v>28</c:v>
                </c:pt>
                <c:pt idx="7">
                  <c:v>0</c:v>
                </c:pt>
                <c:pt idx="8">
                  <c:v>23</c:v>
                </c:pt>
                <c:pt idx="9">
                  <c:v>33</c:v>
                </c:pt>
                <c:pt idx="10">
                  <c:v>20</c:v>
                </c:pt>
                <c:pt idx="11">
                  <c:v>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 г.</c:v>
                </c:pt>
              </c:strCache>
            </c:strRef>
          </c:tx>
          <c:invertIfNegative val="0"/>
          <c:dLbls>
            <c:dLbl>
              <c:idx val="7"/>
              <c:layout>
                <c:manualLayout>
                  <c:x val="-1.5306122448979591E-2"/>
                  <c:y val="2.4630541871921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5306122448979591E-2"/>
                  <c:y val="4.92610837438423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5306122448979591E-2"/>
                  <c:y val="-1.939412745820565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accent2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Омская область</c:v>
                </c:pt>
                <c:pt idx="1">
                  <c:v>Кемеровская область</c:v>
                </c:pt>
                <c:pt idx="2">
                  <c:v>Забайкальский край</c:v>
                </c:pt>
                <c:pt idx="3">
                  <c:v>Алтайский край</c:v>
                </c:pt>
                <c:pt idx="4">
                  <c:v>Томская область</c:v>
                </c:pt>
                <c:pt idx="5">
                  <c:v>Республика Хакасия</c:v>
                </c:pt>
                <c:pt idx="6">
                  <c:v>Иркутская область</c:v>
                </c:pt>
                <c:pt idx="7">
                  <c:v>Республика Бурятия</c:v>
                </c:pt>
                <c:pt idx="8">
                  <c:v>Республика Алтай</c:v>
                </c:pt>
                <c:pt idx="9">
                  <c:v>Красноярский край</c:v>
                </c:pt>
                <c:pt idx="10">
                  <c:v>Новосибирская область</c:v>
                </c:pt>
                <c:pt idx="11">
                  <c:v>Республика Тыва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7</c:v>
                </c:pt>
                <c:pt idx="1">
                  <c:v>10</c:v>
                </c:pt>
                <c:pt idx="2">
                  <c:v>19</c:v>
                </c:pt>
                <c:pt idx="3">
                  <c:v>57</c:v>
                </c:pt>
                <c:pt idx="4">
                  <c:v>36</c:v>
                </c:pt>
                <c:pt idx="5">
                  <c:v>29</c:v>
                </c:pt>
                <c:pt idx="6">
                  <c:v>70</c:v>
                </c:pt>
                <c:pt idx="7">
                  <c:v>16</c:v>
                </c:pt>
                <c:pt idx="8">
                  <c:v>50</c:v>
                </c:pt>
                <c:pt idx="9">
                  <c:v>53</c:v>
                </c:pt>
                <c:pt idx="10">
                  <c:v>37</c:v>
                </c:pt>
                <c:pt idx="11">
                  <c:v>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2017 г.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2"/>
              <c:layout>
                <c:manualLayout>
                  <c:x val="8.5034013605442185E-3"/>
                  <c:y val="1.47783251231527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8027210884354363E-3"/>
                  <c:y val="2.46305418719216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6.8027210884353739E-3"/>
                  <c:y val="2.4630541871921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8.5034013605442185E-3"/>
                  <c:y val="2.4630541871921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rgbClr val="C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Омская область</c:v>
                </c:pt>
                <c:pt idx="1">
                  <c:v>Кемеровская область</c:v>
                </c:pt>
                <c:pt idx="2">
                  <c:v>Забайкальский край</c:v>
                </c:pt>
                <c:pt idx="3">
                  <c:v>Алтайский край</c:v>
                </c:pt>
                <c:pt idx="4">
                  <c:v>Томская область</c:v>
                </c:pt>
                <c:pt idx="5">
                  <c:v>Республика Хакасия</c:v>
                </c:pt>
                <c:pt idx="6">
                  <c:v>Иркутская область</c:v>
                </c:pt>
                <c:pt idx="7">
                  <c:v>Республика Бурятия</c:v>
                </c:pt>
                <c:pt idx="8">
                  <c:v>Республика Алтай</c:v>
                </c:pt>
                <c:pt idx="9">
                  <c:v>Красноярский край</c:v>
                </c:pt>
                <c:pt idx="10">
                  <c:v>Новосибирская область</c:v>
                </c:pt>
                <c:pt idx="11">
                  <c:v>Республика Тыва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6</c:v>
                </c:pt>
                <c:pt idx="1">
                  <c:v>9</c:v>
                </c:pt>
                <c:pt idx="2">
                  <c:v>14</c:v>
                </c:pt>
                <c:pt idx="3">
                  <c:v>17</c:v>
                </c:pt>
                <c:pt idx="4">
                  <c:v>20</c:v>
                </c:pt>
                <c:pt idx="5">
                  <c:v>29</c:v>
                </c:pt>
                <c:pt idx="6">
                  <c:v>41</c:v>
                </c:pt>
                <c:pt idx="7">
                  <c:v>46</c:v>
                </c:pt>
                <c:pt idx="8">
                  <c:v>47</c:v>
                </c:pt>
                <c:pt idx="9">
                  <c:v>58</c:v>
                </c:pt>
                <c:pt idx="10">
                  <c:v>66</c:v>
                </c:pt>
                <c:pt idx="11">
                  <c:v>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73920"/>
        <c:axId val="21365888"/>
      </c:barChart>
      <c:catAx>
        <c:axId val="21073920"/>
        <c:scaling>
          <c:orientation val="minMax"/>
        </c:scaling>
        <c:delete val="0"/>
        <c:axPos val="b"/>
        <c:majorTickMark val="out"/>
        <c:minorTickMark val="none"/>
        <c:tickLblPos val="nextTo"/>
        <c:crossAx val="21365888"/>
        <c:crosses val="autoZero"/>
        <c:auto val="1"/>
        <c:lblAlgn val="ctr"/>
        <c:lblOffset val="100"/>
        <c:noMultiLvlLbl val="0"/>
      </c:catAx>
      <c:valAx>
        <c:axId val="21365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1073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810088233651646"/>
          <c:y val="4.1316667313137607E-2"/>
          <c:w val="0.10610731694252504"/>
          <c:h val="0.158745975718552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85711312871605339"/>
          <c:y val="3.2019704433497539E-2"/>
        </c:manualLayout>
      </c:layout>
      <c:overlay val="0"/>
      <c:spPr>
        <a:solidFill>
          <a:schemeClr val="bg1"/>
        </a:solidFill>
      </c:spPr>
    </c:title>
    <c:autoTitleDeleted val="0"/>
    <c:plotArea>
      <c:layout>
        <c:manualLayout>
          <c:layoutTarget val="inner"/>
          <c:xMode val="edge"/>
          <c:yMode val="edge"/>
          <c:x val="0.34772885532165621"/>
          <c:y val="4.1145417167681629E-2"/>
          <c:w val="0.6209957683860946"/>
          <c:h val="0.8268422481672549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г.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11"/>
              <c:layout>
                <c:manualLayout>
                  <c:x val="-1.0204215544485511E-2"/>
                  <c:y val="2.9556650246305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Республика Тыва</c:v>
                </c:pt>
                <c:pt idx="1">
                  <c:v>Новосибирская область</c:v>
                </c:pt>
                <c:pt idx="2">
                  <c:v>Красноярский край</c:v>
                </c:pt>
                <c:pt idx="3">
                  <c:v>Республика Алтай</c:v>
                </c:pt>
                <c:pt idx="4">
                  <c:v>Республика Бурятия</c:v>
                </c:pt>
                <c:pt idx="5">
                  <c:v>Иркутская область</c:v>
                </c:pt>
                <c:pt idx="6">
                  <c:v>Республика Хакасия</c:v>
                </c:pt>
                <c:pt idx="7">
                  <c:v>Томская область</c:v>
                </c:pt>
                <c:pt idx="8">
                  <c:v>Алтайский край</c:v>
                </c:pt>
                <c:pt idx="9">
                  <c:v>Забайкальский край</c:v>
                </c:pt>
                <c:pt idx="10">
                  <c:v>Кемеровская область</c:v>
                </c:pt>
                <c:pt idx="11">
                  <c:v>Омская область</c:v>
                </c:pt>
              </c:strCache>
            </c:strRef>
          </c:cat>
          <c:val>
            <c:numRef>
              <c:f>Лист1!$B$2:$B$13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 г.</c:v>
                </c:pt>
              </c:strCache>
            </c:strRef>
          </c:tx>
          <c:invertIfNegative val="0"/>
          <c:dLbls>
            <c:dLbl>
              <c:idx val="7"/>
              <c:layout>
                <c:manualLayout>
                  <c:x val="-1.5306122448979591E-2"/>
                  <c:y val="2.4630541871921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5306122448979591E-2"/>
                  <c:y val="4.92610837438423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5306122448979591E-2"/>
                  <c:y val="-1.939412745820565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accent2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Республика Тыва</c:v>
                </c:pt>
                <c:pt idx="1">
                  <c:v>Новосибирская область</c:v>
                </c:pt>
                <c:pt idx="2">
                  <c:v>Красноярский край</c:v>
                </c:pt>
                <c:pt idx="3">
                  <c:v>Республика Алтай</c:v>
                </c:pt>
                <c:pt idx="4">
                  <c:v>Республика Бурятия</c:v>
                </c:pt>
                <c:pt idx="5">
                  <c:v>Иркутская область</c:v>
                </c:pt>
                <c:pt idx="6">
                  <c:v>Республика Хакасия</c:v>
                </c:pt>
                <c:pt idx="7">
                  <c:v>Томская область</c:v>
                </c:pt>
                <c:pt idx="8">
                  <c:v>Алтайский край</c:v>
                </c:pt>
                <c:pt idx="9">
                  <c:v>Забайкальский край</c:v>
                </c:pt>
                <c:pt idx="10">
                  <c:v>Кемеровская область</c:v>
                </c:pt>
                <c:pt idx="11">
                  <c:v>Омская область</c:v>
                </c:pt>
              </c:strCache>
            </c:strRef>
          </c:cat>
          <c:val>
            <c:numRef>
              <c:f>Лист1!$C$2:$C$13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2017 г.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Pt>
            <c:idx val="9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2"/>
              <c:layout>
                <c:manualLayout>
                  <c:x val="8.5034013605442185E-3"/>
                  <c:y val="1.47783251231527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8027210884354363E-3"/>
                  <c:y val="2.46305418719216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6.8027210884353739E-3"/>
                  <c:y val="2.4630541871921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8.5034013605442185E-3"/>
                  <c:y val="2.4630541871921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Республика Тыва</c:v>
                </c:pt>
                <c:pt idx="1">
                  <c:v>Новосибирская область</c:v>
                </c:pt>
                <c:pt idx="2">
                  <c:v>Красноярский край</c:v>
                </c:pt>
                <c:pt idx="3">
                  <c:v>Республика Алтай</c:v>
                </c:pt>
                <c:pt idx="4">
                  <c:v>Республика Бурятия</c:v>
                </c:pt>
                <c:pt idx="5">
                  <c:v>Иркутская область</c:v>
                </c:pt>
                <c:pt idx="6">
                  <c:v>Республика Хакасия</c:v>
                </c:pt>
                <c:pt idx="7">
                  <c:v>Томская область</c:v>
                </c:pt>
                <c:pt idx="8">
                  <c:v>Алтайский край</c:v>
                </c:pt>
                <c:pt idx="9">
                  <c:v>Забайкальский край</c:v>
                </c:pt>
                <c:pt idx="10">
                  <c:v>Кемеровская область</c:v>
                </c:pt>
                <c:pt idx="11">
                  <c:v>Омская область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337792"/>
        <c:axId val="22345216"/>
      </c:barChart>
      <c:catAx>
        <c:axId val="22337792"/>
        <c:scaling>
          <c:orientation val="minMax"/>
        </c:scaling>
        <c:delete val="0"/>
        <c:axPos val="l"/>
        <c:majorTickMark val="out"/>
        <c:minorTickMark val="none"/>
        <c:tickLblPos val="nextTo"/>
        <c:crossAx val="22345216"/>
        <c:crosses val="autoZero"/>
        <c:auto val="1"/>
        <c:lblAlgn val="ctr"/>
        <c:lblOffset val="100"/>
        <c:noMultiLvlLbl val="0"/>
      </c:catAx>
      <c:valAx>
        <c:axId val="223452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22337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3342547607081"/>
          <c:y val="2.8830146231721036E-2"/>
          <c:w val="0.85739026637627747"/>
          <c:h val="0.634724021566269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 г.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Омская область</c:v>
                </c:pt>
                <c:pt idx="1">
                  <c:v>Кемеровская область</c:v>
                </c:pt>
                <c:pt idx="2">
                  <c:v>Забайкальский край</c:v>
                </c:pt>
                <c:pt idx="3">
                  <c:v>Алтайский край</c:v>
                </c:pt>
                <c:pt idx="4">
                  <c:v>Томская область</c:v>
                </c:pt>
                <c:pt idx="5">
                  <c:v>Республика Хакасия</c:v>
                </c:pt>
                <c:pt idx="6">
                  <c:v>Иркутская область</c:v>
                </c:pt>
                <c:pt idx="7">
                  <c:v>Республика Бурятия</c:v>
                </c:pt>
                <c:pt idx="8">
                  <c:v>Республика Алтай</c:v>
                </c:pt>
                <c:pt idx="9">
                  <c:v>Красноярский край</c:v>
                </c:pt>
                <c:pt idx="10">
                  <c:v>Новосибирская область</c:v>
                </c:pt>
                <c:pt idx="11">
                  <c:v>Республика Тыва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4</c:v>
                </c:pt>
                <c:pt idx="1">
                  <c:v>1</c:v>
                </c:pt>
                <c:pt idx="2">
                  <c:v>10</c:v>
                </c:pt>
                <c:pt idx="3">
                  <c:v>7</c:v>
                </c:pt>
                <c:pt idx="4">
                  <c:v>6</c:v>
                </c:pt>
                <c:pt idx="5">
                  <c:v>8</c:v>
                </c:pt>
                <c:pt idx="6">
                  <c:v>5</c:v>
                </c:pt>
                <c:pt idx="7">
                  <c:v>0</c:v>
                </c:pt>
                <c:pt idx="8">
                  <c:v>3</c:v>
                </c:pt>
                <c:pt idx="9">
                  <c:v>9</c:v>
                </c:pt>
                <c:pt idx="10">
                  <c:v>2</c:v>
                </c:pt>
                <c:pt idx="11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 г.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accent2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Омская область</c:v>
                </c:pt>
                <c:pt idx="1">
                  <c:v>Кемеровская область</c:v>
                </c:pt>
                <c:pt idx="2">
                  <c:v>Забайкальский край</c:v>
                </c:pt>
                <c:pt idx="3">
                  <c:v>Алтайский край</c:v>
                </c:pt>
                <c:pt idx="4">
                  <c:v>Томская область</c:v>
                </c:pt>
                <c:pt idx="5">
                  <c:v>Республика Хакасия</c:v>
                </c:pt>
                <c:pt idx="6">
                  <c:v>Иркутская область</c:v>
                </c:pt>
                <c:pt idx="7">
                  <c:v>Республика Бурятия</c:v>
                </c:pt>
                <c:pt idx="8">
                  <c:v>Республика Алтай</c:v>
                </c:pt>
                <c:pt idx="9">
                  <c:v>Красноярский край</c:v>
                </c:pt>
                <c:pt idx="10">
                  <c:v>Новосибирская область</c:v>
                </c:pt>
                <c:pt idx="11">
                  <c:v>Республика Тыва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10</c:v>
                </c:pt>
                <c:pt idx="4">
                  <c:v>6</c:v>
                </c:pt>
                <c:pt idx="5">
                  <c:v>5</c:v>
                </c:pt>
                <c:pt idx="6">
                  <c:v>11</c:v>
                </c:pt>
                <c:pt idx="7">
                  <c:v>3</c:v>
                </c:pt>
                <c:pt idx="8">
                  <c:v>8</c:v>
                </c:pt>
                <c:pt idx="9">
                  <c:v>9</c:v>
                </c:pt>
                <c:pt idx="10">
                  <c:v>7</c:v>
                </c:pt>
                <c:pt idx="11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2017 г.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11"/>
              <c:layout>
                <c:manualLayout>
                  <c:x val="8.5034013605442185E-3"/>
                  <c:y val="2.4630541871921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Лист1!$A$2:$A$13</c:f>
              <c:strCache>
                <c:ptCount val="12"/>
                <c:pt idx="0">
                  <c:v>Омская область</c:v>
                </c:pt>
                <c:pt idx="1">
                  <c:v>Кемеровская область</c:v>
                </c:pt>
                <c:pt idx="2">
                  <c:v>Забайкальский край</c:v>
                </c:pt>
                <c:pt idx="3">
                  <c:v>Алтайский край</c:v>
                </c:pt>
                <c:pt idx="4">
                  <c:v>Томская область</c:v>
                </c:pt>
                <c:pt idx="5">
                  <c:v>Республика Хакасия</c:v>
                </c:pt>
                <c:pt idx="6">
                  <c:v>Иркутская область</c:v>
                </c:pt>
                <c:pt idx="7">
                  <c:v>Республика Бурятия</c:v>
                </c:pt>
                <c:pt idx="8">
                  <c:v>Республика Алтай</c:v>
                </c:pt>
                <c:pt idx="9">
                  <c:v>Красноярский край</c:v>
                </c:pt>
                <c:pt idx="10">
                  <c:v>Новосибирская область</c:v>
                </c:pt>
                <c:pt idx="11">
                  <c:v>Республика Тыва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760128"/>
        <c:axId val="22361216"/>
      </c:barChart>
      <c:catAx>
        <c:axId val="73760128"/>
        <c:scaling>
          <c:orientation val="minMax"/>
        </c:scaling>
        <c:delete val="0"/>
        <c:axPos val="b"/>
        <c:majorTickMark val="out"/>
        <c:minorTickMark val="none"/>
        <c:tickLblPos val="nextTo"/>
        <c:crossAx val="22361216"/>
        <c:crosses val="autoZero"/>
        <c:auto val="1"/>
        <c:lblAlgn val="ctr"/>
        <c:lblOffset val="100"/>
        <c:noMultiLvlLbl val="0"/>
      </c:catAx>
      <c:valAx>
        <c:axId val="22361216"/>
        <c:scaling>
          <c:orientation val="minMax"/>
          <c:max val="1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3760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810088233651646"/>
          <c:y val="4.1316667313137607E-2"/>
          <c:w val="0.10610731694252504"/>
          <c:h val="0.158745975718552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2379904"/>
        <c:axId val="73720960"/>
        <c:axId val="0"/>
      </c:bar3DChart>
      <c:catAx>
        <c:axId val="22379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C00000"/>
                </a:solidFill>
              </a:defRPr>
            </a:pPr>
            <a:endParaRPr lang="ru-RU"/>
          </a:p>
        </c:txPr>
        <c:crossAx val="73720960"/>
        <c:crosses val="autoZero"/>
        <c:auto val="1"/>
        <c:lblAlgn val="ctr"/>
        <c:lblOffset val="100"/>
        <c:noMultiLvlLbl val="0"/>
      </c:catAx>
      <c:valAx>
        <c:axId val="7372096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22379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1.9607843137254902E-2"/>
                  <c:y val="-4.0625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509803921568627E-2"/>
                  <c:y val="-4.68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411764705882353E-2"/>
                  <c:y val="-5.6250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Карымская ЦРБ</c:v>
                </c:pt>
                <c:pt idx="1">
                  <c:v>Калганская ЦРБ</c:v>
                </c:pt>
                <c:pt idx="2">
                  <c:v>ФГКУ 321 Госпиталь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55.4</c:v>
                </c:pt>
                <c:pt idx="1">
                  <c:v>42.7</c:v>
                </c:pt>
                <c:pt idx="2">
                  <c:v>27.5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3923968"/>
        <c:axId val="74339456"/>
        <c:axId val="0"/>
      </c:bar3DChart>
      <c:catAx>
        <c:axId val="73923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>
                <a:solidFill>
                  <a:schemeClr val="tx1"/>
                </a:solidFill>
              </a:defRPr>
            </a:pPr>
            <a:endParaRPr lang="ru-RU"/>
          </a:p>
        </c:txPr>
        <c:crossAx val="74339456"/>
        <c:crosses val="autoZero"/>
        <c:auto val="1"/>
        <c:lblAlgn val="ctr"/>
        <c:lblOffset val="100"/>
        <c:noMultiLvlLbl val="0"/>
      </c:catAx>
      <c:valAx>
        <c:axId val="7433945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73923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0.16244</cdr:y>
    </cdr:from>
    <cdr:to>
      <cdr:x>0.12371</cdr:x>
      <cdr:y>0.61929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812800"/>
          <a:ext cx="914400" cy="2286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wordArtVert" wrap="none" rtlCol="0"/>
        <a:lstStyle xmlns:a="http://schemas.openxmlformats.org/drawingml/2006/main"/>
        <a:p xmlns:a="http://schemas.openxmlformats.org/drawingml/2006/main">
          <a:r>
            <a:rPr lang="en-US" sz="1600" b="1" dirty="0" err="1" smtClean="0">
              <a:solidFill>
                <a:srgbClr val="C00000"/>
              </a:solidFill>
            </a:rPr>
            <a:t>место</a:t>
          </a:r>
          <a:endParaRPr lang="ru-RU" sz="1600" b="1" dirty="0">
            <a:solidFill>
              <a:srgbClr val="C0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0.10204</cdr:x>
      <cdr:y>0.23153</cdr:y>
    </cdr:from>
    <cdr:to>
      <cdr:x>0.33673</cdr:x>
      <cdr:y>0.23153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>
          <a:off x="762000" y="1193800"/>
          <a:ext cx="1752600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5D4403-2BF1-4D1F-B4D4-588B8045B2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16013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2800" y="2743200"/>
            <a:ext cx="5791200" cy="1905000"/>
          </a:xfrm>
        </p:spPr>
        <p:txBody>
          <a:bodyPr vert="horz"/>
          <a:lstStyle>
            <a:lvl1pPr>
              <a:defRPr/>
            </a:lvl1pPr>
          </a:lstStyle>
          <a:p>
            <a:pPr lvl="0"/>
            <a:r>
              <a:rPr lang="en-US" altLang="ru-RU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953000"/>
            <a:ext cx="2590800" cy="1295400"/>
          </a:xfrm>
        </p:spPr>
        <p:txBody>
          <a:bodyPr/>
          <a:lstStyle>
            <a:lvl1pPr marL="0" indent="0">
              <a:buFontTx/>
              <a:buNone/>
              <a:defRPr sz="1600" b="1"/>
            </a:lvl1pPr>
          </a:lstStyle>
          <a:p>
            <a:pPr lvl="0"/>
            <a:r>
              <a:rPr lang="en-US" altLang="ru-RU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7DA099-3E94-4304-9D2E-70B1692881CC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1629B-6C51-41E2-B5E2-0929F1B3D62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28064986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152400"/>
            <a:ext cx="2133600" cy="6553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248400" cy="6553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6B408-8F03-4B7F-B12B-DC612DB7139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48505205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1143000" cy="6553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524000" y="1371600"/>
            <a:ext cx="3505200" cy="47545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5181600" y="1371600"/>
            <a:ext cx="3505200" cy="47545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7B98173-6BB1-43D9-ABF5-2D1C6AEE6B6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85401145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1143000" cy="6553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524000" y="1371600"/>
            <a:ext cx="7162800" cy="47545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93768D-9E2B-47F0-B528-CD675107C19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02460830"/>
      </p:ext>
    </p:extLst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1143000" cy="6553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524000" y="1371600"/>
            <a:ext cx="3505200" cy="47545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81600" y="1371600"/>
            <a:ext cx="3505200" cy="2300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181600" y="3824288"/>
            <a:ext cx="3505200" cy="2301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45D89E4-4F39-4F9C-B51B-1A931C9EC71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58701296"/>
      </p:ext>
    </p:extLst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52400" y="152400"/>
            <a:ext cx="8534400" cy="655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DE3206C-6DBE-4097-AD9F-0E7CFBF2D82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83902292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B3E59-E865-4A10-8085-D20C8A06C3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08983683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BBD2E-6BEB-461C-B80E-45B40C81492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1524245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371600"/>
            <a:ext cx="35052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81600" y="1371600"/>
            <a:ext cx="35052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F67E7-3CA1-4323-AE51-6B8E9A23565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57937810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5FB91-276B-4470-BD4B-98AB36A75B8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56864879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9F849-D600-4280-BB4E-635BD2A18C4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98098512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ABF22-A239-472E-B11B-0EADBF1287F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18388253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4FF99-2945-44D6-B252-68228701C70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54479281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3C5A9-B2E1-4524-8C24-B22D45E369E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52896425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11430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371600"/>
            <a:ext cx="7162800" cy="475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248A0F-C429-4C89-B75A-5285B56A5308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>
    <p:random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A2C68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A2C68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A2C68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A2C68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A2C68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A2C68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A2C68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A2C68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A2C68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НЕЗАВИСИМАЯ ОЦЕНКА ОКАЗАНИЯ КАЧЕСТВА УСЛУГ МЕДИЦИНСКИМИ ОРГАНИЗАЦИЯМИ ЗАБАЙКАЛЬСКОГО КРАЯ</a:t>
            </a:r>
            <a:endParaRPr lang="ru-RU" dirty="0"/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Коржов Борис Викторович</a:t>
            </a:r>
          </a:p>
          <a:p>
            <a:r>
              <a:rPr lang="ru-RU" smtClean="0"/>
              <a:t>Председатель Общественного Совета</a:t>
            </a: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159EE6C-7B67-4550-9C86-1F7CC1C98C8B}" type="slidenum">
              <a:rPr lang="en-US" altLang="ru-RU" smtClean="0"/>
              <a:pPr/>
              <a:t>1</a:t>
            </a:fld>
            <a:endParaRPr lang="en-US" alt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4CA1-C42E-424F-AEFE-494005568838}" type="slidenum">
              <a:rPr lang="en-US" altLang="ru-RU"/>
              <a:pPr/>
              <a:t>10</a:t>
            </a:fld>
            <a:endParaRPr lang="en-US" altLang="ru-RU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447800" y="152400"/>
            <a:ext cx="7467600" cy="103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Региональный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рейтинг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медицинских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организаций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Забайкальского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края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итогам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независимрой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оценки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качества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услуг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2015-2017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alt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7127" y="1297663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АМБУЛАТОРНЫЕ УСЛОВИЯ</a:t>
            </a:r>
            <a:endParaRPr lang="ru-RU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183919584"/>
              </p:ext>
            </p:extLst>
          </p:nvPr>
        </p:nvGraphicFramePr>
        <p:xfrm>
          <a:off x="1371600" y="2133600"/>
          <a:ext cx="77724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82038" y="5514945"/>
            <a:ext cx="109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МЕСТО</a:t>
            </a:r>
            <a:endParaRPr lang="ru-RU" sz="20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94109" y="1647348"/>
            <a:ext cx="2034403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ГУЗ “</a:t>
            </a:r>
            <a:r>
              <a:rPr lang="en-US" sz="1200" dirty="0" err="1" smtClean="0"/>
              <a:t>Чернышевская</a:t>
            </a:r>
            <a:r>
              <a:rPr lang="en-US" sz="1200" dirty="0" smtClean="0"/>
              <a:t> ЦРБ”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76853" y="1933833"/>
            <a:ext cx="4191000" cy="68326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/>
              <a:t>ГАУЗ “</a:t>
            </a:r>
            <a:r>
              <a:rPr lang="en-US" sz="1200" dirty="0" err="1"/>
              <a:t>Городская</a:t>
            </a:r>
            <a:r>
              <a:rPr lang="en-US" sz="1200" dirty="0"/>
              <a:t> </a:t>
            </a:r>
            <a:r>
              <a:rPr lang="en-US" sz="1200" dirty="0" err="1"/>
              <a:t>поликлиника</a:t>
            </a:r>
            <a:r>
              <a:rPr lang="en-US" sz="1200" dirty="0"/>
              <a:t> №4”</a:t>
            </a:r>
          </a:p>
          <a:p>
            <a:pPr>
              <a:lnSpc>
                <a:spcPct val="80000"/>
              </a:lnSpc>
            </a:pPr>
            <a:r>
              <a:rPr lang="en-US" sz="1200" dirty="0"/>
              <a:t>ГБУА “</a:t>
            </a:r>
            <a:r>
              <a:rPr lang="en-US" sz="1200" dirty="0" err="1"/>
              <a:t>Забайкальский</a:t>
            </a:r>
            <a:r>
              <a:rPr lang="en-US" sz="1200" dirty="0"/>
              <a:t> </a:t>
            </a:r>
            <a:r>
              <a:rPr lang="en-US" sz="1200" dirty="0" err="1"/>
              <a:t>краевой</a:t>
            </a:r>
            <a:r>
              <a:rPr lang="en-US" sz="1200" dirty="0"/>
              <a:t> </a:t>
            </a:r>
            <a:r>
              <a:rPr lang="en-US" sz="1200" dirty="0" err="1" smtClean="0"/>
              <a:t>перинатальный</a:t>
            </a:r>
            <a:r>
              <a:rPr lang="en-US" sz="1200" dirty="0" smtClean="0"/>
              <a:t> </a:t>
            </a:r>
            <a:r>
              <a:rPr lang="en-US" sz="1200" dirty="0" err="1"/>
              <a:t>центр</a:t>
            </a:r>
            <a:r>
              <a:rPr lang="en-US" sz="1200" dirty="0"/>
              <a:t>”</a:t>
            </a:r>
          </a:p>
          <a:p>
            <a:pPr>
              <a:lnSpc>
                <a:spcPct val="80000"/>
              </a:lnSpc>
            </a:pPr>
            <a:r>
              <a:rPr lang="en-US" sz="1200" dirty="0"/>
              <a:t>ГАУЗ “</a:t>
            </a:r>
            <a:r>
              <a:rPr lang="en-US" sz="1200" dirty="0" err="1"/>
              <a:t>Шилкинская</a:t>
            </a:r>
            <a:r>
              <a:rPr lang="en-US" sz="1200" dirty="0"/>
              <a:t> ЦРБ”</a:t>
            </a:r>
          </a:p>
          <a:p>
            <a:pPr>
              <a:lnSpc>
                <a:spcPct val="80000"/>
              </a:lnSpc>
            </a:pPr>
            <a:r>
              <a:rPr lang="en-US" sz="1200" dirty="0"/>
              <a:t>НУЗ “</a:t>
            </a:r>
            <a:r>
              <a:rPr lang="en-US" sz="1200" dirty="0" err="1"/>
              <a:t>Узловая</a:t>
            </a:r>
            <a:r>
              <a:rPr lang="en-US" sz="1200" dirty="0"/>
              <a:t> </a:t>
            </a:r>
            <a:r>
              <a:rPr lang="en-US" sz="1200" dirty="0" err="1"/>
              <a:t>поликлиника</a:t>
            </a:r>
            <a:r>
              <a:rPr lang="en-US" sz="1200" dirty="0"/>
              <a:t> </a:t>
            </a:r>
            <a:r>
              <a:rPr lang="en-US" sz="1200" dirty="0" err="1"/>
              <a:t>на</a:t>
            </a:r>
            <a:r>
              <a:rPr lang="en-US" sz="1200" dirty="0"/>
              <a:t> </a:t>
            </a:r>
            <a:r>
              <a:rPr lang="en-US" sz="1200" dirty="0" err="1"/>
              <a:t>ст.Карымская</a:t>
            </a:r>
            <a:r>
              <a:rPr lang="en-US" sz="1200" dirty="0"/>
              <a:t> ОАО “РЖД”</a:t>
            </a:r>
            <a:endParaRPr lang="ru-RU" sz="1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40465" y="2617097"/>
            <a:ext cx="3847723" cy="2769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НУЗ “</a:t>
            </a:r>
            <a:r>
              <a:rPr lang="en-US" sz="1200" dirty="0" err="1"/>
              <a:t>Узловая</a:t>
            </a:r>
            <a:r>
              <a:rPr lang="en-US" sz="1200" dirty="0"/>
              <a:t> </a:t>
            </a:r>
            <a:r>
              <a:rPr lang="en-US" sz="1200" dirty="0" err="1"/>
              <a:t>поликлиника</a:t>
            </a:r>
            <a:r>
              <a:rPr lang="en-US" sz="1200" dirty="0"/>
              <a:t> </a:t>
            </a:r>
            <a:r>
              <a:rPr lang="en-US" sz="1200" dirty="0" err="1"/>
              <a:t>на</a:t>
            </a:r>
            <a:r>
              <a:rPr lang="en-US" sz="1200" dirty="0"/>
              <a:t> </a:t>
            </a:r>
            <a:r>
              <a:rPr lang="en-US" sz="1200" dirty="0" err="1" smtClean="0"/>
              <a:t>ст.Хилок</a:t>
            </a:r>
            <a:r>
              <a:rPr lang="en-US" sz="1200" dirty="0" smtClean="0"/>
              <a:t> </a:t>
            </a:r>
            <a:r>
              <a:rPr lang="en-US" sz="1200" dirty="0"/>
              <a:t>ОАО “РЖД”</a:t>
            </a:r>
            <a:endParaRPr lang="ru-RU" sz="12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672176" y="2894096"/>
            <a:ext cx="1018847" cy="2769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ГУЗ “КДКБ”</a:t>
            </a:r>
            <a:endParaRPr lang="ru-RU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5590847" y="3032595"/>
            <a:ext cx="1878784" cy="38779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 smtClean="0"/>
              <a:t>ГУЗ “</a:t>
            </a:r>
            <a:r>
              <a:rPr lang="en-US" sz="1200" dirty="0" err="1" smtClean="0"/>
              <a:t>Могочинская</a:t>
            </a:r>
            <a:r>
              <a:rPr lang="en-US" sz="1200" dirty="0" smtClean="0"/>
              <a:t> ЦРБ”</a:t>
            </a:r>
          </a:p>
          <a:p>
            <a:pPr>
              <a:lnSpc>
                <a:spcPct val="80000"/>
              </a:lnSpc>
            </a:pPr>
            <a:r>
              <a:rPr lang="en-US" sz="1200" dirty="0"/>
              <a:t>ГУЗ </a:t>
            </a:r>
            <a:r>
              <a:rPr lang="en-US" sz="1200" dirty="0" smtClean="0"/>
              <a:t>“</a:t>
            </a:r>
            <a:r>
              <a:rPr lang="en-US" sz="1200" dirty="0" err="1" smtClean="0"/>
              <a:t>Нерчинская</a:t>
            </a:r>
            <a:r>
              <a:rPr lang="en-US" sz="1200" dirty="0" smtClean="0"/>
              <a:t> </a:t>
            </a:r>
            <a:r>
              <a:rPr lang="en-US" sz="1200" dirty="0"/>
              <a:t>ЦРБ</a:t>
            </a:r>
            <a:r>
              <a:rPr lang="en-US" sz="1200" dirty="0" smtClean="0"/>
              <a:t>”</a:t>
            </a:r>
            <a:endParaRPr lang="ru-RU" sz="12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705600" y="3420393"/>
            <a:ext cx="1018847" cy="2769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ГАУЗ “КНД”</a:t>
            </a:r>
            <a:endParaRPr lang="ru-RU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7517612" y="3697392"/>
            <a:ext cx="1512786" cy="24006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 smtClean="0"/>
              <a:t>ГАУЗ “КМЦ </a:t>
            </a:r>
            <a:r>
              <a:rPr lang="en-US" sz="1200" dirty="0" err="1" smtClean="0"/>
              <a:t>г.Читы</a:t>
            </a:r>
            <a:r>
              <a:rPr lang="en-US" sz="1200" dirty="0" smtClean="0"/>
              <a:t>”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84006" y="6369113"/>
            <a:ext cx="344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Итоговый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балл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70,4 </a:t>
            </a:r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72,2</a:t>
            </a:r>
            <a:endParaRPr lang="ru-RU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47798" y="6400800"/>
            <a:ext cx="272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Максимальный</a:t>
            </a:r>
            <a:r>
              <a:rPr lang="en-US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балл</a:t>
            </a:r>
            <a:r>
              <a:rPr lang="en-US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73</a:t>
            </a:r>
            <a:endParaRPr lang="ru-RU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4CA1-C42E-424F-AEFE-494005568838}" type="slidenum">
              <a:rPr lang="en-US" altLang="ru-RU"/>
              <a:pPr/>
              <a:t>11</a:t>
            </a:fld>
            <a:endParaRPr lang="en-US" altLang="ru-RU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447800" y="152400"/>
            <a:ext cx="7467600" cy="103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Региональный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рейтинг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медицинских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организаций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Забайкальского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края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итогам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независимрой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оценки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качества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услуг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2015-2017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alt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7127" y="1297663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АМБУЛАТОРНЫЕ УСЛОВИЯ</a:t>
            </a:r>
            <a:endParaRPr lang="ru-RU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348945384"/>
              </p:ext>
            </p:extLst>
          </p:nvPr>
        </p:nvGraphicFramePr>
        <p:xfrm>
          <a:off x="1371600" y="2133600"/>
          <a:ext cx="77724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447798" y="6400800"/>
            <a:ext cx="272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Максимальный</a:t>
            </a:r>
            <a:r>
              <a:rPr lang="en-US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en-US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балл</a:t>
            </a:r>
            <a:r>
              <a:rPr lang="en-US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 73</a:t>
            </a:r>
            <a:endParaRPr lang="ru-RU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23688" y="1601181"/>
            <a:ext cx="1766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АУТСАЙДЕРЫ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1396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DB6ABF22-A239-472E-B11B-0EADBF1287F3}" type="slidenum">
              <a:rPr lang="en-US" altLang="ru-RU" smtClean="0"/>
              <a:pPr/>
              <a:t>12</a:t>
            </a:fld>
            <a:endParaRPr lang="en-US" alt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68925" y="424934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АМБУЛАТОРНЫЕ УСЛОВИЯ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38800" y="0"/>
            <a:ext cx="3276600" cy="1219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О</a:t>
            </a:r>
            <a:r>
              <a:rPr lang="en-US" sz="1400" dirty="0" err="1" smtClean="0">
                <a:solidFill>
                  <a:schemeClr val="tx1"/>
                </a:solidFill>
              </a:rPr>
              <a:t>тлично</a:t>
            </a:r>
            <a:r>
              <a:rPr lang="en-US" sz="1400" dirty="0" smtClean="0">
                <a:solidFill>
                  <a:schemeClr val="tx1"/>
                </a:solidFill>
              </a:rPr>
              <a:t> 60-73 </a:t>
            </a:r>
            <a:r>
              <a:rPr lang="en-US" sz="1400" dirty="0" err="1" smtClean="0">
                <a:solidFill>
                  <a:schemeClr val="tx1"/>
                </a:solidFill>
              </a:rPr>
              <a:t>балла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Х</a:t>
            </a:r>
            <a:r>
              <a:rPr lang="en-US" sz="1400" dirty="0" err="1" smtClean="0">
                <a:solidFill>
                  <a:schemeClr val="tx1"/>
                </a:solidFill>
              </a:rPr>
              <a:t>орошо</a:t>
            </a:r>
            <a:r>
              <a:rPr lang="en-US" sz="1400" dirty="0" smtClean="0">
                <a:solidFill>
                  <a:schemeClr val="tx1"/>
                </a:solidFill>
              </a:rPr>
              <a:t>  45-59 </a:t>
            </a:r>
            <a:r>
              <a:rPr lang="en-US" sz="1400" dirty="0" err="1" smtClean="0">
                <a:solidFill>
                  <a:schemeClr val="tx1"/>
                </a:solidFill>
              </a:rPr>
              <a:t>баллов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err="1" smtClean="0">
                <a:solidFill>
                  <a:schemeClr val="tx1"/>
                </a:solidFill>
              </a:rPr>
              <a:t>Удовлетворительно</a:t>
            </a:r>
            <a:r>
              <a:rPr lang="en-US" sz="1400" dirty="0" smtClean="0">
                <a:solidFill>
                  <a:schemeClr val="tx1"/>
                </a:solidFill>
              </a:rPr>
              <a:t> 30-44 </a:t>
            </a:r>
            <a:r>
              <a:rPr lang="en-US" sz="1400" dirty="0" err="1" smtClean="0">
                <a:solidFill>
                  <a:schemeClr val="tx1"/>
                </a:solidFill>
              </a:rPr>
              <a:t>баллов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err="1" smtClean="0">
                <a:solidFill>
                  <a:schemeClr val="tx1"/>
                </a:solidFill>
              </a:rPr>
              <a:t>Ниже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среднего</a:t>
            </a:r>
            <a:r>
              <a:rPr lang="en-US" sz="1400" dirty="0" smtClean="0">
                <a:solidFill>
                  <a:schemeClr val="tx1"/>
                </a:solidFill>
              </a:rPr>
              <a:t> 15-29 </a:t>
            </a:r>
            <a:r>
              <a:rPr lang="en-US" sz="1400" dirty="0" err="1" smtClean="0">
                <a:solidFill>
                  <a:schemeClr val="tx1"/>
                </a:solidFill>
              </a:rPr>
              <a:t>баллов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Н</a:t>
            </a:r>
            <a:r>
              <a:rPr lang="en-US" sz="1400" dirty="0" err="1" smtClean="0">
                <a:solidFill>
                  <a:schemeClr val="tx1"/>
                </a:solidFill>
              </a:rPr>
              <a:t>еудовлетворительно</a:t>
            </a:r>
            <a:r>
              <a:rPr lang="en-US" sz="1400" dirty="0" smtClean="0">
                <a:solidFill>
                  <a:schemeClr val="tx1"/>
                </a:solidFill>
              </a:rPr>
              <a:t> 0-14 </a:t>
            </a:r>
            <a:r>
              <a:rPr lang="en-US" sz="1400" dirty="0" err="1" smtClean="0">
                <a:solidFill>
                  <a:schemeClr val="tx1"/>
                </a:solidFill>
              </a:rPr>
              <a:t>баллов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7800" y="1552669"/>
            <a:ext cx="2895600" cy="141913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</a:t>
            </a:r>
            <a:r>
              <a:rPr lang="en-US" sz="1200" dirty="0" err="1">
                <a:solidFill>
                  <a:schemeClr val="tx1"/>
                </a:solidFill>
              </a:rPr>
              <a:t>тлично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 - 46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Х</a:t>
            </a:r>
            <a:r>
              <a:rPr lang="en-US" sz="1200" dirty="0" err="1">
                <a:solidFill>
                  <a:schemeClr val="tx1"/>
                </a:solidFill>
              </a:rPr>
              <a:t>орошо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smtClean="0">
                <a:solidFill>
                  <a:schemeClr val="tx1"/>
                </a:solidFill>
              </a:rPr>
              <a:t>- 20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- 5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Ниже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среднего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2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Н</a:t>
            </a:r>
            <a:r>
              <a:rPr lang="en-US" sz="1200" dirty="0" err="1">
                <a:solidFill>
                  <a:schemeClr val="tx1"/>
                </a:solidFill>
              </a:rPr>
              <a:t>еудовлетворительно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2 МО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816" y="1447800"/>
            <a:ext cx="2514600" cy="3810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ОТКРЫТОСТЬ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5000" y="1582847"/>
            <a:ext cx="2895600" cy="141913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</a:t>
            </a:r>
            <a:r>
              <a:rPr lang="en-US" sz="1200" dirty="0" err="1">
                <a:solidFill>
                  <a:schemeClr val="tx1"/>
                </a:solidFill>
              </a:rPr>
              <a:t>тлично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 - 4</a:t>
            </a:r>
            <a:r>
              <a:rPr lang="ru-RU" sz="1200" dirty="0" smtClean="0">
                <a:solidFill>
                  <a:schemeClr val="tx1"/>
                </a:solidFill>
              </a:rPr>
              <a:t>7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Х</a:t>
            </a:r>
            <a:r>
              <a:rPr lang="en-US" sz="1200" dirty="0" err="1">
                <a:solidFill>
                  <a:schemeClr val="tx1"/>
                </a:solidFill>
              </a:rPr>
              <a:t>орошо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9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4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Ниже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среднего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2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Н</a:t>
            </a:r>
            <a:r>
              <a:rPr lang="en-US" sz="1200" dirty="0" err="1">
                <a:solidFill>
                  <a:schemeClr val="tx1"/>
                </a:solidFill>
              </a:rPr>
              <a:t>еудовлетворительно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3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87016" y="1477978"/>
            <a:ext cx="2514600" cy="3810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КОМФОРТНОСТЬ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90384" y="3381469"/>
            <a:ext cx="2895600" cy="141913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</a:t>
            </a:r>
            <a:r>
              <a:rPr lang="en-US" sz="1200" dirty="0" err="1">
                <a:solidFill>
                  <a:schemeClr val="tx1"/>
                </a:solidFill>
              </a:rPr>
              <a:t>тлично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 - </a:t>
            </a:r>
            <a:r>
              <a:rPr lang="ru-RU" sz="1200" dirty="0" smtClean="0">
                <a:solidFill>
                  <a:schemeClr val="tx1"/>
                </a:solidFill>
              </a:rPr>
              <a:t>49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Х</a:t>
            </a:r>
            <a:r>
              <a:rPr lang="en-US" sz="1200" dirty="0" err="1">
                <a:solidFill>
                  <a:schemeClr val="tx1"/>
                </a:solidFill>
              </a:rPr>
              <a:t>орошо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7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4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Ниже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среднего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2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Н</a:t>
            </a:r>
            <a:r>
              <a:rPr lang="en-US" sz="1200" dirty="0" err="1">
                <a:solidFill>
                  <a:schemeClr val="tx1"/>
                </a:solidFill>
              </a:rPr>
              <a:t>еудовлетворительно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4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62400" y="3276600"/>
            <a:ext cx="2514600" cy="3810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ВРЕМЯ ОЖИДАНИЯ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656784" y="5210269"/>
            <a:ext cx="2895600" cy="141913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</a:t>
            </a:r>
            <a:r>
              <a:rPr lang="en-US" sz="1200" dirty="0" err="1">
                <a:solidFill>
                  <a:schemeClr val="tx1"/>
                </a:solidFill>
              </a:rPr>
              <a:t>тлично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 - </a:t>
            </a:r>
            <a:r>
              <a:rPr lang="ru-RU" sz="1200" dirty="0" smtClean="0">
                <a:solidFill>
                  <a:schemeClr val="tx1"/>
                </a:solidFill>
              </a:rPr>
              <a:t>53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Х</a:t>
            </a:r>
            <a:r>
              <a:rPr lang="en-US" sz="1200" dirty="0" err="1">
                <a:solidFill>
                  <a:schemeClr val="tx1"/>
                </a:solidFill>
              </a:rPr>
              <a:t>орошо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6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- 5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Ниже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среднего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0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Н</a:t>
            </a:r>
            <a:r>
              <a:rPr lang="en-US" sz="1200" dirty="0" err="1">
                <a:solidFill>
                  <a:schemeClr val="tx1"/>
                </a:solidFill>
              </a:rPr>
              <a:t>еудовлетворительно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2 МО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28800" y="5105400"/>
            <a:ext cx="2514600" cy="3810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ДОБРОЖЕЛАТЕЛЬНОСТЬ</a:t>
            </a:r>
            <a:endParaRPr lang="ru-RU" sz="1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736125" y="5210269"/>
            <a:ext cx="2895600" cy="141913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</a:t>
            </a:r>
            <a:r>
              <a:rPr lang="en-US" sz="1200" dirty="0" err="1">
                <a:solidFill>
                  <a:schemeClr val="tx1"/>
                </a:solidFill>
              </a:rPr>
              <a:t>тлично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 - </a:t>
            </a:r>
            <a:r>
              <a:rPr lang="ru-RU" sz="1200" dirty="0" smtClean="0">
                <a:solidFill>
                  <a:schemeClr val="tx1"/>
                </a:solidFill>
              </a:rPr>
              <a:t>62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Х</a:t>
            </a:r>
            <a:r>
              <a:rPr lang="en-US" sz="1200" dirty="0" err="1">
                <a:solidFill>
                  <a:schemeClr val="tx1"/>
                </a:solidFill>
              </a:rPr>
              <a:t>орошо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0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Ниже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среднего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0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Н</a:t>
            </a:r>
            <a:r>
              <a:rPr lang="en-US" sz="1200" dirty="0" err="1">
                <a:solidFill>
                  <a:schemeClr val="tx1"/>
                </a:solidFill>
              </a:rPr>
              <a:t>еудовлетворительно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1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908141" y="5105400"/>
            <a:ext cx="2514600" cy="3810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УДОВЛЕТВОРЕННОСТЬ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3799796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BF22-A239-472E-B11B-0EADBF1287F3}" type="slidenum">
              <a:rPr lang="en-US" altLang="ru-RU" smtClean="0"/>
              <a:pPr/>
              <a:t>13</a:t>
            </a:fld>
            <a:endParaRPr lang="en-US" altLang="ru-RU"/>
          </a:p>
        </p:txBody>
      </p:sp>
      <p:sp>
        <p:nvSpPr>
          <p:cNvPr id="3" name="TextBox 2"/>
          <p:cNvSpPr txBox="1"/>
          <p:nvPr/>
        </p:nvSpPr>
        <p:spPr>
          <a:xfrm>
            <a:off x="1297127" y="1297663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АМБУЛАТОРНЫЕ УСЛОВИЯ</a:t>
            </a:r>
            <a:endParaRPr lang="ru-RU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2286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НЕЗАВИСИМАЯ ОЦЕНКА КАЧЕСТВА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МЕДИЦИНСКИХ УСЛУГ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499478854"/>
              </p:ext>
            </p:extLst>
          </p:nvPr>
        </p:nvGraphicFramePr>
        <p:xfrm>
          <a:off x="4191000" y="1666995"/>
          <a:ext cx="48006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81400" y="17642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299513025"/>
              </p:ext>
            </p:extLst>
          </p:nvPr>
        </p:nvGraphicFramePr>
        <p:xfrm>
          <a:off x="1320733" y="4153628"/>
          <a:ext cx="52578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61792" y="3657600"/>
            <a:ext cx="283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ЗАБАЙКАЛЬСКИЙ КРАЙ</a:t>
            </a:r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2378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4CA1-C42E-424F-AEFE-494005568838}" type="slidenum">
              <a:rPr lang="en-US" altLang="ru-RU"/>
              <a:pPr/>
              <a:t>14</a:t>
            </a:fld>
            <a:endParaRPr lang="en-US" altLang="ru-RU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447800" y="152400"/>
            <a:ext cx="7467600" cy="103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Региональный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рейтинг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медицинских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организаций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Забайкальского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края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итогам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независимрой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оценки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качества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услуг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2015-2017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alt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7127" y="1297663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СТАЦИОНАРНЫЕ УСЛОВИЯ</a:t>
            </a:r>
            <a:endParaRPr lang="ru-RU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146834216"/>
              </p:ext>
            </p:extLst>
          </p:nvPr>
        </p:nvGraphicFramePr>
        <p:xfrm>
          <a:off x="1371600" y="2133600"/>
          <a:ext cx="77724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82038" y="5514945"/>
            <a:ext cx="109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МЕСТО</a:t>
            </a:r>
            <a:endParaRPr lang="ru-RU" sz="20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97127" y="1835166"/>
            <a:ext cx="3696205" cy="2769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ГУЗ “</a:t>
            </a:r>
            <a:r>
              <a:rPr lang="en-US" sz="1200" dirty="0" err="1" smtClean="0"/>
              <a:t>Краевой</a:t>
            </a:r>
            <a:r>
              <a:rPr lang="en-US" sz="1200" dirty="0" smtClean="0"/>
              <a:t> </a:t>
            </a:r>
            <a:r>
              <a:rPr lang="en-US" sz="1200" dirty="0" err="1" smtClean="0"/>
              <a:t>центр</a:t>
            </a:r>
            <a:r>
              <a:rPr lang="en-US" sz="1200" dirty="0" smtClean="0"/>
              <a:t> </a:t>
            </a:r>
            <a:r>
              <a:rPr lang="en-US" sz="1200" dirty="0" err="1" smtClean="0"/>
              <a:t>мед.реабилитации</a:t>
            </a:r>
            <a:r>
              <a:rPr lang="en-US" sz="1200" dirty="0" smtClean="0"/>
              <a:t> “</a:t>
            </a:r>
            <a:r>
              <a:rPr lang="en-US" sz="1200" dirty="0" err="1" smtClean="0"/>
              <a:t>Ямкун</a:t>
            </a:r>
            <a:r>
              <a:rPr lang="en-US" sz="1200" dirty="0" smtClean="0"/>
              <a:t>”</a:t>
            </a:r>
            <a:endParaRPr lang="ru-RU" sz="12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66985" y="2506298"/>
            <a:ext cx="2024037" cy="2769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ГАУЗ “</a:t>
            </a:r>
            <a:r>
              <a:rPr lang="en-US" sz="1200" dirty="0" err="1" smtClean="0"/>
              <a:t>Шилкинская</a:t>
            </a:r>
            <a:r>
              <a:rPr lang="en-US" sz="1200" dirty="0" smtClean="0"/>
              <a:t> ЦРБ”</a:t>
            </a:r>
            <a:endParaRPr lang="ru-RU" sz="12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672176" y="2894096"/>
            <a:ext cx="1018847" cy="2769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ГУЗ “ККВД”</a:t>
            </a:r>
            <a:endParaRPr lang="ru-RU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6523009" y="3465984"/>
            <a:ext cx="1878784" cy="24006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 smtClean="0"/>
              <a:t>ГУЗ “</a:t>
            </a:r>
            <a:r>
              <a:rPr lang="en-US" sz="1200" dirty="0" err="1" smtClean="0"/>
              <a:t>Могочинская</a:t>
            </a:r>
            <a:r>
              <a:rPr lang="en-US" sz="1200" dirty="0" smtClean="0"/>
              <a:t> ЦРБ”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150967" y="6374371"/>
            <a:ext cx="3250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Итоговый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балл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71 </a:t>
            </a:r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74,3</a:t>
            </a:r>
            <a:endParaRPr lang="ru-RU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47798" y="6400800"/>
            <a:ext cx="272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Максимальный</a:t>
            </a:r>
            <a:r>
              <a:rPr lang="en-US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балл</a:t>
            </a:r>
            <a:r>
              <a:rPr lang="en-US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75</a:t>
            </a:r>
            <a:endParaRPr lang="ru-RU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35388" y="2208510"/>
            <a:ext cx="2063194" cy="24006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dirty="0" smtClean="0"/>
              <a:t>ГУЗ “</a:t>
            </a:r>
            <a:r>
              <a:rPr lang="en-US" sz="1200" dirty="0" err="1" smtClean="0"/>
              <a:t>Шелопугинская</a:t>
            </a:r>
            <a:r>
              <a:rPr lang="en-US" sz="1200" dirty="0" smtClean="0"/>
              <a:t> ЦРБ”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64327" y="3171094"/>
            <a:ext cx="2034403" cy="2769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ГУЗ “</a:t>
            </a:r>
            <a:r>
              <a:rPr lang="en-US" sz="1200" dirty="0" err="1" smtClean="0"/>
              <a:t>Чернышевская</a:t>
            </a:r>
            <a:r>
              <a:rPr lang="en-US" sz="1200" dirty="0" smtClean="0"/>
              <a:t> ЦРБ”</a:t>
            </a:r>
            <a:endParaRPr lang="ru-R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658674" y="3682877"/>
            <a:ext cx="1452999" cy="49859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100" dirty="0" smtClean="0"/>
              <a:t>ГУЗ “</a:t>
            </a:r>
            <a:r>
              <a:rPr lang="en-US" sz="1100" dirty="0" err="1" smtClean="0"/>
              <a:t>Заб.краевой</a:t>
            </a:r>
            <a:r>
              <a:rPr lang="en-US" sz="11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US" sz="1100" dirty="0" err="1" smtClean="0"/>
              <a:t>госпиталь</a:t>
            </a:r>
            <a:r>
              <a:rPr lang="en-US" sz="1100" dirty="0" smtClean="0"/>
              <a:t> </a:t>
            </a:r>
            <a:r>
              <a:rPr lang="en-US" sz="1100" dirty="0" err="1" smtClean="0"/>
              <a:t>ветеранов</a:t>
            </a:r>
            <a:r>
              <a:rPr lang="en-US" sz="1100" dirty="0" smtClean="0"/>
              <a:t> </a:t>
            </a:r>
            <a:r>
              <a:rPr lang="en-US" sz="1100" dirty="0" err="1" smtClean="0"/>
              <a:t>войн</a:t>
            </a:r>
            <a:r>
              <a:rPr lang="en-US" sz="1100" dirty="0" smtClean="0"/>
              <a:t>”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46653763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4CA1-C42E-424F-AEFE-494005568838}" type="slidenum">
              <a:rPr lang="en-US" altLang="ru-RU"/>
              <a:pPr/>
              <a:t>15</a:t>
            </a:fld>
            <a:endParaRPr lang="en-US" altLang="ru-RU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447800" y="152400"/>
            <a:ext cx="7467600" cy="103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Региональный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рейтинг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медицинских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организаций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Забайкальского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края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итогам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независимрой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оценки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качества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услуг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2015-2017 </a:t>
            </a:r>
            <a:r>
              <a:rPr lang="en-US" alt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гг</a:t>
            </a:r>
            <a:r>
              <a:rPr lang="en-US" alt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alt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141801811"/>
              </p:ext>
            </p:extLst>
          </p:nvPr>
        </p:nvGraphicFramePr>
        <p:xfrm>
          <a:off x="1371600" y="2133600"/>
          <a:ext cx="77724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447798" y="6400800"/>
            <a:ext cx="272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Максимальный</a:t>
            </a:r>
            <a:r>
              <a:rPr lang="en-US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en-US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балл</a:t>
            </a:r>
            <a:r>
              <a:rPr lang="en-US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 75</a:t>
            </a:r>
            <a:endParaRPr lang="ru-RU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23688" y="1601181"/>
            <a:ext cx="1766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АУТСАЙДЕРЫ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7127" y="1297663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СТАЦИОНАРНЫЕ УСЛОВИЯ</a:t>
            </a:r>
            <a:endParaRPr lang="ru-RU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510657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DB6ABF22-A239-472E-B11B-0EADBF1287F3}" type="slidenum">
              <a:rPr lang="en-US" altLang="ru-RU" smtClean="0"/>
              <a:pPr/>
              <a:t>16</a:t>
            </a:fld>
            <a:endParaRPr lang="en-US" alt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38800" y="0"/>
            <a:ext cx="3276600" cy="1219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О</a:t>
            </a:r>
            <a:r>
              <a:rPr lang="en-US" sz="1400" dirty="0" err="1" smtClean="0">
                <a:solidFill>
                  <a:schemeClr val="tx1"/>
                </a:solidFill>
              </a:rPr>
              <a:t>тлично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61-75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балл</a:t>
            </a:r>
            <a:r>
              <a:rPr lang="ru-RU" sz="1400" dirty="0" err="1" smtClean="0">
                <a:solidFill>
                  <a:schemeClr val="tx1"/>
                </a:solidFill>
              </a:rPr>
              <a:t>ов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Х</a:t>
            </a:r>
            <a:r>
              <a:rPr lang="en-US" sz="1400" dirty="0" err="1" smtClean="0">
                <a:solidFill>
                  <a:schemeClr val="tx1"/>
                </a:solidFill>
              </a:rPr>
              <a:t>орошо</a:t>
            </a:r>
            <a:r>
              <a:rPr lang="en-US" sz="1400" dirty="0" smtClean="0">
                <a:solidFill>
                  <a:schemeClr val="tx1"/>
                </a:solidFill>
              </a:rPr>
              <a:t>  4</a:t>
            </a:r>
            <a:r>
              <a:rPr lang="ru-RU" sz="1400" dirty="0" smtClean="0">
                <a:solidFill>
                  <a:schemeClr val="tx1"/>
                </a:solidFill>
              </a:rPr>
              <a:t>6</a:t>
            </a:r>
            <a:r>
              <a:rPr lang="en-US" sz="1400" dirty="0" smtClean="0">
                <a:solidFill>
                  <a:schemeClr val="tx1"/>
                </a:solidFill>
              </a:rPr>
              <a:t>-</a:t>
            </a:r>
            <a:r>
              <a:rPr lang="ru-RU" sz="1400" dirty="0" smtClean="0">
                <a:solidFill>
                  <a:schemeClr val="tx1"/>
                </a:solidFill>
              </a:rPr>
              <a:t>60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баллов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err="1" smtClean="0">
                <a:solidFill>
                  <a:schemeClr val="tx1"/>
                </a:solidFill>
              </a:rPr>
              <a:t>Удовлетворительно</a:t>
            </a:r>
            <a:r>
              <a:rPr lang="en-US" sz="1400" dirty="0" smtClean="0">
                <a:solidFill>
                  <a:schemeClr val="tx1"/>
                </a:solidFill>
              </a:rPr>
              <a:t> 30-4</a:t>
            </a:r>
            <a:r>
              <a:rPr lang="ru-RU" sz="1400" dirty="0" smtClean="0">
                <a:solidFill>
                  <a:schemeClr val="tx1"/>
                </a:solidFill>
              </a:rPr>
              <a:t>5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баллов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1400" dirty="0" err="1" smtClean="0">
                <a:solidFill>
                  <a:schemeClr val="tx1"/>
                </a:solidFill>
              </a:rPr>
              <a:t>Ниже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среднего</a:t>
            </a:r>
            <a:r>
              <a:rPr lang="en-US" sz="1400" dirty="0" smtClean="0">
                <a:solidFill>
                  <a:schemeClr val="tx1"/>
                </a:solidFill>
              </a:rPr>
              <a:t> 15-29 </a:t>
            </a:r>
            <a:r>
              <a:rPr lang="en-US" sz="1400" dirty="0" err="1" smtClean="0">
                <a:solidFill>
                  <a:schemeClr val="tx1"/>
                </a:solidFill>
              </a:rPr>
              <a:t>баллов</a:t>
            </a:r>
            <a:endParaRPr lang="en-US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Н</a:t>
            </a:r>
            <a:r>
              <a:rPr lang="en-US" sz="1400" dirty="0" err="1" smtClean="0">
                <a:solidFill>
                  <a:schemeClr val="tx1"/>
                </a:solidFill>
              </a:rPr>
              <a:t>еудовлетворительно</a:t>
            </a:r>
            <a:r>
              <a:rPr lang="en-US" sz="1400" dirty="0" smtClean="0">
                <a:solidFill>
                  <a:schemeClr val="tx1"/>
                </a:solidFill>
              </a:rPr>
              <a:t> 0-14 </a:t>
            </a:r>
            <a:r>
              <a:rPr lang="en-US" sz="1400" dirty="0" err="1" smtClean="0">
                <a:solidFill>
                  <a:schemeClr val="tx1"/>
                </a:solidFill>
              </a:rPr>
              <a:t>баллов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7800" y="1552669"/>
            <a:ext cx="2895600" cy="141913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</a:t>
            </a:r>
            <a:r>
              <a:rPr lang="en-US" sz="1200" dirty="0" err="1">
                <a:solidFill>
                  <a:schemeClr val="tx1"/>
                </a:solidFill>
              </a:rPr>
              <a:t>тлично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 - </a:t>
            </a:r>
            <a:r>
              <a:rPr lang="ru-RU" sz="1200" dirty="0" smtClean="0">
                <a:solidFill>
                  <a:schemeClr val="tx1"/>
                </a:solidFill>
              </a:rPr>
              <a:t>39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Х</a:t>
            </a:r>
            <a:r>
              <a:rPr lang="en-US" sz="1200" dirty="0" err="1">
                <a:solidFill>
                  <a:schemeClr val="tx1"/>
                </a:solidFill>
              </a:rPr>
              <a:t>орошо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4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Ниже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среднего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1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Н</a:t>
            </a:r>
            <a:r>
              <a:rPr lang="en-US" sz="1200" dirty="0" err="1">
                <a:solidFill>
                  <a:schemeClr val="tx1"/>
                </a:solidFill>
              </a:rPr>
              <a:t>еудовлетворительно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3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816" y="1447800"/>
            <a:ext cx="2514600" cy="3810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ОТКРЫТОСТЬ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5000" y="1582847"/>
            <a:ext cx="2895600" cy="141913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</a:t>
            </a:r>
            <a:r>
              <a:rPr lang="en-US" sz="1200" dirty="0" err="1">
                <a:solidFill>
                  <a:schemeClr val="tx1"/>
                </a:solidFill>
              </a:rPr>
              <a:t>тлично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 - </a:t>
            </a:r>
            <a:r>
              <a:rPr lang="ru-RU" sz="1200" dirty="0" smtClean="0">
                <a:solidFill>
                  <a:schemeClr val="tx1"/>
                </a:solidFill>
              </a:rPr>
              <a:t>25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Х</a:t>
            </a:r>
            <a:r>
              <a:rPr lang="en-US" sz="1200" dirty="0" err="1">
                <a:solidFill>
                  <a:schemeClr val="tx1"/>
                </a:solidFill>
              </a:rPr>
              <a:t>орошо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21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9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Ниже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среднего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4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Н</a:t>
            </a:r>
            <a:r>
              <a:rPr lang="en-US" sz="1200" dirty="0" err="1">
                <a:solidFill>
                  <a:schemeClr val="tx1"/>
                </a:solidFill>
              </a:rPr>
              <a:t>еудовлетворительно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87016" y="1477978"/>
            <a:ext cx="2514600" cy="3810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КОМФОРТНОСТЬ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90384" y="3381469"/>
            <a:ext cx="2895600" cy="141913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</a:t>
            </a:r>
            <a:r>
              <a:rPr lang="en-US" sz="1200" dirty="0" err="1">
                <a:solidFill>
                  <a:schemeClr val="tx1"/>
                </a:solidFill>
              </a:rPr>
              <a:t>тлично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 - </a:t>
            </a:r>
            <a:r>
              <a:rPr lang="ru-RU" sz="1200" dirty="0" smtClean="0">
                <a:solidFill>
                  <a:schemeClr val="tx1"/>
                </a:solidFill>
              </a:rPr>
              <a:t>45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Х</a:t>
            </a:r>
            <a:r>
              <a:rPr lang="en-US" sz="1200" dirty="0" err="1">
                <a:solidFill>
                  <a:schemeClr val="tx1"/>
                </a:solidFill>
              </a:rPr>
              <a:t>орошо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1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Ниже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среднего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2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Н</a:t>
            </a:r>
            <a:r>
              <a:rPr lang="en-US" sz="1200" dirty="0" err="1">
                <a:solidFill>
                  <a:schemeClr val="tx1"/>
                </a:solidFill>
              </a:rPr>
              <a:t>еудовлетворительно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1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62400" y="3276600"/>
            <a:ext cx="2514600" cy="3810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ВРЕМЯ ОЖИДАНИЯ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656784" y="5210269"/>
            <a:ext cx="2895600" cy="141913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</a:t>
            </a:r>
            <a:r>
              <a:rPr lang="en-US" sz="1200" dirty="0" err="1">
                <a:solidFill>
                  <a:schemeClr val="tx1"/>
                </a:solidFill>
              </a:rPr>
              <a:t>тлично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 - </a:t>
            </a:r>
            <a:r>
              <a:rPr lang="ru-RU" sz="1200" dirty="0" smtClean="0">
                <a:solidFill>
                  <a:schemeClr val="tx1"/>
                </a:solidFill>
              </a:rPr>
              <a:t>46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Х</a:t>
            </a:r>
            <a:r>
              <a:rPr lang="en-US" sz="1200" dirty="0" err="1">
                <a:solidFill>
                  <a:schemeClr val="tx1"/>
                </a:solidFill>
              </a:rPr>
              <a:t>орошо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0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Ниже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среднего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Н</a:t>
            </a:r>
            <a:r>
              <a:rPr lang="en-US" sz="1200" dirty="0" err="1">
                <a:solidFill>
                  <a:schemeClr val="tx1"/>
                </a:solidFill>
              </a:rPr>
              <a:t>еудовлетворительно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1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28800" y="5105400"/>
            <a:ext cx="2514600" cy="3810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ДОБРОЖЕЛАТЕЛЬНОСТЬ</a:t>
            </a:r>
            <a:endParaRPr lang="ru-RU" sz="1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736125" y="5210269"/>
            <a:ext cx="2895600" cy="1419131"/>
          </a:xfrm>
          <a:prstGeom prst="roundRect">
            <a:avLst/>
          </a:prstGeom>
          <a:solidFill>
            <a:schemeClr val="accent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О</a:t>
            </a:r>
            <a:r>
              <a:rPr lang="en-US" sz="1200" dirty="0" err="1">
                <a:solidFill>
                  <a:schemeClr val="tx1"/>
                </a:solidFill>
              </a:rPr>
              <a:t>тлично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 - </a:t>
            </a:r>
            <a:r>
              <a:rPr lang="ru-RU" sz="1200" dirty="0" smtClean="0">
                <a:solidFill>
                  <a:schemeClr val="tx1"/>
                </a:solidFill>
              </a:rPr>
              <a:t>46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Х</a:t>
            </a:r>
            <a:r>
              <a:rPr lang="en-US" sz="1200" dirty="0" err="1">
                <a:solidFill>
                  <a:schemeClr val="tx1"/>
                </a:solidFill>
              </a:rPr>
              <a:t>орошо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- </a:t>
            </a:r>
            <a:r>
              <a:rPr lang="ru-RU" sz="1200" dirty="0" smtClean="0">
                <a:solidFill>
                  <a:schemeClr val="tx1"/>
                </a:solidFill>
              </a:rPr>
              <a:t>0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 err="1">
                <a:solidFill>
                  <a:schemeClr val="tx1"/>
                </a:solidFill>
              </a:rPr>
              <a:t>Ниже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среднего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0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Н</a:t>
            </a:r>
            <a:r>
              <a:rPr lang="en-US" sz="1200" dirty="0" err="1">
                <a:solidFill>
                  <a:schemeClr val="tx1"/>
                </a:solidFill>
              </a:rPr>
              <a:t>еудовлетворительно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– </a:t>
            </a:r>
            <a:r>
              <a:rPr lang="ru-RU" sz="1200" dirty="0" smtClean="0">
                <a:solidFill>
                  <a:schemeClr val="tx1"/>
                </a:solidFill>
              </a:rPr>
              <a:t>3</a:t>
            </a:r>
            <a:r>
              <a:rPr lang="en-US" sz="1200" dirty="0" smtClean="0">
                <a:solidFill>
                  <a:schemeClr val="tx1"/>
                </a:solidFill>
              </a:rPr>
              <a:t> МО</a:t>
            </a:r>
            <a:r>
              <a:rPr lang="ru-RU" sz="1200" dirty="0" smtClean="0">
                <a:solidFill>
                  <a:schemeClr val="tx1"/>
                </a:solidFill>
              </a:rPr>
              <a:t> (</a:t>
            </a:r>
            <a:r>
              <a:rPr lang="ru-RU" sz="1100" dirty="0" err="1" smtClean="0">
                <a:solidFill>
                  <a:schemeClr val="tx1"/>
                </a:solidFill>
              </a:rPr>
              <a:t>Улетовская</a:t>
            </a:r>
            <a:r>
              <a:rPr lang="ru-RU" sz="1100" dirty="0" smtClean="0">
                <a:solidFill>
                  <a:schemeClr val="tx1"/>
                </a:solidFill>
              </a:rPr>
              <a:t> ЦРБ, ККБ, ГБ№1</a:t>
            </a:r>
            <a:r>
              <a:rPr lang="ru-RU" sz="1200" dirty="0" smtClean="0">
                <a:solidFill>
                  <a:schemeClr val="tx1"/>
                </a:solidFill>
              </a:rPr>
              <a:t>)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908141" y="5105400"/>
            <a:ext cx="2514600" cy="381000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УДОВЛЕТВОРЕННОСТЬ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35852" y="424934"/>
            <a:ext cx="3335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СТАЦИОНАРНЫЕ УСЛОВИЯ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345733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BF22-A239-472E-B11B-0EADBF1287F3}" type="slidenum">
              <a:rPr lang="en-US" altLang="ru-RU" smtClean="0"/>
              <a:pPr/>
              <a:t>17</a:t>
            </a:fld>
            <a:endParaRPr lang="en-US" altLang="ru-RU"/>
          </a:p>
        </p:txBody>
      </p:sp>
      <p:sp>
        <p:nvSpPr>
          <p:cNvPr id="4" name="TextBox 3"/>
          <p:cNvSpPr txBox="1"/>
          <p:nvPr/>
        </p:nvSpPr>
        <p:spPr>
          <a:xfrm>
            <a:off x="2057400" y="2286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НЕЗАВИСИМАЯ ОЦЕНКА КАЧЕСТВА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МЕДИЦИНСКИХ УСЛУГ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179990289"/>
              </p:ext>
            </p:extLst>
          </p:nvPr>
        </p:nvGraphicFramePr>
        <p:xfrm>
          <a:off x="4191000" y="1666995"/>
          <a:ext cx="48006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114370158"/>
              </p:ext>
            </p:extLst>
          </p:nvPr>
        </p:nvGraphicFramePr>
        <p:xfrm>
          <a:off x="1320733" y="4153628"/>
          <a:ext cx="52578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61792" y="3657600"/>
            <a:ext cx="283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ЗАБАЙКАЛЬСКИЙ КРАЙ</a:t>
            </a:r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7127" y="1297663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СТАЦИОНАРНЫЕ УСЛОВИЯ</a:t>
            </a:r>
            <a:endParaRPr lang="ru-RU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378276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6CDBB-1CD5-4598-8D95-48A3735DA877}" type="slidenum">
              <a:rPr lang="en-US" altLang="ru-RU"/>
              <a:pPr/>
              <a:t>18</a:t>
            </a:fld>
            <a:endParaRPr lang="en-US" altLang="ru-RU"/>
          </a:p>
        </p:txBody>
      </p:sp>
      <p:sp>
        <p:nvSpPr>
          <p:cNvPr id="6150" name="WordArt 6"/>
          <p:cNvSpPr>
            <a:spLocks noChangeArrowheads="1" noChangeShapeType="1" noTextEdit="1"/>
          </p:cNvSpPr>
          <p:nvPr/>
        </p:nvSpPr>
        <p:spPr bwMode="gray">
          <a:xfrm>
            <a:off x="1600200" y="3352800"/>
            <a:ext cx="7239000" cy="766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kern="10">
                <a:ln w="317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BF22-A239-472E-B11B-0EADBF1287F3}" type="slidenum">
              <a:rPr lang="en-US" altLang="ru-RU" smtClean="0"/>
              <a:pPr/>
              <a:t>2</a:t>
            </a:fld>
            <a:endParaRPr lang="en-US" altLang="ru-RU"/>
          </a:p>
        </p:txBody>
      </p:sp>
      <p:sp>
        <p:nvSpPr>
          <p:cNvPr id="3" name="TextBox 2"/>
          <p:cNvSpPr txBox="1"/>
          <p:nvPr/>
        </p:nvSpPr>
        <p:spPr>
          <a:xfrm>
            <a:off x="1840033" y="457200"/>
            <a:ext cx="6775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СОЦИАЛЬНАЯ СФЕРА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ЗАБАЙКАЛЬСКОГО КРАЯ В РАЗРЕЗЕ СУБЪЕКТОВ РФ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665390703"/>
              </p:ext>
            </p:extLst>
          </p:nvPr>
        </p:nvGraphicFramePr>
        <p:xfrm>
          <a:off x="1608063" y="1905000"/>
          <a:ext cx="7239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679451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BF22-A239-472E-B11B-0EADBF1287F3}" type="slidenum">
              <a:rPr lang="en-US" altLang="ru-RU" smtClean="0"/>
              <a:pPr/>
              <a:t>3</a:t>
            </a:fld>
            <a:endParaRPr lang="en-US" altLang="ru-RU"/>
          </a:p>
        </p:txBody>
      </p:sp>
      <p:sp>
        <p:nvSpPr>
          <p:cNvPr id="3" name="TextBox 2"/>
          <p:cNvSpPr txBox="1"/>
          <p:nvPr/>
        </p:nvSpPr>
        <p:spPr>
          <a:xfrm>
            <a:off x="1419621" y="304800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ТОП РЕЙТИНГ СУБЪЕКТОВ РФ ЗА 2017 ГОДЫ</a:t>
            </a:r>
          </a:p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(ЗДРАВООХРАНЕНИЕ)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2021" y="1351405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ценка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регионов</a:t>
            </a:r>
            <a:r>
              <a:rPr lang="ru-RU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в 2017 </a:t>
            </a:r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году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на</a:t>
            </a:r>
            <a:r>
              <a:rPr lang="en-US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www.bus.gov.ru</a:t>
            </a:r>
            <a:endParaRPr lang="ru-RU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476681"/>
              </p:ext>
            </p:extLst>
          </p:nvPr>
        </p:nvGraphicFramePr>
        <p:xfrm>
          <a:off x="1548010" y="1760456"/>
          <a:ext cx="7363221" cy="44246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2454407"/>
                <a:gridCol w="2454407"/>
                <a:gridCol w="245440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r>
                        <a:rPr lang="en-US" dirty="0" err="1" smtClean="0"/>
                        <a:t>ол-во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баллов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</a:t>
                      </a:r>
                      <a:r>
                        <a:rPr lang="en-US" dirty="0" err="1" smtClean="0"/>
                        <a:t>ол-во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субъектов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41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n w="18415" cmpd="sng">
                            <a:solidFill>
                              <a:srgbClr val="C00000"/>
                            </a:solidFill>
                            <a:prstDash val="solid"/>
                          </a:ln>
                          <a:effectLst/>
                        </a:rPr>
                        <a:t>Всего</a:t>
                      </a:r>
                      <a:r>
                        <a:rPr lang="en-US" dirty="0" smtClean="0">
                          <a:ln w="18415" cmpd="sng">
                            <a:solidFill>
                              <a:srgbClr val="C00000"/>
                            </a:solidFill>
                            <a:prstDash val="solid"/>
                          </a:ln>
                          <a:effectLst/>
                        </a:rPr>
                        <a:t> 86 </a:t>
                      </a:r>
                      <a:r>
                        <a:rPr lang="en-US" dirty="0" err="1" smtClean="0">
                          <a:ln w="18415" cmpd="sng">
                            <a:solidFill>
                              <a:srgbClr val="C00000"/>
                            </a:solidFill>
                            <a:prstDash val="solid"/>
                          </a:ln>
                          <a:effectLst/>
                        </a:rPr>
                        <a:t>субъектов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r>
                        <a:rPr lang="en-US" dirty="0" err="1" smtClean="0"/>
                        <a:t>тлично</a:t>
                      </a:r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120-148 </a:t>
                      </a:r>
                      <a:r>
                        <a:rPr lang="en-US" dirty="0" err="1" smtClean="0"/>
                        <a:t>баллов</a:t>
                      </a:r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 </a:t>
                      </a:r>
                      <a:r>
                        <a:rPr lang="en-US" dirty="0" err="1" smtClean="0"/>
                        <a:t>субъектов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Хорошо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90-119 </a:t>
                      </a:r>
                      <a:r>
                        <a:rPr lang="en-US" dirty="0" err="1" smtClean="0"/>
                        <a:t>баллов</a:t>
                      </a:r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 </a:t>
                      </a:r>
                      <a:r>
                        <a:rPr lang="en-US" dirty="0" err="1" smtClean="0"/>
                        <a:t>субъекта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Удовлетворительно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69-89 </a:t>
                      </a:r>
                      <a:r>
                        <a:rPr lang="en-US" dirty="0" err="1" smtClean="0"/>
                        <a:t>баллов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</a:t>
                      </a:r>
                      <a:r>
                        <a:rPr lang="en-US" dirty="0" err="1" smtClean="0"/>
                        <a:t>субъектов</a:t>
                      </a:r>
                      <a:endParaRPr lang="ru-RU" dirty="0"/>
                    </a:p>
                  </a:txBody>
                  <a:tcPr anchor="ctr"/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Ниже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среднего</a:t>
                      </a:r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53,73 </a:t>
                      </a:r>
                      <a:r>
                        <a:rPr lang="en-US" dirty="0" err="1" smtClean="0"/>
                        <a:t>балла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 </a:t>
                      </a:r>
                      <a:r>
                        <a:rPr lang="en-US" dirty="0" err="1" smtClean="0"/>
                        <a:t>субъекта</a:t>
                      </a:r>
                      <a:r>
                        <a:rPr lang="en-US" dirty="0" smtClean="0"/>
                        <a:t>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Ставропольский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край</a:t>
                      </a:r>
                      <a:r>
                        <a:rPr lang="en-US" sz="1600" dirty="0" smtClean="0"/>
                        <a:t>, </a:t>
                      </a:r>
                      <a:r>
                        <a:rPr lang="en-US" sz="1600" dirty="0" err="1" smtClean="0"/>
                        <a:t>Архангельская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область</a:t>
                      </a:r>
                      <a:r>
                        <a:rPr lang="en-US" sz="1600" dirty="0" smtClean="0"/>
                        <a:t>)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Не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атестованы</a:t>
                      </a:r>
                      <a:r>
                        <a:rPr lang="en-US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 </a:t>
                      </a:r>
                      <a:r>
                        <a:rPr lang="en-US" dirty="0" err="1" smtClean="0"/>
                        <a:t>субъектов</a:t>
                      </a:r>
                      <a:r>
                        <a:rPr lang="en-US" dirty="0" smtClean="0"/>
                        <a:t>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400" dirty="0" err="1" smtClean="0"/>
                        <a:t>Байконур</a:t>
                      </a:r>
                      <a:r>
                        <a:rPr lang="en-US" sz="1400" dirty="0" smtClean="0"/>
                        <a:t>, </a:t>
                      </a:r>
                      <a:r>
                        <a:rPr lang="ru-RU" sz="1400" dirty="0" smtClean="0"/>
                        <a:t>Еврейская автономная область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Пермский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край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Республика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Татарстан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Удмуртская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Республика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Чукотский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автономный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округ</a:t>
                      </a:r>
                      <a:r>
                        <a:rPr lang="en-US" sz="1400" dirty="0" smtClean="0"/>
                        <a:t>)</a:t>
                      </a:r>
                      <a:endParaRPr lang="ru-RU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41967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365152"/>
            <a:ext cx="2133600" cy="476250"/>
          </a:xfrm>
        </p:spPr>
        <p:txBody>
          <a:bodyPr/>
          <a:lstStyle/>
          <a:p>
            <a:fld id="{DB6ABF22-A239-472E-B11B-0EADBF1287F3}" type="slidenum">
              <a:rPr lang="en-US" altLang="ru-RU" smtClean="0"/>
              <a:pPr/>
              <a:t>4</a:t>
            </a:fld>
            <a:endParaRPr lang="en-US" altLang="ru-RU"/>
          </a:p>
        </p:txBody>
      </p:sp>
      <p:sp>
        <p:nvSpPr>
          <p:cNvPr id="3" name="TextBox 2"/>
          <p:cNvSpPr txBox="1"/>
          <p:nvPr/>
        </p:nvSpPr>
        <p:spPr>
          <a:xfrm>
            <a:off x="1419621" y="304800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РФ В СОСТАВЕ 36 СУБЪЕКТОВ 15 ЛУЧШИХ,</a:t>
            </a:r>
          </a:p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ПОЛУЧИВШИХ ОЦЕНКУ “ОТЛИЧНО” В 2017 ГОДУ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32331"/>
              </p:ext>
            </p:extLst>
          </p:nvPr>
        </p:nvGraphicFramePr>
        <p:xfrm>
          <a:off x="1427166" y="1515525"/>
          <a:ext cx="7239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2514600" y="6172200"/>
            <a:ext cx="15240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71600" y="1295400"/>
            <a:ext cx="28343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spc="100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Максимальный</a:t>
            </a:r>
            <a:r>
              <a:rPr lang="en-US" sz="1600" spc="1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en-US" sz="1600" spc="100" dirty="0" err="1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балл</a:t>
            </a:r>
            <a:r>
              <a:rPr lang="en-US" sz="1600" spc="1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 148</a:t>
            </a:r>
            <a:endParaRPr lang="ru-RU" sz="1600" spc="10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8047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BF22-A239-472E-B11B-0EADBF1287F3}" type="slidenum">
              <a:rPr lang="en-US" altLang="ru-RU" smtClean="0"/>
              <a:pPr/>
              <a:t>5</a:t>
            </a:fld>
            <a:endParaRPr lang="en-US" altLang="ru-RU"/>
          </a:p>
        </p:txBody>
      </p:sp>
      <p:sp>
        <p:nvSpPr>
          <p:cNvPr id="3" name="TextBox 2"/>
          <p:cNvSpPr txBox="1"/>
          <p:nvPr/>
        </p:nvSpPr>
        <p:spPr>
          <a:xfrm>
            <a:off x="2057400" y="381000"/>
            <a:ext cx="5985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ЕЙТИНГ НАШИХ СОСЕДЕЙ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664207124"/>
              </p:ext>
            </p:extLst>
          </p:nvPr>
        </p:nvGraphicFramePr>
        <p:xfrm>
          <a:off x="1524000" y="1397000"/>
          <a:ext cx="7391400" cy="500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611821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99083" y="6381750"/>
            <a:ext cx="2133600" cy="476250"/>
          </a:xfrm>
        </p:spPr>
        <p:txBody>
          <a:bodyPr/>
          <a:lstStyle/>
          <a:p>
            <a:fld id="{A16060FE-0D4A-4722-87DE-98EC86AC3BA9}" type="slidenum">
              <a:rPr lang="en-US" altLang="ru-RU"/>
              <a:pPr/>
              <a:t>6</a:t>
            </a:fld>
            <a:endParaRPr lang="en-US" alt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97742" y="352455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РЕЙТИНГ СУБЪЕКТОВ СФО В РФ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31099334"/>
              </p:ext>
            </p:extLst>
          </p:nvPr>
        </p:nvGraphicFramePr>
        <p:xfrm>
          <a:off x="1524000" y="1397000"/>
          <a:ext cx="7467600" cy="515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1165" y="6035055"/>
            <a:ext cx="861518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b="1" dirty="0" err="1" smtClean="0"/>
              <a:t>место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19621" y="1474173"/>
            <a:ext cx="620426" cy="46166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</a:rPr>
              <a:t>РФ</a:t>
            </a:r>
            <a:endParaRPr lang="ru-RU" sz="2400" dirty="0">
              <a:ln w="18415" cmpd="sng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13578" y="1935838"/>
            <a:ext cx="2819105" cy="52322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г. </a:t>
            </a:r>
            <a:r>
              <a:rPr lang="en-US" sz="1400" dirty="0" err="1" smtClean="0">
                <a:solidFill>
                  <a:srgbClr val="C00000"/>
                </a:solidFill>
              </a:rPr>
              <a:t>Москва</a:t>
            </a:r>
            <a:r>
              <a:rPr lang="en-US" sz="1400" dirty="0" smtClean="0">
                <a:solidFill>
                  <a:srgbClr val="C00000"/>
                </a:solidFill>
              </a:rPr>
              <a:t> – 79 </a:t>
            </a:r>
            <a:r>
              <a:rPr lang="en-US" sz="1400" dirty="0" err="1" smtClean="0">
                <a:solidFill>
                  <a:srgbClr val="C00000"/>
                </a:solidFill>
              </a:rPr>
              <a:t>место</a:t>
            </a:r>
            <a:endParaRPr lang="en-US" sz="1400" dirty="0" smtClean="0">
              <a:solidFill>
                <a:srgbClr val="C00000"/>
              </a:solidFill>
            </a:endParaRPr>
          </a:p>
          <a:p>
            <a:r>
              <a:rPr lang="en-US" sz="1400" dirty="0" err="1" smtClean="0">
                <a:solidFill>
                  <a:srgbClr val="C00000"/>
                </a:solidFill>
              </a:rPr>
              <a:t>Московская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 err="1" smtClean="0">
                <a:solidFill>
                  <a:srgbClr val="C00000"/>
                </a:solidFill>
              </a:rPr>
              <a:t>область</a:t>
            </a:r>
            <a:r>
              <a:rPr lang="en-US" sz="1400" dirty="0" smtClean="0">
                <a:solidFill>
                  <a:srgbClr val="C00000"/>
                </a:solidFill>
              </a:rPr>
              <a:t> – 48 </a:t>
            </a:r>
            <a:r>
              <a:rPr lang="en-US" sz="1400" dirty="0" err="1" smtClean="0">
                <a:solidFill>
                  <a:srgbClr val="C00000"/>
                </a:solidFill>
              </a:rPr>
              <a:t>место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1452" y="2590800"/>
            <a:ext cx="3091231" cy="52322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г. </a:t>
            </a:r>
            <a:r>
              <a:rPr lang="en-US" sz="1400" dirty="0" err="1" smtClean="0">
                <a:solidFill>
                  <a:srgbClr val="C00000"/>
                </a:solidFill>
              </a:rPr>
              <a:t>Санкт-Петербург</a:t>
            </a:r>
            <a:r>
              <a:rPr lang="en-US" sz="1400" dirty="0" smtClean="0">
                <a:solidFill>
                  <a:srgbClr val="C00000"/>
                </a:solidFill>
              </a:rPr>
              <a:t> – 58 </a:t>
            </a:r>
            <a:r>
              <a:rPr lang="en-US" sz="1400" dirty="0" err="1" smtClean="0">
                <a:solidFill>
                  <a:srgbClr val="C00000"/>
                </a:solidFill>
              </a:rPr>
              <a:t>место</a:t>
            </a:r>
            <a:endParaRPr lang="en-US" sz="1400" dirty="0" smtClean="0">
              <a:solidFill>
                <a:srgbClr val="C00000"/>
              </a:solidFill>
            </a:endParaRPr>
          </a:p>
          <a:p>
            <a:r>
              <a:rPr lang="en-US" sz="1400" dirty="0" err="1" smtClean="0">
                <a:solidFill>
                  <a:srgbClr val="C00000"/>
                </a:solidFill>
              </a:rPr>
              <a:t>Ленинградская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 err="1" smtClean="0">
                <a:solidFill>
                  <a:srgbClr val="C00000"/>
                </a:solidFill>
              </a:rPr>
              <a:t>область</a:t>
            </a:r>
            <a:r>
              <a:rPr lang="en-US" sz="1400" dirty="0" smtClean="0">
                <a:solidFill>
                  <a:srgbClr val="C00000"/>
                </a:solidFill>
              </a:rPr>
              <a:t> – 65 </a:t>
            </a:r>
            <a:r>
              <a:rPr lang="en-US" sz="1400" dirty="0" err="1" smtClean="0">
                <a:solidFill>
                  <a:srgbClr val="C00000"/>
                </a:solidFill>
              </a:rPr>
              <a:t>место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7139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60FE-0D4A-4722-87DE-98EC86AC3BA9}" type="slidenum">
              <a:rPr lang="en-US" altLang="ru-RU"/>
              <a:pPr/>
              <a:t>7</a:t>
            </a:fld>
            <a:endParaRPr lang="en-US" altLang="ru-RU"/>
          </a:p>
        </p:txBody>
      </p:sp>
      <p:sp>
        <p:nvSpPr>
          <p:cNvPr id="3" name="TextBox 2"/>
          <p:cNvSpPr txBox="1"/>
          <p:nvPr/>
        </p:nvSpPr>
        <p:spPr>
          <a:xfrm>
            <a:off x="1419621" y="1524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РЕЙТИНГ ЗАБАЙКАЛЬСКОГО КРАЯ ПО РЕЗУЛЬТАТАМ НЕЗАВИСИМОЙ ОЦЕНКТ КАЧЕСТВА ОКАЗАНИЯ УСЛУГ МЕДИЦИНСКИМИ ОРГАНИЗАЦИЯМИ ЗА 2015-2017 ГОДЫ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699958864"/>
              </p:ext>
            </p:extLst>
          </p:nvPr>
        </p:nvGraphicFramePr>
        <p:xfrm>
          <a:off x="1524000" y="1397000"/>
          <a:ext cx="7467600" cy="515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00200" y="2133600"/>
            <a:ext cx="485518" cy="1594026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dirty="0" err="1" smtClean="0"/>
              <a:t>место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276600" y="1676400"/>
            <a:ext cx="762000" cy="3276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95400" y="1287100"/>
            <a:ext cx="620426" cy="46166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</a:rPr>
              <a:t>РФ</a:t>
            </a:r>
            <a:endParaRPr lang="ru-RU" sz="2400" dirty="0">
              <a:ln w="18415" cmpd="sng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46468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60FE-0D4A-4722-87DE-98EC86AC3BA9}" type="slidenum">
              <a:rPr lang="en-US" altLang="ru-RU"/>
              <a:pPr/>
              <a:t>8</a:t>
            </a:fld>
            <a:endParaRPr lang="en-US" altLang="ru-RU"/>
          </a:p>
        </p:txBody>
      </p:sp>
      <p:sp>
        <p:nvSpPr>
          <p:cNvPr id="3" name="TextBox 2"/>
          <p:cNvSpPr txBox="1"/>
          <p:nvPr/>
        </p:nvSpPr>
        <p:spPr>
          <a:xfrm>
            <a:off x="1397742" y="352455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РЕЙТИНГ СУБЪЕКТОВ  В СФО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0" y="6096000"/>
            <a:ext cx="818494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dirty="0" err="1" smtClean="0"/>
              <a:t>место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97742" y="1371600"/>
            <a:ext cx="880369" cy="46166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</a:rPr>
              <a:t>СФО</a:t>
            </a:r>
            <a:endParaRPr lang="ru-RU" sz="2400" dirty="0">
              <a:ln w="18415" cmpd="sng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034232500"/>
              </p:ext>
            </p:extLst>
          </p:nvPr>
        </p:nvGraphicFramePr>
        <p:xfrm>
          <a:off x="1524000" y="1397000"/>
          <a:ext cx="7467600" cy="515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2278111" y="2590800"/>
            <a:ext cx="168428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74937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60FE-0D4A-4722-87DE-98EC86AC3BA9}" type="slidenum">
              <a:rPr lang="en-US" altLang="ru-RU"/>
              <a:pPr/>
              <a:t>9</a:t>
            </a:fld>
            <a:endParaRPr lang="en-US" altLang="ru-RU"/>
          </a:p>
        </p:txBody>
      </p:sp>
      <p:sp>
        <p:nvSpPr>
          <p:cNvPr id="3" name="TextBox 2"/>
          <p:cNvSpPr txBox="1"/>
          <p:nvPr/>
        </p:nvSpPr>
        <p:spPr>
          <a:xfrm>
            <a:off x="1419621" y="1524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РЕЙТИНГ ЗАБАЙКАЛЬСКОГО КРАЯ ПО РЕЗУЛЬТАТАМ НЕЗАВИСИМОЙ ОЦЕНКТ КАЧЕСТВА ОКАЗАНИЯ УСЛУГ МЕДИЦИНСКИМИ ОРГАНИЗАЦИЯМИ ЗА 2015-2017 ГОДЫ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104092966"/>
              </p:ext>
            </p:extLst>
          </p:nvPr>
        </p:nvGraphicFramePr>
        <p:xfrm>
          <a:off x="1524000" y="1397000"/>
          <a:ext cx="7467600" cy="515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00200" y="2133600"/>
            <a:ext cx="485518" cy="1594026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dirty="0" err="1" smtClean="0"/>
              <a:t>место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352800" y="2057400"/>
            <a:ext cx="609600" cy="2895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95400" y="1287100"/>
            <a:ext cx="880369" cy="46166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n w="18415" cmpd="sng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</a:rPr>
              <a:t>СФО</a:t>
            </a:r>
            <a:endParaRPr lang="ru-RU" sz="2400" dirty="0">
              <a:ln w="18415" cmpd="sng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1619</TotalTime>
  <Words>763</Words>
  <Application>Microsoft Office PowerPoint</Application>
  <PresentationFormat>Экран (4:3)</PresentationFormat>
  <Paragraphs>199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НЕЗАВИСИМАЯ ОЦЕНКА ОКАЗАНИЯ КАЧЕСТВА УСЛУГ МЕДИЦИНСКИМИ ОРГАНИЗАЦИЯМИ ЗАБАЙКАЛЬСКОГО КРАЯ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eclipsed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FANTASY</dc:title>
  <dc:creator>eclipse</dc:creator>
  <cp:lastModifiedBy>Борис Викторович Коржов</cp:lastModifiedBy>
  <cp:revision>129</cp:revision>
  <dcterms:created xsi:type="dcterms:W3CDTF">2004-06-18T16:16:52Z</dcterms:created>
  <dcterms:modified xsi:type="dcterms:W3CDTF">2017-12-20T23:38:21Z</dcterms:modified>
</cp:coreProperties>
</file>