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drawings/drawing1.xml" ContentType="application/vnd.openxmlformats-officedocument.drawingml.chartshapes+xml"/>
  <Override PartName="/ppt/charts/chart4.xml" ContentType="application/vnd.openxmlformats-officedocument.drawingml.chart+xml"/>
  <Override PartName="/ppt/drawings/drawing2.xml" ContentType="application/vnd.openxmlformats-officedocument.drawingml.chartshapes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0"/>
  </p:notesMasterIdLst>
  <p:sldIdLst>
    <p:sldId id="256" r:id="rId2"/>
    <p:sldId id="302" r:id="rId3"/>
    <p:sldId id="293" r:id="rId4"/>
    <p:sldId id="294" r:id="rId5"/>
    <p:sldId id="295" r:id="rId6"/>
    <p:sldId id="291" r:id="rId7"/>
    <p:sldId id="297" r:id="rId8"/>
    <p:sldId id="298" r:id="rId9"/>
    <p:sldId id="272" r:id="rId10"/>
    <p:sldId id="274" r:id="rId11"/>
    <p:sldId id="299" r:id="rId12"/>
    <p:sldId id="301" r:id="rId13"/>
    <p:sldId id="304" r:id="rId14"/>
    <p:sldId id="292" r:id="rId15"/>
    <p:sldId id="300" r:id="rId16"/>
    <p:sldId id="303" r:id="rId17"/>
    <p:sldId id="305" r:id="rId18"/>
    <p:sldId id="259" r:id="rId1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  <a:srgbClr val="339933"/>
    <a:srgbClr val="339966"/>
    <a:srgbClr val="008000"/>
    <a:srgbClr val="003366"/>
    <a:srgbClr val="CCECFF"/>
    <a:srgbClr val="003399"/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Средний стиль 2 -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93296810-A885-4BE3-A3E7-6D5BEEA58F35}" styleName="Средний стиль 2 -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74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4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5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ru-RU" b="0" cap="none" spc="100" baseline="0" dirty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/>
              </a:rPr>
              <a:t>место</a:t>
            </a:r>
          </a:p>
        </c:rich>
      </c:tx>
      <c:layout/>
      <c:overlay val="0"/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место</c:v>
                </c:pt>
              </c:strCache>
            </c:strRef>
          </c:tx>
          <c:spPr>
            <a:solidFill>
              <a:schemeClr val="accent1">
                <a:lumMod val="50000"/>
              </a:schemeClr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c:spPr>
          <c:invertIfNegative val="0"/>
          <c:dPt>
            <c:idx val="3"/>
            <c:invertIfNegative val="0"/>
            <c:bubble3D val="0"/>
            <c:spPr>
              <a:solidFill>
                <a:srgbClr val="339966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c:spPr>
          </c:dPt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Лист1!$A$2:$A$5</c:f>
              <c:strCache>
                <c:ptCount val="4"/>
                <c:pt idx="0">
                  <c:v>социальное обслуживание</c:v>
                </c:pt>
                <c:pt idx="1">
                  <c:v>образование</c:v>
                </c:pt>
                <c:pt idx="2">
                  <c:v>культура</c:v>
                </c:pt>
                <c:pt idx="3">
                  <c:v>здравоохранение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62</c:v>
                </c:pt>
                <c:pt idx="1">
                  <c:v>54</c:v>
                </c:pt>
                <c:pt idx="2">
                  <c:v>23</c:v>
                </c:pt>
                <c:pt idx="3">
                  <c:v>14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7001728"/>
        <c:axId val="67003520"/>
      </c:barChart>
      <c:catAx>
        <c:axId val="67001728"/>
        <c:scaling>
          <c:orientation val="minMax"/>
        </c:scaling>
        <c:delete val="0"/>
        <c:axPos val="l"/>
        <c:majorTickMark val="out"/>
        <c:minorTickMark val="none"/>
        <c:tickLblPos val="nextTo"/>
        <c:crossAx val="67003520"/>
        <c:crosses val="autoZero"/>
        <c:auto val="1"/>
        <c:lblAlgn val="ctr"/>
        <c:lblOffset val="100"/>
        <c:noMultiLvlLbl val="0"/>
      </c:catAx>
      <c:valAx>
        <c:axId val="67003520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/>
            </a:pPr>
            <a:endParaRPr lang="ru-RU"/>
          </a:p>
        </c:txPr>
        <c:crossAx val="67001728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"/>
          <c:y val="7.2150098425196846E-2"/>
          <c:w val="0.60379986876640424"/>
          <c:h val="0.9056998031496063"/>
        </c:manualLayout>
      </c:layout>
      <c:pieChart>
        <c:varyColors val="1"/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>
        <c:manualLayout>
          <c:xMode val="edge"/>
          <c:yMode val="edge"/>
          <c:x val="0.58811086114235722"/>
          <c:y val="0.11247844019497563"/>
          <c:w val="0.39601612298462685"/>
          <c:h val="0.77504311961004879"/>
        </c:manualLayout>
      </c:layout>
      <c:overlay val="0"/>
      <c:txPr>
        <a:bodyPr/>
        <a:lstStyle/>
        <a:p>
          <a:pPr>
            <a:defRPr sz="1200"/>
          </a:pPr>
          <a:endParaRPr lang="ru-RU"/>
        </a:p>
      </c:txPr>
    </c:legend>
    <c:plotVisOnly val="1"/>
    <c:dispBlanksAs val="gap"/>
    <c:showDLblsOverMax val="0"/>
  </c:chart>
  <c:txPr>
    <a:bodyPr/>
    <a:lstStyle/>
    <a:p>
      <a:pPr>
        <a:defRPr sz="1400"/>
      </a:pPr>
      <a:endParaRPr lang="ru-RU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"/>
          <c:y val="7.2150098425196846E-2"/>
          <c:w val="0.60379986876640424"/>
          <c:h val="0.9056998031496063"/>
        </c:manualLayout>
      </c:layout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dPt>
            <c:idx val="0"/>
            <c:bubble3D val="0"/>
            <c:spPr>
              <a:solidFill>
                <a:srgbClr val="339933"/>
              </a:solidFill>
            </c:spPr>
          </c:dPt>
          <c:dPt>
            <c:idx val="1"/>
            <c:bubble3D val="0"/>
            <c:spPr>
              <a:solidFill>
                <a:srgbClr val="FFC000"/>
              </a:solidFill>
            </c:spPr>
          </c:dPt>
          <c:dPt>
            <c:idx val="2"/>
            <c:bubble3D val="0"/>
            <c:spPr>
              <a:solidFill>
                <a:schemeClr val="accent2"/>
              </a:solidFill>
            </c:spPr>
          </c:dPt>
          <c:dPt>
            <c:idx val="3"/>
            <c:bubble3D val="0"/>
            <c:spPr>
              <a:solidFill>
                <a:schemeClr val="accent1">
                  <a:lumMod val="75000"/>
                </a:schemeClr>
              </a:solidFill>
            </c:spPr>
          </c:dPt>
          <c:dPt>
            <c:idx val="4"/>
            <c:bubble3D val="0"/>
            <c:spPr>
              <a:solidFill>
                <a:srgbClr val="C00000"/>
              </a:solidFill>
            </c:spPr>
          </c:dPt>
          <c:dLbls>
            <c:dLbl>
              <c:idx val="3"/>
              <c:layout>
                <c:manualLayout>
                  <c:x val="2.051647076724105E-2"/>
                  <c:y val="2.380952380952380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3.9099052835786831E-2"/>
                  <c:y val="1.547619047619047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Лист1!$A$2:$A$6</c:f>
              <c:strCache>
                <c:ptCount val="5"/>
                <c:pt idx="0">
                  <c:v>отлично</c:v>
                </c:pt>
                <c:pt idx="1">
                  <c:v>хорошо</c:v>
                </c:pt>
                <c:pt idx="2">
                  <c:v>удовлетворительно</c:v>
                </c:pt>
                <c:pt idx="3">
                  <c:v>ниже среднего</c:v>
                </c:pt>
                <c:pt idx="4">
                  <c:v>неудовлетворительно</c:v>
                </c:pt>
              </c:strCache>
            </c:strRef>
          </c:cat>
          <c:val>
            <c:numRef>
              <c:f>Лист1!$B$2:$B$6</c:f>
              <c:numCache>
                <c:formatCode>0.0%</c:formatCode>
                <c:ptCount val="5"/>
                <c:pt idx="0">
                  <c:v>0.81</c:v>
                </c:pt>
                <c:pt idx="1">
                  <c:v>0.09</c:v>
                </c:pt>
                <c:pt idx="2">
                  <c:v>0.03</c:v>
                </c:pt>
                <c:pt idx="3">
                  <c:v>0.05</c:v>
                </c:pt>
                <c:pt idx="4">
                  <c:v>0.02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overlay val="0"/>
      <c:txPr>
        <a:bodyPr/>
        <a:lstStyle/>
        <a:p>
          <a:pPr>
            <a:defRPr sz="1200"/>
          </a:pPr>
          <a:endParaRPr lang="ru-RU"/>
        </a:p>
      </c:txPr>
    </c:legend>
    <c:plotVisOnly val="1"/>
    <c:dispBlanksAs val="gap"/>
    <c:showDLblsOverMax val="0"/>
  </c:chart>
  <c:txPr>
    <a:bodyPr/>
    <a:lstStyle/>
    <a:p>
      <a:pPr>
        <a:defRPr sz="1400"/>
      </a:pPr>
      <a:endParaRPr lang="ru-RU"/>
    </a:p>
  </c:tx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spPr>
            <a:solidFill>
              <a:schemeClr val="accent1">
                <a:lumMod val="50000"/>
              </a:schemeClr>
            </a:solidFill>
          </c:spPr>
          <c:invertIfNegative val="0"/>
          <c:cat>
            <c:numRef>
              <c:f>Лист1!$A$2:$A$8</c:f>
              <c:numCache>
                <c:formatCode>General</c:formatCode>
                <c:ptCount val="7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</c:numCache>
            </c:num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12</c:v>
                </c:pt>
                <c:pt idx="1">
                  <c:v>11</c:v>
                </c:pt>
                <c:pt idx="2">
                  <c:v>10</c:v>
                </c:pt>
                <c:pt idx="3">
                  <c:v>9</c:v>
                </c:pt>
                <c:pt idx="4">
                  <c:v>8</c:v>
                </c:pt>
                <c:pt idx="5">
                  <c:v>7</c:v>
                </c:pt>
                <c:pt idx="6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84145664"/>
        <c:axId val="84147200"/>
        <c:axId val="0"/>
      </c:bar3DChart>
      <c:catAx>
        <c:axId val="841456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>
                <a:solidFill>
                  <a:srgbClr val="C00000"/>
                </a:solidFill>
              </a:defRPr>
            </a:pPr>
            <a:endParaRPr lang="ru-RU"/>
          </a:p>
        </c:txPr>
        <c:crossAx val="84147200"/>
        <c:crosses val="autoZero"/>
        <c:auto val="1"/>
        <c:lblAlgn val="ctr"/>
        <c:lblOffset val="100"/>
        <c:noMultiLvlLbl val="0"/>
      </c:catAx>
      <c:valAx>
        <c:axId val="84147200"/>
        <c:scaling>
          <c:orientation val="minMax"/>
        </c:scaling>
        <c:delete val="1"/>
        <c:axPos val="l"/>
        <c:majorGridlines/>
        <c:numFmt formatCode="General" sourceLinked="1"/>
        <c:majorTickMark val="out"/>
        <c:minorTickMark val="none"/>
        <c:tickLblPos val="nextTo"/>
        <c:crossAx val="8414566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spPr>
            <a:solidFill>
              <a:srgbClr val="C00000"/>
            </a:solidFill>
          </c:spPr>
          <c:invertIfNegative val="0"/>
          <c:dLbls>
            <c:dLbl>
              <c:idx val="0"/>
              <c:layout>
                <c:manualLayout>
                  <c:x val="1.9607843137254902E-2"/>
                  <c:y val="-4.062500000000000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4509803921568627E-2"/>
                  <c:y val="-4.687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9411764705882353E-2"/>
                  <c:y val="-5.625000000000000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Лист1!$A$2:$A$4</c:f>
              <c:strCache>
                <c:ptCount val="3"/>
                <c:pt idx="0">
                  <c:v>Газ-Заводская  ЦРБ</c:v>
                </c:pt>
                <c:pt idx="1">
                  <c:v>Балейская ЦРБ</c:v>
                </c:pt>
                <c:pt idx="2">
                  <c:v>Улетовская ЦРБ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51.8</c:v>
                </c:pt>
                <c:pt idx="1">
                  <c:v>47.9</c:v>
                </c:pt>
                <c:pt idx="2">
                  <c:v>45.1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98116736"/>
        <c:axId val="98118272"/>
        <c:axId val="0"/>
      </c:bar3DChart>
      <c:catAx>
        <c:axId val="9811673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0">
                <a:solidFill>
                  <a:schemeClr val="tx1"/>
                </a:solidFill>
              </a:defRPr>
            </a:pPr>
            <a:endParaRPr lang="ru-RU"/>
          </a:p>
        </c:txPr>
        <c:crossAx val="98118272"/>
        <c:crosses val="autoZero"/>
        <c:auto val="1"/>
        <c:lblAlgn val="ctr"/>
        <c:lblOffset val="100"/>
        <c:noMultiLvlLbl val="0"/>
      </c:catAx>
      <c:valAx>
        <c:axId val="98118272"/>
        <c:scaling>
          <c:orientation val="minMax"/>
        </c:scaling>
        <c:delete val="1"/>
        <c:axPos val="l"/>
        <c:majorGridlines/>
        <c:numFmt formatCode="General" sourceLinked="1"/>
        <c:majorTickMark val="out"/>
        <c:minorTickMark val="none"/>
        <c:tickLblPos val="nextTo"/>
        <c:crossAx val="9811673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"/>
          <c:y val="7.2150098425196846E-2"/>
          <c:w val="0.60379986876640424"/>
          <c:h val="0.9056998031496063"/>
        </c:manualLayout>
      </c:layout>
      <c:pieChart>
        <c:varyColors val="1"/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>
        <c:manualLayout>
          <c:xMode val="edge"/>
          <c:yMode val="edge"/>
          <c:x val="0.58811086114235722"/>
          <c:y val="0.11247844019497563"/>
          <c:w val="0.39601612298462685"/>
          <c:h val="0.77504311961004879"/>
        </c:manualLayout>
      </c:layout>
      <c:overlay val="0"/>
      <c:txPr>
        <a:bodyPr/>
        <a:lstStyle/>
        <a:p>
          <a:pPr>
            <a:defRPr sz="1200"/>
          </a:pPr>
          <a:endParaRPr lang="ru-RU"/>
        </a:p>
      </c:txPr>
    </c:legend>
    <c:plotVisOnly val="1"/>
    <c:dispBlanksAs val="gap"/>
    <c:showDLblsOverMax val="0"/>
  </c:chart>
  <c:txPr>
    <a:bodyPr/>
    <a:lstStyle/>
    <a:p>
      <a:pPr>
        <a:defRPr sz="1400"/>
      </a:pPr>
      <a:endParaRPr lang="ru-RU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"/>
          <c:y val="7.2150098425196846E-2"/>
          <c:w val="0.60379986876640424"/>
          <c:h val="0.9056998031496063"/>
        </c:manualLayout>
      </c:layout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dPt>
            <c:idx val="0"/>
            <c:bubble3D val="0"/>
            <c:spPr>
              <a:solidFill>
                <a:srgbClr val="339933"/>
              </a:solidFill>
            </c:spPr>
          </c:dPt>
          <c:dPt>
            <c:idx val="1"/>
            <c:bubble3D val="0"/>
            <c:spPr>
              <a:solidFill>
                <a:srgbClr val="FFC000"/>
              </a:solidFill>
            </c:spPr>
          </c:dPt>
          <c:dPt>
            <c:idx val="2"/>
            <c:bubble3D val="0"/>
            <c:spPr>
              <a:solidFill>
                <a:schemeClr val="accent2"/>
              </a:solidFill>
            </c:spPr>
          </c:dPt>
          <c:dPt>
            <c:idx val="3"/>
            <c:bubble3D val="0"/>
            <c:spPr>
              <a:solidFill>
                <a:schemeClr val="accent1">
                  <a:lumMod val="75000"/>
                </a:schemeClr>
              </a:solidFill>
            </c:spPr>
          </c:dPt>
          <c:dPt>
            <c:idx val="4"/>
            <c:bubble3D val="0"/>
            <c:spPr>
              <a:solidFill>
                <a:srgbClr val="C00000"/>
              </a:solidFill>
            </c:spPr>
          </c:dPt>
          <c:dLbls>
            <c:dLbl>
              <c:idx val="3"/>
              <c:layout>
                <c:manualLayout>
                  <c:x val="2.051647076724105E-2"/>
                  <c:y val="2.380952380952380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3.9099052835786831E-2"/>
                  <c:y val="1.547619047619047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Лист1!$A$2:$A$6</c:f>
              <c:strCache>
                <c:ptCount val="5"/>
                <c:pt idx="0">
                  <c:v>отлично</c:v>
                </c:pt>
                <c:pt idx="1">
                  <c:v>хорошо</c:v>
                </c:pt>
                <c:pt idx="2">
                  <c:v>удовлетворительно</c:v>
                </c:pt>
                <c:pt idx="3">
                  <c:v>ниже среднего</c:v>
                </c:pt>
                <c:pt idx="4">
                  <c:v>неудовлетворительно</c:v>
                </c:pt>
              </c:strCache>
            </c:strRef>
          </c:cat>
          <c:val>
            <c:numRef>
              <c:f>Лист1!$B$2:$B$6</c:f>
              <c:numCache>
                <c:formatCode>0.0%</c:formatCode>
                <c:ptCount val="5"/>
                <c:pt idx="0">
                  <c:v>0.76</c:v>
                </c:pt>
                <c:pt idx="1">
                  <c:v>0.16</c:v>
                </c:pt>
                <c:pt idx="2">
                  <c:v>0.02</c:v>
                </c:pt>
                <c:pt idx="3">
                  <c:v>0.04</c:v>
                </c:pt>
                <c:pt idx="4">
                  <c:v>0.02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overlay val="0"/>
      <c:txPr>
        <a:bodyPr/>
        <a:lstStyle/>
        <a:p>
          <a:pPr>
            <a:defRPr sz="1200"/>
          </a:pPr>
          <a:endParaRPr lang="ru-RU"/>
        </a:p>
      </c:txPr>
    </c:legend>
    <c:plotVisOnly val="1"/>
    <c:dispBlanksAs val="gap"/>
    <c:showDLblsOverMax val="0"/>
  </c:chart>
  <c:txPr>
    <a:bodyPr/>
    <a:lstStyle/>
    <a:p>
      <a:pPr>
        <a:defRPr sz="1400"/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spPr>
            <a:solidFill>
              <a:schemeClr val="accent1">
                <a:lumMod val="50000"/>
              </a:schemeClr>
            </a:solidFill>
            <a:ln w="9525" cap="flat" cmpd="sng" algn="ctr">
              <a:noFill/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dPt>
            <c:idx val="1"/>
            <c:invertIfNegative val="0"/>
            <c:bubble3D val="0"/>
            <c:spPr>
              <a:solidFill>
                <a:srgbClr val="C00000"/>
              </a:solidFill>
              <a:ln w="9525" cap="flat" cmpd="sng" algn="ctr">
                <a:noFill/>
                <a:prstDash val="solid"/>
              </a:ln>
              <a:effectLst>
                <a:outerShdw blurRad="40000" dist="23000" dir="5400000" rotWithShape="0">
                  <a:srgbClr val="000000">
                    <a:alpha val="35000"/>
                  </a:srgbClr>
                </a:outerShdw>
              </a:effectLst>
            </c:spPr>
          </c:dPt>
          <c:dLbls>
            <c:txPr>
              <a:bodyPr/>
              <a:lstStyle/>
              <a:p>
                <a:pPr>
                  <a:defRPr sz="1200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Лист1!$A$2:$A$16</c:f>
              <c:strCache>
                <c:ptCount val="15"/>
                <c:pt idx="0">
                  <c:v>Ростовская область</c:v>
                </c:pt>
                <c:pt idx="1">
                  <c:v>Забайкальский край</c:v>
                </c:pt>
                <c:pt idx="2">
                  <c:v>Саратовская область</c:v>
                </c:pt>
                <c:pt idx="3">
                  <c:v>Тульская область</c:v>
                </c:pt>
                <c:pt idx="4">
                  <c:v>Республика Мари Эл</c:v>
                </c:pt>
                <c:pt idx="5">
                  <c:v>Астраханская область</c:v>
                </c:pt>
                <c:pt idx="6">
                  <c:v>Кемеровская область</c:v>
                </c:pt>
                <c:pt idx="7">
                  <c:v>Смоленская область</c:v>
                </c:pt>
                <c:pt idx="8">
                  <c:v>Карача́ево-Черке́сская Респу́блика</c:v>
                </c:pt>
                <c:pt idx="9">
                  <c:v>Омская область</c:v>
                </c:pt>
                <c:pt idx="10">
                  <c:v>Ульяновская область</c:v>
                </c:pt>
                <c:pt idx="11">
                  <c:v>Ивановская область</c:v>
                </c:pt>
                <c:pt idx="12">
                  <c:v>Оренбургская область</c:v>
                </c:pt>
                <c:pt idx="13">
                  <c:v>Республика Карелия</c:v>
                </c:pt>
                <c:pt idx="14">
                  <c:v>Республика Башкортостан</c:v>
                </c:pt>
              </c:strCache>
            </c:strRef>
          </c:cat>
          <c:val>
            <c:numRef>
              <c:f>Лист1!$B$2:$B$16</c:f>
              <c:numCache>
                <c:formatCode>General</c:formatCode>
                <c:ptCount val="15"/>
                <c:pt idx="0">
                  <c:v>128.53</c:v>
                </c:pt>
                <c:pt idx="1">
                  <c:v>129.03</c:v>
                </c:pt>
                <c:pt idx="2">
                  <c:v>129.88999999999999</c:v>
                </c:pt>
                <c:pt idx="3">
                  <c:v>130.79</c:v>
                </c:pt>
                <c:pt idx="4">
                  <c:v>131.02000000000001</c:v>
                </c:pt>
                <c:pt idx="5">
                  <c:v>131.97</c:v>
                </c:pt>
                <c:pt idx="6">
                  <c:v>132.19</c:v>
                </c:pt>
                <c:pt idx="7">
                  <c:v>132.22999999999999</c:v>
                </c:pt>
                <c:pt idx="8" formatCode="_(* #,##0.00_);_(* \(#,##0.00\);_(* &quot;-&quot;??_);_(@_)">
                  <c:v>133</c:v>
                </c:pt>
                <c:pt idx="9">
                  <c:v>133.55000000000001</c:v>
                </c:pt>
                <c:pt idx="10">
                  <c:v>134.62</c:v>
                </c:pt>
                <c:pt idx="11">
                  <c:v>135.43</c:v>
                </c:pt>
                <c:pt idx="12">
                  <c:v>135.61000000000001</c:v>
                </c:pt>
                <c:pt idx="13">
                  <c:v>136.62</c:v>
                </c:pt>
                <c:pt idx="14">
                  <c:v>136.97999999999999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4660096"/>
        <c:axId val="74674176"/>
      </c:barChart>
      <c:catAx>
        <c:axId val="74660096"/>
        <c:scaling>
          <c:orientation val="minMax"/>
        </c:scaling>
        <c:delete val="0"/>
        <c:axPos val="l"/>
        <c:majorTickMark val="out"/>
        <c:minorTickMark val="none"/>
        <c:tickLblPos val="nextTo"/>
        <c:txPr>
          <a:bodyPr/>
          <a:lstStyle/>
          <a:p>
            <a:pPr>
              <a:defRPr sz="1200"/>
            </a:pPr>
            <a:endParaRPr lang="ru-RU"/>
          </a:p>
        </c:txPr>
        <c:crossAx val="74674176"/>
        <c:crosses val="autoZero"/>
        <c:auto val="1"/>
        <c:lblAlgn val="ctr"/>
        <c:lblOffset val="100"/>
        <c:noMultiLvlLbl val="0"/>
      </c:catAx>
      <c:valAx>
        <c:axId val="74674176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100"/>
            </a:pPr>
            <a:endParaRPr lang="ru-RU"/>
          </a:p>
        </c:txPr>
        <c:crossAx val="7466009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400"/>
      </a:pPr>
      <a:endParaRPr lang="ru-RU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2015 г.</c:v>
                </c:pt>
              </c:strCache>
            </c:strRef>
          </c:tx>
          <c:spPr>
            <a:solidFill>
              <a:schemeClr val="accent1">
                <a:lumMod val="50000"/>
              </a:schemeClr>
            </a:solidFill>
          </c:spPr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Лист1!$A$2:$A$6</c:f>
              <c:strCache>
                <c:ptCount val="5"/>
                <c:pt idx="0">
                  <c:v>Иркутская область</c:v>
                </c:pt>
                <c:pt idx="1">
                  <c:v>Республика Бурятия</c:v>
                </c:pt>
                <c:pt idx="2">
                  <c:v>Амурская область</c:v>
                </c:pt>
                <c:pt idx="3">
                  <c:v>Республика Якутия</c:v>
                </c:pt>
                <c:pt idx="4">
                  <c:v>Забайкальский край</c:v>
                </c:pt>
              </c:strCache>
            </c:strRef>
          </c:cat>
          <c:val>
            <c:numRef>
              <c:f>Лист1!$B$2:$B$6</c:f>
              <c:numCache>
                <c:formatCode>General</c:formatCode>
                <c:ptCount val="5"/>
                <c:pt idx="0">
                  <c:v>28</c:v>
                </c:pt>
                <c:pt idx="1">
                  <c:v>0</c:v>
                </c:pt>
                <c:pt idx="2">
                  <c:v>72</c:v>
                </c:pt>
                <c:pt idx="3">
                  <c:v>57</c:v>
                </c:pt>
                <c:pt idx="4">
                  <c:v>68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2016 г.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Лист1!$A$2:$A$6</c:f>
              <c:strCache>
                <c:ptCount val="5"/>
                <c:pt idx="0">
                  <c:v>Иркутская область</c:v>
                </c:pt>
                <c:pt idx="1">
                  <c:v>Республика Бурятия</c:v>
                </c:pt>
                <c:pt idx="2">
                  <c:v>Амурская область</c:v>
                </c:pt>
                <c:pt idx="3">
                  <c:v>Республика Якутия</c:v>
                </c:pt>
                <c:pt idx="4">
                  <c:v>Забайкальский край</c:v>
                </c:pt>
              </c:strCache>
            </c:strRef>
          </c:cat>
          <c:val>
            <c:numRef>
              <c:f>Лист1!$C$2:$C$6</c:f>
              <c:numCache>
                <c:formatCode>General</c:formatCode>
                <c:ptCount val="5"/>
                <c:pt idx="0">
                  <c:v>70</c:v>
                </c:pt>
                <c:pt idx="1">
                  <c:v>16</c:v>
                </c:pt>
                <c:pt idx="2">
                  <c:v>68</c:v>
                </c:pt>
                <c:pt idx="3">
                  <c:v>27</c:v>
                </c:pt>
                <c:pt idx="4">
                  <c:v>19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2017 г.</c:v>
                </c:pt>
              </c:strCache>
            </c:strRef>
          </c:tx>
          <c:spPr>
            <a:solidFill>
              <a:srgbClr val="C00000"/>
            </a:solidFill>
          </c:spPr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Лист1!$A$2:$A$6</c:f>
              <c:strCache>
                <c:ptCount val="5"/>
                <c:pt idx="0">
                  <c:v>Иркутская область</c:v>
                </c:pt>
                <c:pt idx="1">
                  <c:v>Республика Бурятия</c:v>
                </c:pt>
                <c:pt idx="2">
                  <c:v>Амурская область</c:v>
                </c:pt>
                <c:pt idx="3">
                  <c:v>Республика Якутия</c:v>
                </c:pt>
                <c:pt idx="4">
                  <c:v>Забайкальский край</c:v>
                </c:pt>
              </c:strCache>
            </c:strRef>
          </c:cat>
          <c:val>
            <c:numRef>
              <c:f>Лист1!$D$2:$D$6</c:f>
              <c:numCache>
                <c:formatCode>General</c:formatCode>
                <c:ptCount val="5"/>
                <c:pt idx="0">
                  <c:v>41</c:v>
                </c:pt>
                <c:pt idx="1">
                  <c:v>46</c:v>
                </c:pt>
                <c:pt idx="2">
                  <c:v>38</c:v>
                </c:pt>
                <c:pt idx="3">
                  <c:v>56</c:v>
                </c:pt>
                <c:pt idx="4">
                  <c:v>14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047552"/>
        <c:axId val="21053440"/>
      </c:barChart>
      <c:catAx>
        <c:axId val="21047552"/>
        <c:scaling>
          <c:orientation val="minMax"/>
        </c:scaling>
        <c:delete val="0"/>
        <c:axPos val="b"/>
        <c:majorTickMark val="out"/>
        <c:minorTickMark val="none"/>
        <c:tickLblPos val="nextTo"/>
        <c:crossAx val="21053440"/>
        <c:crosses val="autoZero"/>
        <c:auto val="1"/>
        <c:lblAlgn val="ctr"/>
        <c:lblOffset val="100"/>
        <c:noMultiLvlLbl val="0"/>
      </c:catAx>
      <c:valAx>
        <c:axId val="210534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/>
            </a:pPr>
            <a:endParaRPr lang="ru-RU"/>
          </a:p>
        </c:txPr>
        <c:crossAx val="2104755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  <c:userShapes r:id="rId2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>
        <c:manualLayout>
          <c:xMode val="edge"/>
          <c:yMode val="edge"/>
          <c:x val="0.85711312871605339"/>
          <c:y val="3.2019704433497539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34772885532165621"/>
          <c:y val="4.1145417167681629E-2"/>
          <c:w val="0.6209957683860946"/>
          <c:h val="0.82684224816725493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2015 г.</c:v>
                </c:pt>
              </c:strCache>
            </c:strRef>
          </c:tx>
          <c:spPr>
            <a:solidFill>
              <a:schemeClr val="accent1">
                <a:lumMod val="75000"/>
              </a:schemeClr>
            </a:solidFill>
            <a:ln w="9525" cap="flat" cmpd="sng" algn="ctr">
              <a:solidFill>
                <a:schemeClr val="accent1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dLbls>
            <c:dLbl>
              <c:idx val="11"/>
              <c:layout>
                <c:manualLayout>
                  <c:x val="-1.0204215544485511E-2"/>
                  <c:y val="2.955665024630541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Республика Тыва</c:v>
                </c:pt>
                <c:pt idx="1">
                  <c:v>Новосибирская область</c:v>
                </c:pt>
                <c:pt idx="2">
                  <c:v>Красноярский край</c:v>
                </c:pt>
                <c:pt idx="3">
                  <c:v>Республика Алтай</c:v>
                </c:pt>
                <c:pt idx="4">
                  <c:v>Республика Бурятия</c:v>
                </c:pt>
                <c:pt idx="5">
                  <c:v>Иркутская область</c:v>
                </c:pt>
                <c:pt idx="6">
                  <c:v>Республика Хакасия</c:v>
                </c:pt>
                <c:pt idx="7">
                  <c:v>Томская область</c:v>
                </c:pt>
                <c:pt idx="8">
                  <c:v>Алтайский край</c:v>
                </c:pt>
                <c:pt idx="9">
                  <c:v>Забайкальский край</c:v>
                </c:pt>
                <c:pt idx="10">
                  <c:v>Кемеровская область</c:v>
                </c:pt>
                <c:pt idx="11">
                  <c:v>Омская область</c:v>
                </c:pt>
              </c:strCache>
            </c:strRef>
          </c:cat>
          <c:val>
            <c:numRef>
              <c:f>Лист1!$B$2:$B$13</c:f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2016 г.</c:v>
                </c:pt>
              </c:strCache>
            </c:strRef>
          </c:tx>
          <c:invertIfNegative val="0"/>
          <c:dLbls>
            <c:dLbl>
              <c:idx val="7"/>
              <c:layout>
                <c:manualLayout>
                  <c:x val="-1.5306122448979591E-2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-1.5306122448979591E-2"/>
                  <c:y val="4.9261083743842365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-1.5306122448979591E-2"/>
                  <c:y val="-1.9394127458205655E-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>
                    <a:solidFill>
                      <a:schemeClr val="accent2"/>
                    </a:solidFill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Республика Тыва</c:v>
                </c:pt>
                <c:pt idx="1">
                  <c:v>Новосибирская область</c:v>
                </c:pt>
                <c:pt idx="2">
                  <c:v>Красноярский край</c:v>
                </c:pt>
                <c:pt idx="3">
                  <c:v>Республика Алтай</c:v>
                </c:pt>
                <c:pt idx="4">
                  <c:v>Республика Бурятия</c:v>
                </c:pt>
                <c:pt idx="5">
                  <c:v>Иркутская область</c:v>
                </c:pt>
                <c:pt idx="6">
                  <c:v>Республика Хакасия</c:v>
                </c:pt>
                <c:pt idx="7">
                  <c:v>Томская область</c:v>
                </c:pt>
                <c:pt idx="8">
                  <c:v>Алтайский край</c:v>
                </c:pt>
                <c:pt idx="9">
                  <c:v>Забайкальский край</c:v>
                </c:pt>
                <c:pt idx="10">
                  <c:v>Кемеровская область</c:v>
                </c:pt>
                <c:pt idx="11">
                  <c:v>Омская область</c:v>
                </c:pt>
              </c:strCache>
            </c:strRef>
          </c:cat>
          <c:val>
            <c:numRef>
              <c:f>Лист1!$C$2:$C$13</c:f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2017 г.</c:v>
                </c:pt>
              </c:strCache>
            </c:strRef>
          </c:tx>
          <c:spPr>
            <a:solidFill>
              <a:schemeClr val="accent1">
                <a:lumMod val="50000"/>
              </a:schemeClr>
            </a:solidFill>
          </c:spPr>
          <c:invertIfNegative val="0"/>
          <c:dPt>
            <c:idx val="9"/>
            <c:invertIfNegative val="0"/>
            <c:bubble3D val="0"/>
            <c:spPr>
              <a:solidFill>
                <a:srgbClr val="C00000"/>
              </a:solidFill>
            </c:spPr>
          </c:dPt>
          <c:dLbls>
            <c:dLbl>
              <c:idx val="2"/>
              <c:layout>
                <c:manualLayout>
                  <c:x val="8.5034013605442185E-3"/>
                  <c:y val="1.477832512315270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6.8027210884354363E-3"/>
                  <c:y val="2.463054187192163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6.8027210884353739E-3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8.5034013605442185E-3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>
                    <a:solidFill>
                      <a:schemeClr val="tx1"/>
                    </a:solidFill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Республика Тыва</c:v>
                </c:pt>
                <c:pt idx="1">
                  <c:v>Новосибирская область</c:v>
                </c:pt>
                <c:pt idx="2">
                  <c:v>Красноярский край</c:v>
                </c:pt>
                <c:pt idx="3">
                  <c:v>Республика Алтай</c:v>
                </c:pt>
                <c:pt idx="4">
                  <c:v>Республика Бурятия</c:v>
                </c:pt>
                <c:pt idx="5">
                  <c:v>Иркутская область</c:v>
                </c:pt>
                <c:pt idx="6">
                  <c:v>Республика Хакасия</c:v>
                </c:pt>
                <c:pt idx="7">
                  <c:v>Томская область</c:v>
                </c:pt>
                <c:pt idx="8">
                  <c:v>Алтайский край</c:v>
                </c:pt>
                <c:pt idx="9">
                  <c:v>Забайкальский край</c:v>
                </c:pt>
                <c:pt idx="10">
                  <c:v>Кемеровская область</c:v>
                </c:pt>
                <c:pt idx="11">
                  <c:v>Омская область</c:v>
                </c:pt>
              </c:strCache>
            </c:strRef>
          </c:cat>
          <c:val>
            <c:numRef>
              <c:f>Лист1!$D$2:$D$13</c:f>
              <c:numCache>
                <c:formatCode>General</c:formatCode>
                <c:ptCount val="12"/>
                <c:pt idx="0">
                  <c:v>74</c:v>
                </c:pt>
                <c:pt idx="1">
                  <c:v>66</c:v>
                </c:pt>
                <c:pt idx="2">
                  <c:v>58</c:v>
                </c:pt>
                <c:pt idx="3">
                  <c:v>47</c:v>
                </c:pt>
                <c:pt idx="4">
                  <c:v>46</c:v>
                </c:pt>
                <c:pt idx="5">
                  <c:v>41</c:v>
                </c:pt>
                <c:pt idx="6">
                  <c:v>29</c:v>
                </c:pt>
                <c:pt idx="7">
                  <c:v>20</c:v>
                </c:pt>
                <c:pt idx="8">
                  <c:v>17</c:v>
                </c:pt>
                <c:pt idx="9">
                  <c:v>14</c:v>
                </c:pt>
                <c:pt idx="10">
                  <c:v>9</c:v>
                </c:pt>
                <c:pt idx="11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0963712"/>
        <c:axId val="20965248"/>
      </c:barChart>
      <c:catAx>
        <c:axId val="20963712"/>
        <c:scaling>
          <c:orientation val="minMax"/>
        </c:scaling>
        <c:delete val="0"/>
        <c:axPos val="l"/>
        <c:majorTickMark val="out"/>
        <c:minorTickMark val="none"/>
        <c:tickLblPos val="nextTo"/>
        <c:crossAx val="20965248"/>
        <c:crosses val="autoZero"/>
        <c:auto val="1"/>
        <c:lblAlgn val="ctr"/>
        <c:lblOffset val="100"/>
        <c:noMultiLvlLbl val="0"/>
      </c:catAx>
      <c:valAx>
        <c:axId val="20965248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/>
            </a:pPr>
            <a:endParaRPr lang="ru-RU"/>
          </a:p>
        </c:txPr>
        <c:crossAx val="20963712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400"/>
      </a:pPr>
      <a:endParaRPr lang="ru-RU"/>
    </a:p>
  </c:txPr>
  <c:externalData r:id="rId1">
    <c:autoUpdate val="0"/>
  </c:externalData>
  <c:userShapes r:id="rId2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11133429749852695"/>
          <c:y val="4.1145417167681629E-2"/>
          <c:w val="0.85739026637627747"/>
          <c:h val="0.6347240215662697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2015 г.</c:v>
                </c:pt>
              </c:strCache>
            </c:strRef>
          </c:tx>
          <c:spPr>
            <a:solidFill>
              <a:schemeClr val="accent1">
                <a:lumMod val="75000"/>
              </a:schemeClr>
            </a:solidFill>
            <a:ln w="9525" cap="flat" cmpd="sng" algn="ctr">
              <a:solidFill>
                <a:schemeClr val="accent1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dLbls>
            <c:dLbl>
              <c:idx val="11"/>
              <c:layout>
                <c:manualLayout>
                  <c:x val="-1.0204215544485511E-2"/>
                  <c:y val="2.955665024630541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Омская область</c:v>
                </c:pt>
                <c:pt idx="1">
                  <c:v>Кемеровская область</c:v>
                </c:pt>
                <c:pt idx="2">
                  <c:v>Забайкальский край</c:v>
                </c:pt>
                <c:pt idx="3">
                  <c:v>Алтайский край</c:v>
                </c:pt>
                <c:pt idx="4">
                  <c:v>Томская область</c:v>
                </c:pt>
                <c:pt idx="5">
                  <c:v>Республика Хакасия</c:v>
                </c:pt>
                <c:pt idx="6">
                  <c:v>Иркутская область</c:v>
                </c:pt>
                <c:pt idx="7">
                  <c:v>Республика Бурятия</c:v>
                </c:pt>
                <c:pt idx="8">
                  <c:v>Республика Алтай</c:v>
                </c:pt>
                <c:pt idx="9">
                  <c:v>Красноярский край</c:v>
                </c:pt>
                <c:pt idx="10">
                  <c:v>Новосибирская область</c:v>
                </c:pt>
                <c:pt idx="11">
                  <c:v>Республика Тыва</c:v>
                </c:pt>
              </c:strCache>
            </c:strRef>
          </c:cat>
          <c:val>
            <c:numRef>
              <c:f>Лист1!$B$2:$B$13</c:f>
              <c:numCache>
                <c:formatCode>General</c:formatCode>
                <c:ptCount val="12"/>
                <c:pt idx="0">
                  <c:v>26</c:v>
                </c:pt>
                <c:pt idx="1">
                  <c:v>6</c:v>
                </c:pt>
                <c:pt idx="2">
                  <c:v>68</c:v>
                </c:pt>
                <c:pt idx="3">
                  <c:v>31</c:v>
                </c:pt>
                <c:pt idx="4">
                  <c:v>30</c:v>
                </c:pt>
                <c:pt idx="5">
                  <c:v>32</c:v>
                </c:pt>
                <c:pt idx="6">
                  <c:v>28</c:v>
                </c:pt>
                <c:pt idx="7">
                  <c:v>0</c:v>
                </c:pt>
                <c:pt idx="8">
                  <c:v>23</c:v>
                </c:pt>
                <c:pt idx="9">
                  <c:v>33</c:v>
                </c:pt>
                <c:pt idx="10">
                  <c:v>20</c:v>
                </c:pt>
                <c:pt idx="11">
                  <c:v>65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2016 г.</c:v>
                </c:pt>
              </c:strCache>
            </c:strRef>
          </c:tx>
          <c:invertIfNegative val="0"/>
          <c:dLbls>
            <c:dLbl>
              <c:idx val="7"/>
              <c:layout>
                <c:manualLayout>
                  <c:x val="-1.5306122448979591E-2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-1.5306122448979591E-2"/>
                  <c:y val="4.9261083743842365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-1.5306122448979591E-2"/>
                  <c:y val="-1.9394127458205655E-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>
                    <a:solidFill>
                      <a:schemeClr val="accent2"/>
                    </a:solidFill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Омская область</c:v>
                </c:pt>
                <c:pt idx="1">
                  <c:v>Кемеровская область</c:v>
                </c:pt>
                <c:pt idx="2">
                  <c:v>Забайкальский край</c:v>
                </c:pt>
                <c:pt idx="3">
                  <c:v>Алтайский край</c:v>
                </c:pt>
                <c:pt idx="4">
                  <c:v>Томская область</c:v>
                </c:pt>
                <c:pt idx="5">
                  <c:v>Республика Хакасия</c:v>
                </c:pt>
                <c:pt idx="6">
                  <c:v>Иркутская область</c:v>
                </c:pt>
                <c:pt idx="7">
                  <c:v>Республика Бурятия</c:v>
                </c:pt>
                <c:pt idx="8">
                  <c:v>Республика Алтай</c:v>
                </c:pt>
                <c:pt idx="9">
                  <c:v>Красноярский край</c:v>
                </c:pt>
                <c:pt idx="10">
                  <c:v>Новосибирская область</c:v>
                </c:pt>
                <c:pt idx="11">
                  <c:v>Республика Тыва</c:v>
                </c:pt>
              </c:strCache>
            </c:strRef>
          </c:cat>
          <c:val>
            <c:numRef>
              <c:f>Лист1!$C$2:$C$13</c:f>
              <c:numCache>
                <c:formatCode>General</c:formatCode>
                <c:ptCount val="12"/>
                <c:pt idx="0">
                  <c:v>7</c:v>
                </c:pt>
                <c:pt idx="1">
                  <c:v>10</c:v>
                </c:pt>
                <c:pt idx="2">
                  <c:v>19</c:v>
                </c:pt>
                <c:pt idx="3">
                  <c:v>57</c:v>
                </c:pt>
                <c:pt idx="4">
                  <c:v>36</c:v>
                </c:pt>
                <c:pt idx="5">
                  <c:v>29</c:v>
                </c:pt>
                <c:pt idx="6">
                  <c:v>70</c:v>
                </c:pt>
                <c:pt idx="7">
                  <c:v>16</c:v>
                </c:pt>
                <c:pt idx="8">
                  <c:v>50</c:v>
                </c:pt>
                <c:pt idx="9">
                  <c:v>53</c:v>
                </c:pt>
                <c:pt idx="10">
                  <c:v>37</c:v>
                </c:pt>
                <c:pt idx="11">
                  <c:v>73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2017 г.</c:v>
                </c:pt>
              </c:strCache>
            </c:strRef>
          </c:tx>
          <c:spPr>
            <a:solidFill>
              <a:srgbClr val="C00000"/>
            </a:solidFill>
          </c:spPr>
          <c:invertIfNegative val="0"/>
          <c:dLbls>
            <c:dLbl>
              <c:idx val="2"/>
              <c:layout>
                <c:manualLayout>
                  <c:x val="8.5034013605442185E-3"/>
                  <c:y val="1.477832512315270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6.8027210884354363E-3"/>
                  <c:y val="2.463054187192163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6.8027210884353739E-3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8.5034013605442185E-3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>
                    <a:solidFill>
                      <a:srgbClr val="C00000"/>
                    </a:solidFill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Омская область</c:v>
                </c:pt>
                <c:pt idx="1">
                  <c:v>Кемеровская область</c:v>
                </c:pt>
                <c:pt idx="2">
                  <c:v>Забайкальский край</c:v>
                </c:pt>
                <c:pt idx="3">
                  <c:v>Алтайский край</c:v>
                </c:pt>
                <c:pt idx="4">
                  <c:v>Томская область</c:v>
                </c:pt>
                <c:pt idx="5">
                  <c:v>Республика Хакасия</c:v>
                </c:pt>
                <c:pt idx="6">
                  <c:v>Иркутская область</c:v>
                </c:pt>
                <c:pt idx="7">
                  <c:v>Республика Бурятия</c:v>
                </c:pt>
                <c:pt idx="8">
                  <c:v>Республика Алтай</c:v>
                </c:pt>
                <c:pt idx="9">
                  <c:v>Красноярский край</c:v>
                </c:pt>
                <c:pt idx="10">
                  <c:v>Новосибирская область</c:v>
                </c:pt>
                <c:pt idx="11">
                  <c:v>Республика Тыва</c:v>
                </c:pt>
              </c:strCache>
            </c:strRef>
          </c:cat>
          <c:val>
            <c:numRef>
              <c:f>Лист1!$D$2:$D$13</c:f>
              <c:numCache>
                <c:formatCode>General</c:formatCode>
                <c:ptCount val="12"/>
                <c:pt idx="0">
                  <c:v>6</c:v>
                </c:pt>
                <c:pt idx="1">
                  <c:v>9</c:v>
                </c:pt>
                <c:pt idx="2">
                  <c:v>14</c:v>
                </c:pt>
                <c:pt idx="3">
                  <c:v>17</c:v>
                </c:pt>
                <c:pt idx="4">
                  <c:v>20</c:v>
                </c:pt>
                <c:pt idx="5">
                  <c:v>29</c:v>
                </c:pt>
                <c:pt idx="6">
                  <c:v>41</c:v>
                </c:pt>
                <c:pt idx="7">
                  <c:v>46</c:v>
                </c:pt>
                <c:pt idx="8">
                  <c:v>47</c:v>
                </c:pt>
                <c:pt idx="9">
                  <c:v>58</c:v>
                </c:pt>
                <c:pt idx="10">
                  <c:v>66</c:v>
                </c:pt>
                <c:pt idx="11">
                  <c:v>74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073920"/>
        <c:axId val="21365888"/>
      </c:barChart>
      <c:catAx>
        <c:axId val="21073920"/>
        <c:scaling>
          <c:orientation val="minMax"/>
        </c:scaling>
        <c:delete val="0"/>
        <c:axPos val="b"/>
        <c:majorTickMark val="out"/>
        <c:minorTickMark val="none"/>
        <c:tickLblPos val="nextTo"/>
        <c:crossAx val="21365888"/>
        <c:crosses val="autoZero"/>
        <c:auto val="1"/>
        <c:lblAlgn val="ctr"/>
        <c:lblOffset val="100"/>
        <c:noMultiLvlLbl val="0"/>
      </c:catAx>
      <c:valAx>
        <c:axId val="213658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/>
            </a:pPr>
            <a:endParaRPr lang="ru-RU"/>
          </a:p>
        </c:txPr>
        <c:crossAx val="2107392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11810088233651646"/>
          <c:y val="4.1316667313137607E-2"/>
          <c:w val="0.10610731694252504"/>
          <c:h val="0.1587459757185524"/>
        </c:manualLayout>
      </c:layout>
      <c:overlay val="0"/>
    </c:legend>
    <c:plotVisOnly val="1"/>
    <c:dispBlanksAs val="gap"/>
    <c:showDLblsOverMax val="0"/>
  </c:chart>
  <c:txPr>
    <a:bodyPr/>
    <a:lstStyle/>
    <a:p>
      <a:pPr>
        <a:defRPr sz="1400"/>
      </a:pPr>
      <a:endParaRPr lang="ru-RU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>
        <c:manualLayout>
          <c:xMode val="edge"/>
          <c:yMode val="edge"/>
          <c:x val="0.85711312871605339"/>
          <c:y val="3.2019704433497539E-2"/>
        </c:manualLayout>
      </c:layout>
      <c:overlay val="0"/>
      <c:spPr>
        <a:solidFill>
          <a:schemeClr val="bg1"/>
        </a:solidFill>
      </c:spPr>
    </c:title>
    <c:autoTitleDeleted val="0"/>
    <c:plotArea>
      <c:layout>
        <c:manualLayout>
          <c:layoutTarget val="inner"/>
          <c:xMode val="edge"/>
          <c:yMode val="edge"/>
          <c:x val="0.34772885532165621"/>
          <c:y val="4.1145417167681629E-2"/>
          <c:w val="0.6209957683860946"/>
          <c:h val="0.82684224816725493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2015 г.</c:v>
                </c:pt>
              </c:strCache>
            </c:strRef>
          </c:tx>
          <c:spPr>
            <a:solidFill>
              <a:schemeClr val="accent1">
                <a:lumMod val="75000"/>
              </a:schemeClr>
            </a:solidFill>
            <a:ln w="9525" cap="flat" cmpd="sng" algn="ctr">
              <a:solidFill>
                <a:schemeClr val="accent1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dLbls>
            <c:dLbl>
              <c:idx val="11"/>
              <c:layout>
                <c:manualLayout>
                  <c:x val="-1.0204215544485511E-2"/>
                  <c:y val="2.955665024630541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Республика Тыва</c:v>
                </c:pt>
                <c:pt idx="1">
                  <c:v>Новосибирская область</c:v>
                </c:pt>
                <c:pt idx="2">
                  <c:v>Красноярский край</c:v>
                </c:pt>
                <c:pt idx="3">
                  <c:v>Республика Алтай</c:v>
                </c:pt>
                <c:pt idx="4">
                  <c:v>Республика Бурятия</c:v>
                </c:pt>
                <c:pt idx="5">
                  <c:v>Иркутская область</c:v>
                </c:pt>
                <c:pt idx="6">
                  <c:v>Республика Хакасия</c:v>
                </c:pt>
                <c:pt idx="7">
                  <c:v>Томская область</c:v>
                </c:pt>
                <c:pt idx="8">
                  <c:v>Алтайский край</c:v>
                </c:pt>
                <c:pt idx="9">
                  <c:v>Забайкальский край</c:v>
                </c:pt>
                <c:pt idx="10">
                  <c:v>Кемеровская область</c:v>
                </c:pt>
                <c:pt idx="11">
                  <c:v>Омская область</c:v>
                </c:pt>
              </c:strCache>
            </c:strRef>
          </c:cat>
          <c:val>
            <c:numRef>
              <c:f>Лист1!$B$2:$B$13</c:f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2016 г.</c:v>
                </c:pt>
              </c:strCache>
            </c:strRef>
          </c:tx>
          <c:invertIfNegative val="0"/>
          <c:dLbls>
            <c:dLbl>
              <c:idx val="7"/>
              <c:layout>
                <c:manualLayout>
                  <c:x val="-1.5306122448979591E-2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>
                <c:manualLayout>
                  <c:x val="-1.5306122448979591E-2"/>
                  <c:y val="4.9261083743842365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>
                <c:manualLayout>
                  <c:x val="-1.5306122448979591E-2"/>
                  <c:y val="-1.9394127458205655E-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>
                    <a:solidFill>
                      <a:schemeClr val="accent2"/>
                    </a:solidFill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Республика Тыва</c:v>
                </c:pt>
                <c:pt idx="1">
                  <c:v>Новосибирская область</c:v>
                </c:pt>
                <c:pt idx="2">
                  <c:v>Красноярский край</c:v>
                </c:pt>
                <c:pt idx="3">
                  <c:v>Республика Алтай</c:v>
                </c:pt>
                <c:pt idx="4">
                  <c:v>Республика Бурятия</c:v>
                </c:pt>
                <c:pt idx="5">
                  <c:v>Иркутская область</c:v>
                </c:pt>
                <c:pt idx="6">
                  <c:v>Республика Хакасия</c:v>
                </c:pt>
                <c:pt idx="7">
                  <c:v>Томская область</c:v>
                </c:pt>
                <c:pt idx="8">
                  <c:v>Алтайский край</c:v>
                </c:pt>
                <c:pt idx="9">
                  <c:v>Забайкальский край</c:v>
                </c:pt>
                <c:pt idx="10">
                  <c:v>Кемеровская область</c:v>
                </c:pt>
                <c:pt idx="11">
                  <c:v>Омская область</c:v>
                </c:pt>
              </c:strCache>
            </c:strRef>
          </c:cat>
          <c:val>
            <c:numRef>
              <c:f>Лист1!$C$2:$C$13</c:f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2017 г.</c:v>
                </c:pt>
              </c:strCache>
            </c:strRef>
          </c:tx>
          <c:spPr>
            <a:solidFill>
              <a:schemeClr val="accent1">
                <a:lumMod val="50000"/>
              </a:schemeClr>
            </a:solidFill>
          </c:spPr>
          <c:invertIfNegative val="0"/>
          <c:dPt>
            <c:idx val="9"/>
            <c:invertIfNegative val="0"/>
            <c:bubble3D val="0"/>
            <c:spPr>
              <a:solidFill>
                <a:srgbClr val="C00000"/>
              </a:solidFill>
            </c:spPr>
          </c:dPt>
          <c:dLbls>
            <c:dLbl>
              <c:idx val="2"/>
              <c:layout>
                <c:manualLayout>
                  <c:x val="8.5034013605442185E-3"/>
                  <c:y val="1.477832512315270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6.8027210884354363E-3"/>
                  <c:y val="2.463054187192163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>
                <c:manualLayout>
                  <c:x val="6.8027210884353739E-3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>
                <c:manualLayout>
                  <c:x val="8.5034013605442185E-3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>
                    <a:solidFill>
                      <a:schemeClr val="tx1"/>
                    </a:solidFill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Республика Тыва</c:v>
                </c:pt>
                <c:pt idx="1">
                  <c:v>Новосибирская область</c:v>
                </c:pt>
                <c:pt idx="2">
                  <c:v>Красноярский край</c:v>
                </c:pt>
                <c:pt idx="3">
                  <c:v>Республика Алтай</c:v>
                </c:pt>
                <c:pt idx="4">
                  <c:v>Республика Бурятия</c:v>
                </c:pt>
                <c:pt idx="5">
                  <c:v>Иркутская область</c:v>
                </c:pt>
                <c:pt idx="6">
                  <c:v>Республика Хакасия</c:v>
                </c:pt>
                <c:pt idx="7">
                  <c:v>Томская область</c:v>
                </c:pt>
                <c:pt idx="8">
                  <c:v>Алтайский край</c:v>
                </c:pt>
                <c:pt idx="9">
                  <c:v>Забайкальский край</c:v>
                </c:pt>
                <c:pt idx="10">
                  <c:v>Кемеровская область</c:v>
                </c:pt>
                <c:pt idx="11">
                  <c:v>Омская область</c:v>
                </c:pt>
              </c:strCache>
            </c:strRef>
          </c:cat>
          <c:val>
            <c:numRef>
              <c:f>Лист1!$D$2:$D$13</c:f>
              <c:numCache>
                <c:formatCode>General</c:formatCode>
                <c:ptCount val="12"/>
                <c:pt idx="0">
                  <c:v>12</c:v>
                </c:pt>
                <c:pt idx="1">
                  <c:v>11</c:v>
                </c:pt>
                <c:pt idx="2">
                  <c:v>10</c:v>
                </c:pt>
                <c:pt idx="3">
                  <c:v>9</c:v>
                </c:pt>
                <c:pt idx="4">
                  <c:v>8</c:v>
                </c:pt>
                <c:pt idx="5">
                  <c:v>7</c:v>
                </c:pt>
                <c:pt idx="6">
                  <c:v>6</c:v>
                </c:pt>
                <c:pt idx="7">
                  <c:v>5</c:v>
                </c:pt>
                <c:pt idx="8">
                  <c:v>4</c:v>
                </c:pt>
                <c:pt idx="9">
                  <c:v>3</c:v>
                </c:pt>
                <c:pt idx="10">
                  <c:v>2</c:v>
                </c:pt>
                <c:pt idx="11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2337792"/>
        <c:axId val="22345216"/>
      </c:barChart>
      <c:catAx>
        <c:axId val="22337792"/>
        <c:scaling>
          <c:orientation val="minMax"/>
        </c:scaling>
        <c:delete val="0"/>
        <c:axPos val="l"/>
        <c:majorTickMark val="out"/>
        <c:minorTickMark val="none"/>
        <c:tickLblPos val="nextTo"/>
        <c:crossAx val="22345216"/>
        <c:crosses val="autoZero"/>
        <c:auto val="1"/>
        <c:lblAlgn val="ctr"/>
        <c:lblOffset val="100"/>
        <c:noMultiLvlLbl val="0"/>
      </c:catAx>
      <c:valAx>
        <c:axId val="22345216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/>
            </a:pPr>
            <a:endParaRPr lang="ru-RU"/>
          </a:p>
        </c:txPr>
        <c:crossAx val="22337792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400"/>
      </a:pPr>
      <a:endParaRPr lang="ru-RU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1113342547607081"/>
          <c:y val="2.8830146231721036E-2"/>
          <c:w val="0.85739026637627747"/>
          <c:h val="0.6347240215662697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2015 г.</c:v>
                </c:pt>
              </c:strCache>
            </c:strRef>
          </c:tx>
          <c:spPr>
            <a:solidFill>
              <a:schemeClr val="accent1">
                <a:lumMod val="75000"/>
              </a:schemeClr>
            </a:solidFill>
            <a:ln w="9525" cap="flat" cmpd="sng" algn="ctr">
              <a:solidFill>
                <a:schemeClr val="accent1">
                  <a:shade val="95000"/>
                  <a:satMod val="105000"/>
                </a:schemeClr>
              </a:solidFill>
              <a:prstDash val="solid"/>
            </a:ln>
            <a:effectLst>
              <a:outerShdw blurRad="40000" dist="23000" dir="5400000" rotWithShape="0">
                <a:srgbClr val="000000">
                  <a:alpha val="35000"/>
                </a:srgbClr>
              </a:outerShdw>
            </a:effectLst>
          </c:spPr>
          <c:invertIfNegative val="0"/>
          <c:dLbls>
            <c:txPr>
              <a:bodyPr/>
              <a:lstStyle/>
              <a:p>
                <a:pPr>
                  <a:defRPr sz="1200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Омская область</c:v>
                </c:pt>
                <c:pt idx="1">
                  <c:v>Кемеровская область</c:v>
                </c:pt>
                <c:pt idx="2">
                  <c:v>Забайкальский край</c:v>
                </c:pt>
                <c:pt idx="3">
                  <c:v>Алтайский край</c:v>
                </c:pt>
                <c:pt idx="4">
                  <c:v>Томская область</c:v>
                </c:pt>
                <c:pt idx="5">
                  <c:v>Республика Хакасия</c:v>
                </c:pt>
                <c:pt idx="6">
                  <c:v>Иркутская область</c:v>
                </c:pt>
                <c:pt idx="7">
                  <c:v>Республика Бурятия</c:v>
                </c:pt>
                <c:pt idx="8">
                  <c:v>Республика Алтай</c:v>
                </c:pt>
                <c:pt idx="9">
                  <c:v>Красноярский край</c:v>
                </c:pt>
                <c:pt idx="10">
                  <c:v>Новосибирская область</c:v>
                </c:pt>
                <c:pt idx="11">
                  <c:v>Республика Тыва</c:v>
                </c:pt>
              </c:strCache>
            </c:strRef>
          </c:cat>
          <c:val>
            <c:numRef>
              <c:f>Лист1!$B$2:$B$13</c:f>
              <c:numCache>
                <c:formatCode>General</c:formatCode>
                <c:ptCount val="12"/>
                <c:pt idx="0">
                  <c:v>4</c:v>
                </c:pt>
                <c:pt idx="1">
                  <c:v>1</c:v>
                </c:pt>
                <c:pt idx="2">
                  <c:v>10</c:v>
                </c:pt>
                <c:pt idx="3">
                  <c:v>7</c:v>
                </c:pt>
                <c:pt idx="4">
                  <c:v>6</c:v>
                </c:pt>
                <c:pt idx="5">
                  <c:v>8</c:v>
                </c:pt>
                <c:pt idx="6">
                  <c:v>5</c:v>
                </c:pt>
                <c:pt idx="7">
                  <c:v>0</c:v>
                </c:pt>
                <c:pt idx="8">
                  <c:v>3</c:v>
                </c:pt>
                <c:pt idx="9">
                  <c:v>9</c:v>
                </c:pt>
                <c:pt idx="10">
                  <c:v>2</c:v>
                </c:pt>
                <c:pt idx="11">
                  <c:v>11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2016 г.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1200">
                    <a:solidFill>
                      <a:schemeClr val="accent2"/>
                    </a:solidFill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Омская область</c:v>
                </c:pt>
                <c:pt idx="1">
                  <c:v>Кемеровская область</c:v>
                </c:pt>
                <c:pt idx="2">
                  <c:v>Забайкальский край</c:v>
                </c:pt>
                <c:pt idx="3">
                  <c:v>Алтайский край</c:v>
                </c:pt>
                <c:pt idx="4">
                  <c:v>Томская область</c:v>
                </c:pt>
                <c:pt idx="5">
                  <c:v>Республика Хакасия</c:v>
                </c:pt>
                <c:pt idx="6">
                  <c:v>Иркутская область</c:v>
                </c:pt>
                <c:pt idx="7">
                  <c:v>Республика Бурятия</c:v>
                </c:pt>
                <c:pt idx="8">
                  <c:v>Республика Алтай</c:v>
                </c:pt>
                <c:pt idx="9">
                  <c:v>Красноярский край</c:v>
                </c:pt>
                <c:pt idx="10">
                  <c:v>Новосибирская область</c:v>
                </c:pt>
                <c:pt idx="11">
                  <c:v>Республика Тыва</c:v>
                </c:pt>
              </c:strCache>
            </c:strRef>
          </c:cat>
          <c:val>
            <c:numRef>
              <c:f>Лист1!$C$2:$C$13</c:f>
              <c:numCache>
                <c:formatCode>General</c:formatCode>
                <c:ptCount val="12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10</c:v>
                </c:pt>
                <c:pt idx="4">
                  <c:v>6</c:v>
                </c:pt>
                <c:pt idx="5">
                  <c:v>5</c:v>
                </c:pt>
                <c:pt idx="6">
                  <c:v>11</c:v>
                </c:pt>
                <c:pt idx="7">
                  <c:v>3</c:v>
                </c:pt>
                <c:pt idx="8">
                  <c:v>8</c:v>
                </c:pt>
                <c:pt idx="9">
                  <c:v>9</c:v>
                </c:pt>
                <c:pt idx="10">
                  <c:v>7</c:v>
                </c:pt>
                <c:pt idx="11">
                  <c:v>12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2017 г.</c:v>
                </c:pt>
              </c:strCache>
            </c:strRef>
          </c:tx>
          <c:spPr>
            <a:solidFill>
              <a:srgbClr val="C00000"/>
            </a:solidFill>
          </c:spPr>
          <c:invertIfNegative val="0"/>
          <c:dLbls>
            <c:dLbl>
              <c:idx val="11"/>
              <c:layout>
                <c:manualLayout>
                  <c:x val="8.5034013605442185E-3"/>
                  <c:y val="2.4630541871921183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sz="1200">
                    <a:solidFill>
                      <a:srgbClr val="C00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Лист1!$A$2:$A$13</c:f>
              <c:strCache>
                <c:ptCount val="12"/>
                <c:pt idx="0">
                  <c:v>Омская область</c:v>
                </c:pt>
                <c:pt idx="1">
                  <c:v>Кемеровская область</c:v>
                </c:pt>
                <c:pt idx="2">
                  <c:v>Забайкальский край</c:v>
                </c:pt>
                <c:pt idx="3">
                  <c:v>Алтайский край</c:v>
                </c:pt>
                <c:pt idx="4">
                  <c:v>Томская область</c:v>
                </c:pt>
                <c:pt idx="5">
                  <c:v>Республика Хакасия</c:v>
                </c:pt>
                <c:pt idx="6">
                  <c:v>Иркутская область</c:v>
                </c:pt>
                <c:pt idx="7">
                  <c:v>Республика Бурятия</c:v>
                </c:pt>
                <c:pt idx="8">
                  <c:v>Республика Алтай</c:v>
                </c:pt>
                <c:pt idx="9">
                  <c:v>Красноярский край</c:v>
                </c:pt>
                <c:pt idx="10">
                  <c:v>Новосибирская область</c:v>
                </c:pt>
                <c:pt idx="11">
                  <c:v>Республика Тыва</c:v>
                </c:pt>
              </c:strCache>
            </c:strRef>
          </c:cat>
          <c:val>
            <c:numRef>
              <c:f>Лист1!$D$2:$D$13</c:f>
              <c:numCache>
                <c:formatCode>General</c:formatCode>
                <c:ptCount val="12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73760128"/>
        <c:axId val="22361216"/>
      </c:barChart>
      <c:catAx>
        <c:axId val="73760128"/>
        <c:scaling>
          <c:orientation val="minMax"/>
        </c:scaling>
        <c:delete val="0"/>
        <c:axPos val="b"/>
        <c:majorTickMark val="out"/>
        <c:minorTickMark val="none"/>
        <c:tickLblPos val="nextTo"/>
        <c:crossAx val="22361216"/>
        <c:crosses val="autoZero"/>
        <c:auto val="1"/>
        <c:lblAlgn val="ctr"/>
        <c:lblOffset val="100"/>
        <c:noMultiLvlLbl val="0"/>
      </c:catAx>
      <c:valAx>
        <c:axId val="22361216"/>
        <c:scaling>
          <c:orientation val="minMax"/>
          <c:max val="14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200"/>
            </a:pPr>
            <a:endParaRPr lang="ru-RU"/>
          </a:p>
        </c:txPr>
        <c:crossAx val="73760128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11810088233651646"/>
          <c:y val="4.1316667313137607E-2"/>
          <c:w val="0.10610731694252504"/>
          <c:h val="0.1587459757185524"/>
        </c:manualLayout>
      </c:layout>
      <c:overlay val="0"/>
    </c:legend>
    <c:plotVisOnly val="1"/>
    <c:dispBlanksAs val="gap"/>
    <c:showDLblsOverMax val="0"/>
  </c:chart>
  <c:txPr>
    <a:bodyPr/>
    <a:lstStyle/>
    <a:p>
      <a:pPr>
        <a:defRPr sz="1400"/>
      </a:pPr>
      <a:endParaRPr lang="ru-RU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spPr>
            <a:solidFill>
              <a:schemeClr val="accent1">
                <a:lumMod val="50000"/>
              </a:schemeClr>
            </a:solidFill>
          </c:spPr>
          <c:invertIfNegative val="0"/>
          <c:cat>
            <c:numRef>
              <c:f>Лист1!$A$2:$A$8</c:f>
              <c:numCache>
                <c:formatCode>General</c:formatCode>
                <c:ptCount val="7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</c:numCache>
            </c:num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12</c:v>
                </c:pt>
                <c:pt idx="1">
                  <c:v>11</c:v>
                </c:pt>
                <c:pt idx="2">
                  <c:v>10</c:v>
                </c:pt>
                <c:pt idx="3">
                  <c:v>9</c:v>
                </c:pt>
                <c:pt idx="4">
                  <c:v>8</c:v>
                </c:pt>
                <c:pt idx="5">
                  <c:v>7</c:v>
                </c:pt>
                <c:pt idx="6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2379904"/>
        <c:axId val="73720960"/>
        <c:axId val="0"/>
      </c:bar3DChart>
      <c:catAx>
        <c:axId val="223799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1">
                <a:solidFill>
                  <a:srgbClr val="C00000"/>
                </a:solidFill>
              </a:defRPr>
            </a:pPr>
            <a:endParaRPr lang="ru-RU"/>
          </a:p>
        </c:txPr>
        <c:crossAx val="73720960"/>
        <c:crosses val="autoZero"/>
        <c:auto val="1"/>
        <c:lblAlgn val="ctr"/>
        <c:lblOffset val="100"/>
        <c:noMultiLvlLbl val="0"/>
      </c:catAx>
      <c:valAx>
        <c:axId val="73720960"/>
        <c:scaling>
          <c:orientation val="minMax"/>
        </c:scaling>
        <c:delete val="1"/>
        <c:axPos val="l"/>
        <c:majorGridlines/>
        <c:numFmt formatCode="General" sourceLinked="1"/>
        <c:majorTickMark val="out"/>
        <c:minorTickMark val="none"/>
        <c:tickLblPos val="nextTo"/>
        <c:crossAx val="2237990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Ряд 1</c:v>
                </c:pt>
              </c:strCache>
            </c:strRef>
          </c:tx>
          <c:spPr>
            <a:solidFill>
              <a:srgbClr val="C00000"/>
            </a:solidFill>
          </c:spPr>
          <c:invertIfNegative val="0"/>
          <c:dLbls>
            <c:dLbl>
              <c:idx val="0"/>
              <c:layout>
                <c:manualLayout>
                  <c:x val="1.9607843137254902E-2"/>
                  <c:y val="-4.062500000000000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4509803921568627E-2"/>
                  <c:y val="-4.687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2.9411764705882353E-2"/>
                  <c:y val="-5.625000000000000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Лист1!$A$2:$A$4</c:f>
              <c:strCache>
                <c:ptCount val="3"/>
                <c:pt idx="0">
                  <c:v>Карымская ЦРБ</c:v>
                </c:pt>
                <c:pt idx="1">
                  <c:v>Калганская ЦРБ</c:v>
                </c:pt>
                <c:pt idx="2">
                  <c:v>ФГКУ 321 Госпиталь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55.4</c:v>
                </c:pt>
                <c:pt idx="1">
                  <c:v>42.7</c:v>
                </c:pt>
                <c:pt idx="2">
                  <c:v>27.5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73923968"/>
        <c:axId val="74339456"/>
        <c:axId val="0"/>
      </c:bar3DChart>
      <c:catAx>
        <c:axId val="7392396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b="0">
                <a:solidFill>
                  <a:schemeClr val="tx1"/>
                </a:solidFill>
              </a:defRPr>
            </a:pPr>
            <a:endParaRPr lang="ru-RU"/>
          </a:p>
        </c:txPr>
        <c:crossAx val="74339456"/>
        <c:crosses val="autoZero"/>
        <c:auto val="1"/>
        <c:lblAlgn val="ctr"/>
        <c:lblOffset val="100"/>
        <c:noMultiLvlLbl val="0"/>
      </c:catAx>
      <c:valAx>
        <c:axId val="74339456"/>
        <c:scaling>
          <c:orientation val="minMax"/>
        </c:scaling>
        <c:delete val="1"/>
        <c:axPos val="l"/>
        <c:majorGridlines/>
        <c:numFmt formatCode="General" sourceLinked="1"/>
        <c:majorTickMark val="out"/>
        <c:minorTickMark val="none"/>
        <c:tickLblPos val="nextTo"/>
        <c:crossAx val="73923968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</cdr:x>
      <cdr:y>0.16244</cdr:y>
    </cdr:from>
    <cdr:to>
      <cdr:x>0.12371</cdr:x>
      <cdr:y>0.61929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0" y="812800"/>
          <a:ext cx="914400" cy="22860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vert="wordArtVert" wrap="none" rtlCol="0"/>
        <a:lstStyle xmlns:a="http://schemas.openxmlformats.org/drawingml/2006/main"/>
        <a:p xmlns:a="http://schemas.openxmlformats.org/drawingml/2006/main">
          <a:r>
            <a:rPr lang="en-US" sz="1600" b="1" dirty="0" err="1" smtClean="0">
              <a:solidFill>
                <a:srgbClr val="C00000"/>
              </a:solidFill>
            </a:rPr>
            <a:t>место</a:t>
          </a:r>
          <a:endParaRPr lang="ru-RU" sz="1600" b="1" dirty="0">
            <a:solidFill>
              <a:srgbClr val="C00000"/>
            </a:solidFill>
          </a:endParaRPr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0.10204</cdr:x>
      <cdr:y>0.23153</cdr:y>
    </cdr:from>
    <cdr:to>
      <cdr:x>0.33673</cdr:x>
      <cdr:y>0.23153</cdr:y>
    </cdr:to>
    <cdr:cxnSp macro="">
      <cdr:nvCxnSpPr>
        <cdr:cNvPr id="3" name="Прямая соединительная линия 2"/>
        <cdr:cNvCxnSpPr/>
      </cdr:nvCxnSpPr>
      <cdr:spPr>
        <a:xfrm xmlns:a="http://schemas.openxmlformats.org/drawingml/2006/main">
          <a:off x="762000" y="1193800"/>
          <a:ext cx="1752600" cy="0"/>
        </a:xfrm>
        <a:prstGeom xmlns:a="http://schemas.openxmlformats.org/drawingml/2006/main" prst="line">
          <a:avLst/>
        </a:prstGeom>
        <a:ln xmlns:a="http://schemas.openxmlformats.org/drawingml/2006/main" w="28575">
          <a:solidFill>
            <a:srgbClr val="C00000"/>
          </a:solidFill>
        </a:ln>
      </cdr:spPr>
      <cdr:style>
        <a:lnRef xmlns:a="http://schemas.openxmlformats.org/drawingml/2006/main" idx="1">
          <a:schemeClr val="accent1"/>
        </a:lnRef>
        <a:fillRef xmlns:a="http://schemas.openxmlformats.org/drawingml/2006/main" idx="0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tx1"/>
        </a:fontRef>
      </cdr:style>
    </cdr:cxnSp>
  </cdr:relSizeAnchor>
</c:userShape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ru-RU" altLang="ru-RU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ru-RU" altLang="ru-RU"/>
          </a:p>
        </p:txBody>
      </p:sp>
      <p:sp>
        <p:nvSpPr>
          <p:cNvPr id="2048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048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2048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ru-RU" altLang="ru-RU"/>
          </a:p>
        </p:txBody>
      </p:sp>
      <p:sp>
        <p:nvSpPr>
          <p:cNvPr id="2048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6E5D4403-2BF1-4D1F-B4D4-588B8045B220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86160133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352800" y="2743200"/>
            <a:ext cx="5791200" cy="1905000"/>
          </a:xfrm>
        </p:spPr>
        <p:txBody>
          <a:bodyPr vert="horz"/>
          <a:lstStyle>
            <a:lvl1pPr>
              <a:defRPr/>
            </a:lvl1pPr>
          </a:lstStyle>
          <a:p>
            <a:pPr lvl="0"/>
            <a:r>
              <a:rPr lang="en-US" altLang="ru-RU" noProof="0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533400" y="4953000"/>
            <a:ext cx="2590800" cy="1295400"/>
          </a:xfrm>
        </p:spPr>
        <p:txBody>
          <a:bodyPr/>
          <a:lstStyle>
            <a:lvl1pPr marL="0" indent="0">
              <a:buFontTx/>
              <a:buNone/>
              <a:defRPr sz="1600" b="1"/>
            </a:lvl1pPr>
          </a:lstStyle>
          <a:p>
            <a:pPr lvl="0"/>
            <a:r>
              <a:rPr lang="en-US" altLang="ru-RU" noProof="0" smtClean="0"/>
              <a:t>Click to edit Master subtitle style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2E7DA099-3E94-4304-9D2E-70B1692881CC}" type="slidenum">
              <a:rPr lang="en-US" altLang="ru-RU"/>
              <a:pPr/>
              <a:t>‹#›</a:t>
            </a:fld>
            <a:endParaRPr lang="en-US" altLang="ru-RU"/>
          </a:p>
        </p:txBody>
      </p:sp>
    </p:spTree>
  </p:cSld>
  <p:clrMapOvr>
    <a:masterClrMapping/>
  </p:clrMapOvr>
  <p:transition>
    <p:rand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71629B-6C51-41E2-B5E2-0929F1B3D62F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2028064986"/>
      </p:ext>
    </p:extLst>
  </p:cSld>
  <p:clrMapOvr>
    <a:masterClrMapping/>
  </p:clrMapOvr>
  <p:transition>
    <p:rand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553200" y="152400"/>
            <a:ext cx="2133600" cy="65532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52400" y="152400"/>
            <a:ext cx="6248400" cy="65532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D6B408-8F03-4B7F-B12B-DC612DB71395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3248505205"/>
      </p:ext>
    </p:extLst>
  </p:cSld>
  <p:clrMapOvr>
    <a:masterClrMapping/>
  </p:clrMapOvr>
  <p:transition>
    <p:random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hart" preserve="1">
  <p:cSld name="Заголовок, текст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2400" y="152400"/>
            <a:ext cx="1143000" cy="65532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1524000" y="1371600"/>
            <a:ext cx="3505200" cy="475456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иаграмма 3"/>
          <p:cNvSpPr>
            <a:spLocks noGrp="1"/>
          </p:cNvSpPr>
          <p:nvPr>
            <p:ph type="chart" sz="half" idx="2"/>
          </p:nvPr>
        </p:nvSpPr>
        <p:spPr>
          <a:xfrm>
            <a:off x="5181600" y="1371600"/>
            <a:ext cx="3505200" cy="4754563"/>
          </a:xfrm>
        </p:spPr>
        <p:txBody>
          <a:bodyPr/>
          <a:lstStyle/>
          <a:p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C7B98173-6BB1-43D9-ABF5-2D1C6AEE6B63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1085401145"/>
      </p:ext>
    </p:extLst>
  </p:cSld>
  <p:clrMapOvr>
    <a:masterClrMapping/>
  </p:clrMapOvr>
  <p:transition>
    <p:random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Заголовок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2400" y="152400"/>
            <a:ext cx="1143000" cy="65532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иаграмма 2"/>
          <p:cNvSpPr>
            <a:spLocks noGrp="1"/>
          </p:cNvSpPr>
          <p:nvPr>
            <p:ph type="chart" idx="1"/>
          </p:nvPr>
        </p:nvSpPr>
        <p:spPr>
          <a:xfrm>
            <a:off x="1524000" y="1371600"/>
            <a:ext cx="7162800" cy="4754563"/>
          </a:xfrm>
        </p:spPr>
        <p:txBody>
          <a:bodyPr/>
          <a:lstStyle/>
          <a:p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5B93768D-9E2B-47F0-B528-CD675107C19C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3402460830"/>
      </p:ext>
    </p:extLst>
  </p:cSld>
  <p:clrMapOvr>
    <a:masterClrMapping/>
  </p:clrMapOvr>
  <p:transition>
    <p:random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Заголовок, текст и 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2400" y="152400"/>
            <a:ext cx="1143000" cy="65532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1524000" y="1371600"/>
            <a:ext cx="3505200" cy="475456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quarter" idx="2"/>
          </p:nvPr>
        </p:nvSpPr>
        <p:spPr>
          <a:xfrm>
            <a:off x="5181600" y="1371600"/>
            <a:ext cx="3505200" cy="2300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Объект 4"/>
          <p:cNvSpPr>
            <a:spLocks noGrp="1"/>
          </p:cNvSpPr>
          <p:nvPr>
            <p:ph sz="quarter" idx="3"/>
          </p:nvPr>
        </p:nvSpPr>
        <p:spPr>
          <a:xfrm>
            <a:off x="5181600" y="3824288"/>
            <a:ext cx="3505200" cy="230187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Дата 5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7" name="Нижний колонтитул 6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8" name="Номер слайда 7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245D89E4-4F39-4F9C-B51B-1A931C9EC719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2958701296"/>
      </p:ext>
    </p:extLst>
  </p:cSld>
  <p:clrMapOvr>
    <a:masterClrMapping/>
  </p:clrMapOvr>
  <p:transition>
    <p:random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152400" y="152400"/>
            <a:ext cx="8534400" cy="6553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4DE3206C-6DBE-4097-AD9F-0E7CFBF2D824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2383902292"/>
      </p:ext>
    </p:extLst>
  </p:cSld>
  <p:clrMapOvr>
    <a:masterClrMapping/>
  </p:clrMapOvr>
  <p:transition>
    <p:rand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DCB3E59-E865-4A10-8085-D20C8A06C336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1908983683"/>
      </p:ext>
    </p:extLst>
  </p:cSld>
  <p:clrMapOvr>
    <a:masterClrMapping/>
  </p:clrMapOvr>
  <p:transition>
    <p:rand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8BBD2E-6BEB-461C-B80E-45B40C814929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815242450"/>
      </p:ext>
    </p:extLst>
  </p:cSld>
  <p:clrMapOvr>
    <a:masterClrMapping/>
  </p:clrMapOvr>
  <p:transition>
    <p:rand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524000" y="1371600"/>
            <a:ext cx="3505200" cy="47545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181600" y="1371600"/>
            <a:ext cx="3505200" cy="47545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9F67E7-3CA1-4323-AE51-6B8E9A23565D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3157937810"/>
      </p:ext>
    </p:extLst>
  </p:cSld>
  <p:clrMapOvr>
    <a:masterClrMapping/>
  </p:clrMapOvr>
  <p:transition>
    <p:rand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C5FB91-276B-4470-BD4B-98AB36A75B8B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3556864879"/>
      </p:ext>
    </p:extLst>
  </p:cSld>
  <p:clrMapOvr>
    <a:masterClrMapping/>
  </p:clrMapOvr>
  <p:transition>
    <p:rand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59F849-D600-4280-BB4E-635BD2A18C44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2398098512"/>
      </p:ext>
    </p:extLst>
  </p:cSld>
  <p:clrMapOvr>
    <a:masterClrMapping/>
  </p:clrMapOvr>
  <p:transition>
    <p:rand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B6ABF22-A239-472E-B11B-0EADBF1287F3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3818388253"/>
      </p:ext>
    </p:extLst>
  </p:cSld>
  <p:clrMapOvr>
    <a:masterClrMapping/>
  </p:clrMapOvr>
  <p:transition>
    <p:rand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D4FF99-2945-44D6-B252-68228701C705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554479281"/>
      </p:ext>
    </p:extLst>
  </p:cSld>
  <p:clrMapOvr>
    <a:masterClrMapping/>
  </p:clrMapOvr>
  <p:transition>
    <p:rand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413C5A9-B2E1-4524-8C24-B22D45E369EC}" type="slidenum">
              <a:rPr lang="en-US" altLang="ru-RU"/>
              <a:pPr/>
              <a:t>‹#›</a:t>
            </a:fld>
            <a:endParaRPr lang="en-US" altLang="ru-RU"/>
          </a:p>
        </p:txBody>
      </p:sp>
    </p:spTree>
    <p:extLst>
      <p:ext uri="{BB962C8B-B14F-4D97-AF65-F5344CB8AC3E}">
        <p14:creationId xmlns:p14="http://schemas.microsoft.com/office/powerpoint/2010/main" val="3052896425"/>
      </p:ext>
    </p:extLst>
  </p:cSld>
  <p:clrMapOvr>
    <a:masterClrMapping/>
  </p:clrMapOvr>
  <p:transition>
    <p:rand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7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152400"/>
            <a:ext cx="1143000" cy="655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eaVert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ru-RU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524000" y="1371600"/>
            <a:ext cx="7162800" cy="4754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ru-RU" smtClean="0"/>
              <a:t>Click to edit Master text styles</a:t>
            </a:r>
          </a:p>
          <a:p>
            <a:pPr lvl="1"/>
            <a:r>
              <a:rPr lang="en-US" altLang="ru-RU" smtClean="0"/>
              <a:t>Second level</a:t>
            </a:r>
          </a:p>
          <a:p>
            <a:pPr lvl="2"/>
            <a:r>
              <a:rPr lang="en-US" altLang="ru-RU" smtClean="0"/>
              <a:t>Third level</a:t>
            </a:r>
          </a:p>
          <a:p>
            <a:pPr lvl="3"/>
            <a:r>
              <a:rPr lang="en-US" altLang="ru-RU" smtClean="0"/>
              <a:t>Fourth level</a:t>
            </a:r>
          </a:p>
          <a:p>
            <a:pPr lvl="4"/>
            <a:r>
              <a:rPr lang="en-US" altLang="ru-RU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D248A0F-C429-4C89-B75A-5285B56A5308}" type="slidenum">
              <a:rPr lang="en-US" altLang="ru-RU"/>
              <a:pPr/>
              <a:t>‹#›</a:t>
            </a:fld>
            <a:endParaRPr lang="en-US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</p:sldLayoutIdLst>
  <p:transition>
    <p:random/>
  </p:transition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3600">
          <a:solidFill>
            <a:schemeClr val="bg1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600">
          <a:solidFill>
            <a:schemeClr val="bg1"/>
          </a:solidFill>
          <a:latin typeface="Arial Black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3600">
          <a:solidFill>
            <a:schemeClr val="bg1"/>
          </a:solidFill>
          <a:latin typeface="Arial Black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3600">
          <a:solidFill>
            <a:schemeClr val="bg1"/>
          </a:solidFill>
          <a:latin typeface="Arial Black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3600">
          <a:solidFill>
            <a:schemeClr val="bg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6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6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6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6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rgbClr val="0A2C68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rgbClr val="0A2C68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rgbClr val="0A2C68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rgbClr val="0A2C68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A2C68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A2C68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A2C68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A2C68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A2C68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1.xml"/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.xml"/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smtClean="0"/>
              <a:t>НЕЗАВИСИМАЯ ОЦЕНКА ОКАЗАНИЯ КАЧЕСТВА УСЛУГ МЕДИЦИНСКИМИ ОРГАНИЗАЦИЯМИ ЗАБАЙКАЛЬСКОГО КРАЯ</a:t>
            </a:r>
            <a:endParaRPr lang="ru-RU" dirty="0"/>
          </a:p>
        </p:txBody>
      </p:sp>
      <p:sp>
        <p:nvSpPr>
          <p:cNvPr id="9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smtClean="0"/>
              <a:t>Коржов Борис Викторович</a:t>
            </a:r>
          </a:p>
          <a:p>
            <a:r>
              <a:rPr lang="ru-RU" smtClean="0"/>
              <a:t>Председатель Общественного Совета</a:t>
            </a:r>
            <a:endParaRPr lang="ru-RU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/>
          <a:p>
            <a:fld id="{9159EE6C-7B67-4550-9C86-1F7CC1C98C8B}" type="slidenum">
              <a:rPr lang="en-US" altLang="ru-RU" smtClean="0"/>
              <a:pPr/>
              <a:t>1</a:t>
            </a:fld>
            <a:endParaRPr lang="en-US" altLang="ru-RU"/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34CA1-C42E-424F-AEFE-494005568838}" type="slidenum">
              <a:rPr lang="en-US" altLang="ru-RU"/>
              <a:pPr/>
              <a:t>10</a:t>
            </a:fld>
            <a:endParaRPr lang="en-US" altLang="ru-RU"/>
          </a:p>
        </p:txBody>
      </p:sp>
      <p:sp>
        <p:nvSpPr>
          <p:cNvPr id="33796" name="Text Box 4"/>
          <p:cNvSpPr txBox="1">
            <a:spLocks noChangeArrowheads="1"/>
          </p:cNvSpPr>
          <p:nvPr/>
        </p:nvSpPr>
        <p:spPr bwMode="auto">
          <a:xfrm>
            <a:off x="1447800" y="152400"/>
            <a:ext cx="7467600" cy="10341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</a:pP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Региональный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рейтинг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медицинских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организаций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Забайкальского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края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по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итогам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независимрой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оценки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качества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услуг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2015-2017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гг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.</a:t>
            </a:r>
            <a:endParaRPr lang="ru-RU" altLang="ru-RU" i="1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297127" y="1297663"/>
            <a:ext cx="426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АМБУЛАТОРНЫЕ УСЛОВИЯ</a:t>
            </a:r>
            <a:endParaRPr lang="ru-RU" dirty="0">
              <a:ln w="18415" cmpd="sng">
                <a:solidFill>
                  <a:schemeClr val="accent1">
                    <a:lumMod val="50000"/>
                  </a:schemeClr>
                </a:solidFill>
                <a:prstDash val="solid"/>
              </a:ln>
              <a:solidFill>
                <a:schemeClr val="accent1">
                  <a:lumMod val="5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7" name="Диаграмма 6"/>
          <p:cNvGraphicFramePr/>
          <p:nvPr>
            <p:extLst>
              <p:ext uri="{D42A27DB-BD31-4B8C-83A1-F6EECF244321}">
                <p14:modId xmlns:p14="http://schemas.microsoft.com/office/powerpoint/2010/main" val="2183919584"/>
              </p:ext>
            </p:extLst>
          </p:nvPr>
        </p:nvGraphicFramePr>
        <p:xfrm>
          <a:off x="1371600" y="2133600"/>
          <a:ext cx="77724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1282038" y="5514945"/>
            <a:ext cx="10911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МЕСТО</a:t>
            </a:r>
            <a:endParaRPr lang="ru-RU" sz="2000" dirty="0">
              <a:ln w="18415" cmpd="sng">
                <a:solidFill>
                  <a:srgbClr val="C00000"/>
                </a:solidFill>
                <a:prstDash val="solid"/>
              </a:ln>
              <a:solidFill>
                <a:srgbClr val="C00000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1294109" y="1647348"/>
            <a:ext cx="2034403" cy="276999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txBody>
          <a:bodyPr wrap="none" rtlCol="0">
            <a:spAutoFit/>
          </a:bodyPr>
          <a:lstStyle/>
          <a:p>
            <a:r>
              <a:rPr lang="en-US" sz="1200" dirty="0" smtClean="0"/>
              <a:t>ГУЗ “</a:t>
            </a:r>
            <a:r>
              <a:rPr lang="en-US" sz="1200" dirty="0" err="1" smtClean="0"/>
              <a:t>Чернышевская</a:t>
            </a:r>
            <a:r>
              <a:rPr lang="en-US" sz="1200" dirty="0" smtClean="0"/>
              <a:t> ЦРБ”</a:t>
            </a:r>
            <a:endParaRPr lang="ru-RU" sz="1200" dirty="0"/>
          </a:p>
        </p:txBody>
      </p:sp>
      <p:sp>
        <p:nvSpPr>
          <p:cNvPr id="11" name="Прямоугольник 10"/>
          <p:cNvSpPr/>
          <p:nvPr/>
        </p:nvSpPr>
        <p:spPr>
          <a:xfrm>
            <a:off x="2676853" y="1933833"/>
            <a:ext cx="4191000" cy="683264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pPr>
              <a:lnSpc>
                <a:spcPct val="80000"/>
              </a:lnSpc>
            </a:pPr>
            <a:r>
              <a:rPr lang="en-US" sz="1200" dirty="0"/>
              <a:t>ГАУЗ “</a:t>
            </a:r>
            <a:r>
              <a:rPr lang="en-US" sz="1200" dirty="0" err="1"/>
              <a:t>Городская</a:t>
            </a:r>
            <a:r>
              <a:rPr lang="en-US" sz="1200" dirty="0"/>
              <a:t> </a:t>
            </a:r>
            <a:r>
              <a:rPr lang="en-US" sz="1200" dirty="0" err="1"/>
              <a:t>поликлиника</a:t>
            </a:r>
            <a:r>
              <a:rPr lang="en-US" sz="1200" dirty="0"/>
              <a:t> №4”</a:t>
            </a:r>
          </a:p>
          <a:p>
            <a:pPr>
              <a:lnSpc>
                <a:spcPct val="80000"/>
              </a:lnSpc>
            </a:pPr>
            <a:r>
              <a:rPr lang="en-US" sz="1200" dirty="0"/>
              <a:t>ГБУА “</a:t>
            </a:r>
            <a:r>
              <a:rPr lang="en-US" sz="1200" dirty="0" err="1"/>
              <a:t>Забайкальский</a:t>
            </a:r>
            <a:r>
              <a:rPr lang="en-US" sz="1200" dirty="0"/>
              <a:t> </a:t>
            </a:r>
            <a:r>
              <a:rPr lang="en-US" sz="1200" dirty="0" err="1"/>
              <a:t>краевой</a:t>
            </a:r>
            <a:r>
              <a:rPr lang="en-US" sz="1200" dirty="0"/>
              <a:t> </a:t>
            </a:r>
            <a:r>
              <a:rPr lang="en-US" sz="1200" dirty="0" err="1" smtClean="0"/>
              <a:t>перинатальный</a:t>
            </a:r>
            <a:r>
              <a:rPr lang="en-US" sz="1200" dirty="0" smtClean="0"/>
              <a:t> </a:t>
            </a:r>
            <a:r>
              <a:rPr lang="en-US" sz="1200" dirty="0" err="1"/>
              <a:t>центр</a:t>
            </a:r>
            <a:r>
              <a:rPr lang="en-US" sz="1200" dirty="0"/>
              <a:t>”</a:t>
            </a:r>
          </a:p>
          <a:p>
            <a:pPr>
              <a:lnSpc>
                <a:spcPct val="80000"/>
              </a:lnSpc>
            </a:pPr>
            <a:r>
              <a:rPr lang="en-US" sz="1200" dirty="0"/>
              <a:t>ГАУЗ “</a:t>
            </a:r>
            <a:r>
              <a:rPr lang="en-US" sz="1200" dirty="0" err="1"/>
              <a:t>Шилкинская</a:t>
            </a:r>
            <a:r>
              <a:rPr lang="en-US" sz="1200" dirty="0"/>
              <a:t> ЦРБ”</a:t>
            </a:r>
          </a:p>
          <a:p>
            <a:pPr>
              <a:lnSpc>
                <a:spcPct val="80000"/>
              </a:lnSpc>
            </a:pPr>
            <a:r>
              <a:rPr lang="en-US" sz="1200" dirty="0"/>
              <a:t>НУЗ “</a:t>
            </a:r>
            <a:r>
              <a:rPr lang="en-US" sz="1200" dirty="0" err="1"/>
              <a:t>Узловая</a:t>
            </a:r>
            <a:r>
              <a:rPr lang="en-US" sz="1200" dirty="0"/>
              <a:t> </a:t>
            </a:r>
            <a:r>
              <a:rPr lang="en-US" sz="1200" dirty="0" err="1"/>
              <a:t>поликлиника</a:t>
            </a:r>
            <a:r>
              <a:rPr lang="en-US" sz="1200" dirty="0"/>
              <a:t> </a:t>
            </a:r>
            <a:r>
              <a:rPr lang="en-US" sz="1200" dirty="0" err="1"/>
              <a:t>на</a:t>
            </a:r>
            <a:r>
              <a:rPr lang="en-US" sz="1200" dirty="0"/>
              <a:t> </a:t>
            </a:r>
            <a:r>
              <a:rPr lang="en-US" sz="1200" dirty="0" err="1"/>
              <a:t>ст.Карымская</a:t>
            </a:r>
            <a:r>
              <a:rPr lang="en-US" sz="1200" dirty="0"/>
              <a:t> ОАО “РЖД”</a:t>
            </a:r>
            <a:endParaRPr lang="ru-RU" sz="1200" dirty="0"/>
          </a:p>
        </p:txBody>
      </p:sp>
      <p:sp>
        <p:nvSpPr>
          <p:cNvPr id="28" name="Прямоугольник 27"/>
          <p:cNvSpPr/>
          <p:nvPr/>
        </p:nvSpPr>
        <p:spPr>
          <a:xfrm>
            <a:off x="3640465" y="2617097"/>
            <a:ext cx="3847723" cy="276999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r>
              <a:rPr lang="en-US" sz="1200" dirty="0"/>
              <a:t>НУЗ “</a:t>
            </a:r>
            <a:r>
              <a:rPr lang="en-US" sz="1200" dirty="0" err="1"/>
              <a:t>Узловая</a:t>
            </a:r>
            <a:r>
              <a:rPr lang="en-US" sz="1200" dirty="0"/>
              <a:t> </a:t>
            </a:r>
            <a:r>
              <a:rPr lang="en-US" sz="1200" dirty="0" err="1"/>
              <a:t>поликлиника</a:t>
            </a:r>
            <a:r>
              <a:rPr lang="en-US" sz="1200" dirty="0"/>
              <a:t> </a:t>
            </a:r>
            <a:r>
              <a:rPr lang="en-US" sz="1200" dirty="0" err="1"/>
              <a:t>на</a:t>
            </a:r>
            <a:r>
              <a:rPr lang="en-US" sz="1200" dirty="0"/>
              <a:t> </a:t>
            </a:r>
            <a:r>
              <a:rPr lang="en-US" sz="1200" dirty="0" err="1" smtClean="0"/>
              <a:t>ст.Хилок</a:t>
            </a:r>
            <a:r>
              <a:rPr lang="en-US" sz="1200" dirty="0" smtClean="0"/>
              <a:t> </a:t>
            </a:r>
            <a:r>
              <a:rPr lang="en-US" sz="1200" dirty="0"/>
              <a:t>ОАО “РЖД”</a:t>
            </a:r>
            <a:endParaRPr lang="ru-RU" sz="1200" dirty="0"/>
          </a:p>
        </p:txBody>
      </p:sp>
      <p:sp>
        <p:nvSpPr>
          <p:cNvPr id="33" name="Прямоугольник 32"/>
          <p:cNvSpPr/>
          <p:nvPr/>
        </p:nvSpPr>
        <p:spPr>
          <a:xfrm>
            <a:off x="4672176" y="2894096"/>
            <a:ext cx="1018847" cy="276999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r>
              <a:rPr lang="en-US" sz="1200" dirty="0" smtClean="0"/>
              <a:t>ГУЗ “КДКБ”</a:t>
            </a:r>
            <a:endParaRPr lang="ru-RU" sz="1200" dirty="0"/>
          </a:p>
        </p:txBody>
      </p:sp>
      <p:sp>
        <p:nvSpPr>
          <p:cNvPr id="34" name="TextBox 33"/>
          <p:cNvSpPr txBox="1"/>
          <p:nvPr/>
        </p:nvSpPr>
        <p:spPr>
          <a:xfrm>
            <a:off x="5590847" y="3032595"/>
            <a:ext cx="1878784" cy="387798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none" rtlCol="0">
            <a:spAutoFit/>
          </a:bodyPr>
          <a:lstStyle/>
          <a:p>
            <a:pPr>
              <a:lnSpc>
                <a:spcPct val="80000"/>
              </a:lnSpc>
            </a:pPr>
            <a:r>
              <a:rPr lang="en-US" sz="1200" dirty="0" smtClean="0"/>
              <a:t>ГУЗ “</a:t>
            </a:r>
            <a:r>
              <a:rPr lang="en-US" sz="1200" dirty="0" err="1" smtClean="0"/>
              <a:t>Могочинская</a:t>
            </a:r>
            <a:r>
              <a:rPr lang="en-US" sz="1200" dirty="0" smtClean="0"/>
              <a:t> ЦРБ”</a:t>
            </a:r>
          </a:p>
          <a:p>
            <a:pPr>
              <a:lnSpc>
                <a:spcPct val="80000"/>
              </a:lnSpc>
            </a:pPr>
            <a:r>
              <a:rPr lang="en-US" sz="1200" dirty="0"/>
              <a:t>ГУЗ </a:t>
            </a:r>
            <a:r>
              <a:rPr lang="en-US" sz="1200" dirty="0" smtClean="0"/>
              <a:t>“</a:t>
            </a:r>
            <a:r>
              <a:rPr lang="en-US" sz="1200" dirty="0" err="1" smtClean="0"/>
              <a:t>Нерчинская</a:t>
            </a:r>
            <a:r>
              <a:rPr lang="en-US" sz="1200" dirty="0" smtClean="0"/>
              <a:t> </a:t>
            </a:r>
            <a:r>
              <a:rPr lang="en-US" sz="1200" dirty="0"/>
              <a:t>ЦРБ</a:t>
            </a:r>
            <a:r>
              <a:rPr lang="en-US" sz="1200" dirty="0" smtClean="0"/>
              <a:t>”</a:t>
            </a:r>
            <a:endParaRPr lang="ru-RU" sz="1200" dirty="0"/>
          </a:p>
        </p:txBody>
      </p:sp>
      <p:sp>
        <p:nvSpPr>
          <p:cNvPr id="35" name="Прямоугольник 34"/>
          <p:cNvSpPr/>
          <p:nvPr/>
        </p:nvSpPr>
        <p:spPr>
          <a:xfrm>
            <a:off x="6705600" y="3420393"/>
            <a:ext cx="1018847" cy="276999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r>
              <a:rPr lang="en-US" sz="1200" dirty="0" smtClean="0"/>
              <a:t>ГАУЗ “КНД”</a:t>
            </a:r>
            <a:endParaRPr lang="ru-RU" sz="1200" dirty="0"/>
          </a:p>
        </p:txBody>
      </p:sp>
      <p:sp>
        <p:nvSpPr>
          <p:cNvPr id="36" name="TextBox 35"/>
          <p:cNvSpPr txBox="1"/>
          <p:nvPr/>
        </p:nvSpPr>
        <p:spPr>
          <a:xfrm>
            <a:off x="7517612" y="3697392"/>
            <a:ext cx="1512786" cy="240066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none" rtlCol="0">
            <a:spAutoFit/>
          </a:bodyPr>
          <a:lstStyle/>
          <a:p>
            <a:pPr>
              <a:lnSpc>
                <a:spcPct val="80000"/>
              </a:lnSpc>
            </a:pPr>
            <a:r>
              <a:rPr lang="en-US" sz="1200" dirty="0" smtClean="0"/>
              <a:t>ГАУЗ “КМЦ </a:t>
            </a:r>
            <a:r>
              <a:rPr lang="en-US" sz="1200" dirty="0" err="1" smtClean="0"/>
              <a:t>г.Читы</a:t>
            </a:r>
            <a:r>
              <a:rPr lang="en-US" sz="1200" dirty="0" smtClean="0"/>
              <a:t>”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4984006" y="6369113"/>
            <a:ext cx="34431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Итоговый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балл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от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70,4 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до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72,2</a:t>
            </a:r>
            <a:endParaRPr lang="ru-RU" dirty="0">
              <a:ln w="18415" cmpd="sng">
                <a:solidFill>
                  <a:schemeClr val="accent1">
                    <a:lumMod val="50000"/>
                  </a:schemeClr>
                </a:solidFill>
                <a:prstDash val="solid"/>
              </a:ln>
              <a:solidFill>
                <a:schemeClr val="accent1">
                  <a:lumMod val="5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1447798" y="6400800"/>
            <a:ext cx="27284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Максимальный</a:t>
            </a:r>
            <a:r>
              <a:rPr lang="en-US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балл</a:t>
            </a:r>
            <a:r>
              <a:rPr lang="en-US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73</a:t>
            </a:r>
            <a:endParaRPr lang="ru-RU" dirty="0">
              <a:ln w="18415" cmpd="sng">
                <a:solidFill>
                  <a:srgbClr val="C00000"/>
                </a:solidFill>
                <a:prstDash val="solid"/>
              </a:ln>
              <a:solidFill>
                <a:srgbClr val="C00000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34CA1-C42E-424F-AEFE-494005568838}" type="slidenum">
              <a:rPr lang="en-US" altLang="ru-RU"/>
              <a:pPr/>
              <a:t>11</a:t>
            </a:fld>
            <a:endParaRPr lang="en-US" altLang="ru-RU"/>
          </a:p>
        </p:txBody>
      </p:sp>
      <p:sp>
        <p:nvSpPr>
          <p:cNvPr id="33796" name="Text Box 4"/>
          <p:cNvSpPr txBox="1">
            <a:spLocks noChangeArrowheads="1"/>
          </p:cNvSpPr>
          <p:nvPr/>
        </p:nvSpPr>
        <p:spPr bwMode="auto">
          <a:xfrm>
            <a:off x="1447800" y="152400"/>
            <a:ext cx="7467600" cy="10341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</a:pP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Региональный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рейтинг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медицинских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организаций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Забайкальского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края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по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итогам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независимрой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оценки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качества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услуг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2015-2017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гг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.</a:t>
            </a:r>
            <a:endParaRPr lang="ru-RU" altLang="ru-RU" i="1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297127" y="1297663"/>
            <a:ext cx="426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АМБУЛАТОРНЫЕ УСЛОВИЯ</a:t>
            </a:r>
            <a:endParaRPr lang="ru-RU" dirty="0">
              <a:ln w="18415" cmpd="sng">
                <a:solidFill>
                  <a:schemeClr val="accent1">
                    <a:lumMod val="50000"/>
                  </a:schemeClr>
                </a:solidFill>
                <a:prstDash val="solid"/>
              </a:ln>
              <a:solidFill>
                <a:schemeClr val="accent1">
                  <a:lumMod val="5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7" name="Диаграмма 6"/>
          <p:cNvGraphicFramePr/>
          <p:nvPr>
            <p:extLst>
              <p:ext uri="{D42A27DB-BD31-4B8C-83A1-F6EECF244321}">
                <p14:modId xmlns:p14="http://schemas.microsoft.com/office/powerpoint/2010/main" val="1348945384"/>
              </p:ext>
            </p:extLst>
          </p:nvPr>
        </p:nvGraphicFramePr>
        <p:xfrm>
          <a:off x="1371600" y="2133600"/>
          <a:ext cx="77724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8" name="TextBox 37"/>
          <p:cNvSpPr txBox="1"/>
          <p:nvPr/>
        </p:nvSpPr>
        <p:spPr>
          <a:xfrm>
            <a:off x="1447798" y="6400800"/>
            <a:ext cx="27284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Максимальный</a:t>
            </a:r>
            <a:r>
              <a:rPr lang="en-US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 </a:t>
            </a:r>
            <a:r>
              <a:rPr lang="en-US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балл</a:t>
            </a:r>
            <a:r>
              <a:rPr lang="en-US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 73</a:t>
            </a:r>
            <a:endParaRPr lang="ru-RU" dirty="0">
              <a:ln w="18415" cmpd="sng">
                <a:solidFill>
                  <a:srgbClr val="C00000"/>
                </a:solidFill>
                <a:prstDash val="solid"/>
              </a:ln>
              <a:solidFill>
                <a:srgbClr val="C00000"/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7123688" y="1601181"/>
            <a:ext cx="17660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C00000"/>
                </a:solidFill>
              </a:rPr>
              <a:t>АУТСАЙДЕРЫ</a:t>
            </a:r>
            <a:endParaRPr lang="ru-RU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1913965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>
          <a:xfrm>
            <a:off x="7010400" y="6381750"/>
            <a:ext cx="2133600" cy="476250"/>
          </a:xfrm>
        </p:spPr>
        <p:txBody>
          <a:bodyPr/>
          <a:lstStyle/>
          <a:p>
            <a:fld id="{DB6ABF22-A239-472E-B11B-0EADBF1287F3}" type="slidenum">
              <a:rPr lang="en-US" altLang="ru-RU" smtClean="0"/>
              <a:pPr/>
              <a:t>12</a:t>
            </a:fld>
            <a:endParaRPr lang="en-US" alt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1468925" y="424934"/>
            <a:ext cx="426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АМБУЛАТОРНЫЕ УСЛОВИЯ</a:t>
            </a:r>
            <a:endParaRPr lang="ru-RU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5638800" y="0"/>
            <a:ext cx="3276600" cy="12192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1400" dirty="0" smtClean="0">
                <a:solidFill>
                  <a:schemeClr val="tx1"/>
                </a:solidFill>
              </a:rPr>
              <a:t>О</a:t>
            </a:r>
            <a:r>
              <a:rPr lang="en-US" sz="1400" dirty="0" err="1" smtClean="0">
                <a:solidFill>
                  <a:schemeClr val="tx1"/>
                </a:solidFill>
              </a:rPr>
              <a:t>тлично</a:t>
            </a:r>
            <a:r>
              <a:rPr lang="en-US" sz="1400" dirty="0" smtClean="0">
                <a:solidFill>
                  <a:schemeClr val="tx1"/>
                </a:solidFill>
              </a:rPr>
              <a:t> 60-73 </a:t>
            </a:r>
            <a:r>
              <a:rPr lang="en-US" sz="1400" dirty="0" err="1" smtClean="0">
                <a:solidFill>
                  <a:schemeClr val="tx1"/>
                </a:solidFill>
              </a:rPr>
              <a:t>балла</a:t>
            </a:r>
            <a:endParaRPr lang="en-US" sz="1400" dirty="0" smtClean="0">
              <a:solidFill>
                <a:schemeClr val="tx1"/>
              </a:solidFill>
            </a:endParaRPr>
          </a:p>
          <a:p>
            <a:r>
              <a:rPr lang="ru-RU" sz="1400" dirty="0" smtClean="0">
                <a:solidFill>
                  <a:schemeClr val="tx1"/>
                </a:solidFill>
              </a:rPr>
              <a:t>Х</a:t>
            </a:r>
            <a:r>
              <a:rPr lang="en-US" sz="1400" dirty="0" err="1" smtClean="0">
                <a:solidFill>
                  <a:schemeClr val="tx1"/>
                </a:solidFill>
              </a:rPr>
              <a:t>орошо</a:t>
            </a:r>
            <a:r>
              <a:rPr lang="en-US" sz="1400" dirty="0" smtClean="0">
                <a:solidFill>
                  <a:schemeClr val="tx1"/>
                </a:solidFill>
              </a:rPr>
              <a:t>  45-59 </a:t>
            </a:r>
            <a:r>
              <a:rPr lang="en-US" sz="1400" dirty="0" err="1" smtClean="0">
                <a:solidFill>
                  <a:schemeClr val="tx1"/>
                </a:solidFill>
              </a:rPr>
              <a:t>баллов</a:t>
            </a:r>
            <a:endParaRPr lang="en-US" sz="1400" dirty="0" smtClean="0">
              <a:solidFill>
                <a:schemeClr val="tx1"/>
              </a:solidFill>
            </a:endParaRPr>
          </a:p>
          <a:p>
            <a:r>
              <a:rPr lang="en-US" sz="1400" dirty="0" err="1" smtClean="0">
                <a:solidFill>
                  <a:schemeClr val="tx1"/>
                </a:solidFill>
              </a:rPr>
              <a:t>Удовлетворительно</a:t>
            </a:r>
            <a:r>
              <a:rPr lang="en-US" sz="1400" dirty="0" smtClean="0">
                <a:solidFill>
                  <a:schemeClr val="tx1"/>
                </a:solidFill>
              </a:rPr>
              <a:t> 30-44 </a:t>
            </a:r>
            <a:r>
              <a:rPr lang="en-US" sz="1400" dirty="0" err="1" smtClean="0">
                <a:solidFill>
                  <a:schemeClr val="tx1"/>
                </a:solidFill>
              </a:rPr>
              <a:t>баллов</a:t>
            </a:r>
            <a:endParaRPr lang="en-US" sz="1400" dirty="0" smtClean="0">
              <a:solidFill>
                <a:schemeClr val="tx1"/>
              </a:solidFill>
            </a:endParaRPr>
          </a:p>
          <a:p>
            <a:r>
              <a:rPr lang="en-US" sz="1400" dirty="0" err="1" smtClean="0">
                <a:solidFill>
                  <a:schemeClr val="tx1"/>
                </a:solidFill>
              </a:rPr>
              <a:t>Ниже</a:t>
            </a:r>
            <a:r>
              <a:rPr lang="en-US" sz="1400" dirty="0" smtClean="0">
                <a:solidFill>
                  <a:schemeClr val="tx1"/>
                </a:solidFill>
              </a:rPr>
              <a:t> </a:t>
            </a:r>
            <a:r>
              <a:rPr lang="en-US" sz="1400" dirty="0" err="1" smtClean="0">
                <a:solidFill>
                  <a:schemeClr val="tx1"/>
                </a:solidFill>
              </a:rPr>
              <a:t>среднего</a:t>
            </a:r>
            <a:r>
              <a:rPr lang="en-US" sz="1400" dirty="0" smtClean="0">
                <a:solidFill>
                  <a:schemeClr val="tx1"/>
                </a:solidFill>
              </a:rPr>
              <a:t> 15-29 </a:t>
            </a:r>
            <a:r>
              <a:rPr lang="en-US" sz="1400" dirty="0" err="1" smtClean="0">
                <a:solidFill>
                  <a:schemeClr val="tx1"/>
                </a:solidFill>
              </a:rPr>
              <a:t>баллов</a:t>
            </a:r>
            <a:endParaRPr lang="en-US" sz="1400" dirty="0" smtClean="0">
              <a:solidFill>
                <a:schemeClr val="tx1"/>
              </a:solidFill>
            </a:endParaRPr>
          </a:p>
          <a:p>
            <a:r>
              <a:rPr lang="ru-RU" sz="1400" dirty="0" smtClean="0">
                <a:solidFill>
                  <a:schemeClr val="tx1"/>
                </a:solidFill>
              </a:rPr>
              <a:t>Н</a:t>
            </a:r>
            <a:r>
              <a:rPr lang="en-US" sz="1400" dirty="0" err="1" smtClean="0">
                <a:solidFill>
                  <a:schemeClr val="tx1"/>
                </a:solidFill>
              </a:rPr>
              <a:t>еудовлетворительно</a:t>
            </a:r>
            <a:r>
              <a:rPr lang="en-US" sz="1400" dirty="0" smtClean="0">
                <a:solidFill>
                  <a:schemeClr val="tx1"/>
                </a:solidFill>
              </a:rPr>
              <a:t> 0-14 </a:t>
            </a:r>
            <a:r>
              <a:rPr lang="en-US" sz="1400" dirty="0" err="1" smtClean="0">
                <a:solidFill>
                  <a:schemeClr val="tx1"/>
                </a:solidFill>
              </a:rPr>
              <a:t>баллов</a:t>
            </a:r>
            <a:endParaRPr lang="ru-RU" sz="1400" dirty="0">
              <a:solidFill>
                <a:schemeClr val="tx1"/>
              </a:solidFill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447800" y="1552669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- 46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- 20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- 5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2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2 МО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1619816" y="1447800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ОТКРЫТОСТЬ</a:t>
            </a:r>
            <a:endParaRPr lang="ru-RU" dirty="0"/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5715000" y="1582847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- 4</a:t>
            </a:r>
            <a:r>
              <a:rPr lang="ru-RU" sz="1200" dirty="0" smtClean="0">
                <a:solidFill>
                  <a:schemeClr val="tx1"/>
                </a:solidFill>
              </a:rPr>
              <a:t>7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9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4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2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3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5887016" y="1477978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КОМФОРТНОСТЬ</a:t>
            </a:r>
            <a:endParaRPr lang="ru-RU" dirty="0"/>
          </a:p>
        </p:txBody>
      </p:sp>
      <p:sp>
        <p:nvSpPr>
          <p:cNvPr id="13" name="Скругленный прямоугольник 12"/>
          <p:cNvSpPr/>
          <p:nvPr/>
        </p:nvSpPr>
        <p:spPr>
          <a:xfrm>
            <a:off x="3790384" y="3381469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</a:t>
            </a:r>
            <a:r>
              <a:rPr lang="ru-RU" sz="1200" dirty="0" smtClean="0">
                <a:solidFill>
                  <a:schemeClr val="tx1"/>
                </a:solidFill>
              </a:rPr>
              <a:t>49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7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4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2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4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3962400" y="3276600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ВРЕМЯ ОЖИДАНИЯ</a:t>
            </a:r>
            <a:endParaRPr lang="ru-RU" dirty="0"/>
          </a:p>
        </p:txBody>
      </p:sp>
      <p:sp>
        <p:nvSpPr>
          <p:cNvPr id="15" name="Скругленный прямоугольник 14"/>
          <p:cNvSpPr/>
          <p:nvPr/>
        </p:nvSpPr>
        <p:spPr>
          <a:xfrm>
            <a:off x="1656784" y="5210269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</a:t>
            </a:r>
            <a:r>
              <a:rPr lang="ru-RU" sz="1200" dirty="0" smtClean="0">
                <a:solidFill>
                  <a:schemeClr val="tx1"/>
                </a:solidFill>
              </a:rPr>
              <a:t>53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6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- 5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0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2 МО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828800" y="5105400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400" dirty="0" smtClean="0"/>
              <a:t>ДОБРОЖЕЛАТЕЛЬНОСТЬ</a:t>
            </a:r>
            <a:endParaRPr lang="ru-RU" sz="1400" dirty="0"/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5736125" y="5210269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</a:t>
            </a:r>
            <a:r>
              <a:rPr lang="ru-RU" sz="1200" dirty="0" smtClean="0">
                <a:solidFill>
                  <a:schemeClr val="tx1"/>
                </a:solidFill>
              </a:rPr>
              <a:t>62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0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2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0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1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18" name="Скругленный прямоугольник 17"/>
          <p:cNvSpPr/>
          <p:nvPr/>
        </p:nvSpPr>
        <p:spPr>
          <a:xfrm>
            <a:off x="5908141" y="5105400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400" dirty="0" smtClean="0"/>
              <a:t>УДОВЛЕТВОРЕННОСТЬ</a:t>
            </a:r>
            <a:endParaRPr lang="ru-RU" sz="1400" dirty="0"/>
          </a:p>
        </p:txBody>
      </p:sp>
    </p:spTree>
    <p:extLst>
      <p:ext uri="{BB962C8B-B14F-4D97-AF65-F5344CB8AC3E}">
        <p14:creationId xmlns:p14="http://schemas.microsoft.com/office/powerpoint/2010/main" val="637997967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6ABF22-A239-472E-B11B-0EADBF1287F3}" type="slidenum">
              <a:rPr lang="en-US" altLang="ru-RU" smtClean="0"/>
              <a:pPr/>
              <a:t>13</a:t>
            </a:fld>
            <a:endParaRPr lang="en-US" altLang="ru-RU"/>
          </a:p>
        </p:txBody>
      </p:sp>
      <p:sp>
        <p:nvSpPr>
          <p:cNvPr id="3" name="TextBox 2"/>
          <p:cNvSpPr txBox="1"/>
          <p:nvPr/>
        </p:nvSpPr>
        <p:spPr>
          <a:xfrm>
            <a:off x="1297127" y="1297663"/>
            <a:ext cx="426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АМБУЛАТОРНЫЕ УСЛОВИЯ</a:t>
            </a:r>
            <a:endParaRPr lang="ru-RU" dirty="0">
              <a:ln w="18415" cmpd="sng">
                <a:solidFill>
                  <a:schemeClr val="accent1">
                    <a:lumMod val="50000"/>
                  </a:schemeClr>
                </a:solidFill>
                <a:prstDash val="solid"/>
              </a:ln>
              <a:solidFill>
                <a:schemeClr val="accent1">
                  <a:lumMod val="5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2057400" y="228600"/>
            <a:ext cx="6705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НЕЗАВИСИМАЯ ОЦЕНКА КАЧЕСТВА </a:t>
            </a:r>
          </a:p>
          <a:p>
            <a:pPr algn="ctr"/>
            <a:r>
              <a:rPr lang="ru-RU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МЕДИЦИНСКИХ УСЛУГ</a:t>
            </a:r>
            <a:endParaRPr lang="ru-RU" sz="20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5" name="Диаграмма 4"/>
          <p:cNvGraphicFramePr/>
          <p:nvPr>
            <p:extLst>
              <p:ext uri="{D42A27DB-BD31-4B8C-83A1-F6EECF244321}">
                <p14:modId xmlns:p14="http://schemas.microsoft.com/office/powerpoint/2010/main" val="3499478854"/>
              </p:ext>
            </p:extLst>
          </p:nvPr>
        </p:nvGraphicFramePr>
        <p:xfrm>
          <a:off x="4191000" y="1666995"/>
          <a:ext cx="4800600" cy="2667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581400" y="1764268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ru-RU" dirty="0">
              <a:ln>
                <a:solidFill>
                  <a:srgbClr val="C00000"/>
                </a:solidFill>
              </a:ln>
              <a:solidFill>
                <a:srgbClr val="C00000"/>
              </a:solidFill>
            </a:endParaRPr>
          </a:p>
        </p:txBody>
      </p:sp>
      <p:graphicFrame>
        <p:nvGraphicFramePr>
          <p:cNvPr id="7" name="Диаграмма 6"/>
          <p:cNvGraphicFramePr/>
          <p:nvPr>
            <p:extLst>
              <p:ext uri="{D42A27DB-BD31-4B8C-83A1-F6EECF244321}">
                <p14:modId xmlns:p14="http://schemas.microsoft.com/office/powerpoint/2010/main" val="3299513025"/>
              </p:ext>
            </p:extLst>
          </p:nvPr>
        </p:nvGraphicFramePr>
        <p:xfrm>
          <a:off x="1320733" y="4153628"/>
          <a:ext cx="5257800" cy="2667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1361792" y="3657600"/>
            <a:ext cx="28315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ln>
                  <a:solidFill>
                    <a:srgbClr val="C00000"/>
                  </a:solidFill>
                </a:ln>
                <a:solidFill>
                  <a:srgbClr val="C00000"/>
                </a:solidFill>
              </a:rPr>
              <a:t>ЗАБАЙКАЛЬСКИЙ КРАЙ</a:t>
            </a:r>
            <a:endParaRPr lang="ru-RU" dirty="0">
              <a:ln>
                <a:solidFill>
                  <a:srgbClr val="C00000"/>
                </a:solidFill>
              </a:ln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0223785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34CA1-C42E-424F-AEFE-494005568838}" type="slidenum">
              <a:rPr lang="en-US" altLang="ru-RU"/>
              <a:pPr/>
              <a:t>14</a:t>
            </a:fld>
            <a:endParaRPr lang="en-US" altLang="ru-RU"/>
          </a:p>
        </p:txBody>
      </p:sp>
      <p:sp>
        <p:nvSpPr>
          <p:cNvPr id="33796" name="Text Box 4"/>
          <p:cNvSpPr txBox="1">
            <a:spLocks noChangeArrowheads="1"/>
          </p:cNvSpPr>
          <p:nvPr/>
        </p:nvSpPr>
        <p:spPr bwMode="auto">
          <a:xfrm>
            <a:off x="1447800" y="152400"/>
            <a:ext cx="7467600" cy="10341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</a:pP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Региональный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рейтинг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медицинских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организаций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Забайкальского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края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по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итогам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независимрой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оценки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качества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услуг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2015-2017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гг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.</a:t>
            </a:r>
            <a:endParaRPr lang="ru-RU" altLang="ru-RU" i="1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297127" y="1297663"/>
            <a:ext cx="426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СТАЦИОНАРНЫЕ УСЛОВИЯ</a:t>
            </a:r>
            <a:endParaRPr lang="ru-RU" dirty="0">
              <a:ln w="18415" cmpd="sng">
                <a:solidFill>
                  <a:schemeClr val="accent1">
                    <a:lumMod val="50000"/>
                  </a:schemeClr>
                </a:solidFill>
                <a:prstDash val="solid"/>
              </a:ln>
              <a:solidFill>
                <a:schemeClr val="accent1">
                  <a:lumMod val="5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7" name="Диаграмма 6"/>
          <p:cNvGraphicFramePr/>
          <p:nvPr>
            <p:extLst>
              <p:ext uri="{D42A27DB-BD31-4B8C-83A1-F6EECF244321}">
                <p14:modId xmlns:p14="http://schemas.microsoft.com/office/powerpoint/2010/main" val="2146834216"/>
              </p:ext>
            </p:extLst>
          </p:nvPr>
        </p:nvGraphicFramePr>
        <p:xfrm>
          <a:off x="1371600" y="2133600"/>
          <a:ext cx="77724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1282038" y="5514945"/>
            <a:ext cx="10911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МЕСТО</a:t>
            </a:r>
            <a:endParaRPr lang="ru-RU" sz="2000" dirty="0">
              <a:ln w="18415" cmpd="sng">
                <a:solidFill>
                  <a:srgbClr val="C00000"/>
                </a:solidFill>
                <a:prstDash val="solid"/>
              </a:ln>
              <a:solidFill>
                <a:srgbClr val="C00000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1297127" y="1835166"/>
            <a:ext cx="3696205" cy="276999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none" rtlCol="0">
            <a:spAutoFit/>
          </a:bodyPr>
          <a:lstStyle/>
          <a:p>
            <a:r>
              <a:rPr lang="en-US" sz="1200" dirty="0" smtClean="0"/>
              <a:t>ГУЗ “</a:t>
            </a:r>
            <a:r>
              <a:rPr lang="en-US" sz="1200" dirty="0" err="1" smtClean="0"/>
              <a:t>Краевой</a:t>
            </a:r>
            <a:r>
              <a:rPr lang="en-US" sz="1200" dirty="0" smtClean="0"/>
              <a:t> </a:t>
            </a:r>
            <a:r>
              <a:rPr lang="en-US" sz="1200" dirty="0" err="1" smtClean="0"/>
              <a:t>центр</a:t>
            </a:r>
            <a:r>
              <a:rPr lang="en-US" sz="1200" dirty="0" smtClean="0"/>
              <a:t> </a:t>
            </a:r>
            <a:r>
              <a:rPr lang="en-US" sz="1200" dirty="0" err="1" smtClean="0"/>
              <a:t>мед.реабилитации</a:t>
            </a:r>
            <a:r>
              <a:rPr lang="en-US" sz="1200" dirty="0" smtClean="0"/>
              <a:t> “</a:t>
            </a:r>
            <a:r>
              <a:rPr lang="en-US" sz="1200" dirty="0" err="1" smtClean="0"/>
              <a:t>Ямкун</a:t>
            </a:r>
            <a:r>
              <a:rPr lang="en-US" sz="1200" dirty="0" smtClean="0"/>
              <a:t>”</a:t>
            </a:r>
            <a:endParaRPr lang="ru-RU" sz="1200" dirty="0"/>
          </a:p>
        </p:txBody>
      </p:sp>
      <p:sp>
        <p:nvSpPr>
          <p:cNvPr id="28" name="Прямоугольник 27"/>
          <p:cNvSpPr/>
          <p:nvPr/>
        </p:nvSpPr>
        <p:spPr>
          <a:xfrm>
            <a:off x="3666985" y="2506298"/>
            <a:ext cx="2024037" cy="276999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r>
              <a:rPr lang="en-US" sz="1200" dirty="0" smtClean="0"/>
              <a:t>ГАУЗ “</a:t>
            </a:r>
            <a:r>
              <a:rPr lang="en-US" sz="1200" dirty="0" err="1" smtClean="0"/>
              <a:t>Шилкинская</a:t>
            </a:r>
            <a:r>
              <a:rPr lang="en-US" sz="1200" dirty="0" smtClean="0"/>
              <a:t> ЦРБ”</a:t>
            </a:r>
            <a:endParaRPr lang="ru-RU" sz="1200" dirty="0"/>
          </a:p>
        </p:txBody>
      </p:sp>
      <p:sp>
        <p:nvSpPr>
          <p:cNvPr id="33" name="Прямоугольник 32"/>
          <p:cNvSpPr/>
          <p:nvPr/>
        </p:nvSpPr>
        <p:spPr>
          <a:xfrm>
            <a:off x="4672176" y="2894096"/>
            <a:ext cx="1018847" cy="276999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r>
              <a:rPr lang="en-US" sz="1200" dirty="0" smtClean="0"/>
              <a:t>ГУЗ “ККВД”</a:t>
            </a:r>
            <a:endParaRPr lang="ru-RU" sz="1200" dirty="0"/>
          </a:p>
        </p:txBody>
      </p:sp>
      <p:sp>
        <p:nvSpPr>
          <p:cNvPr id="34" name="TextBox 33"/>
          <p:cNvSpPr txBox="1"/>
          <p:nvPr/>
        </p:nvSpPr>
        <p:spPr>
          <a:xfrm>
            <a:off x="6523009" y="3465984"/>
            <a:ext cx="1878784" cy="240066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none" rtlCol="0">
            <a:spAutoFit/>
          </a:bodyPr>
          <a:lstStyle/>
          <a:p>
            <a:pPr>
              <a:lnSpc>
                <a:spcPct val="80000"/>
              </a:lnSpc>
            </a:pPr>
            <a:r>
              <a:rPr lang="en-US" sz="1200" dirty="0" smtClean="0"/>
              <a:t>ГУЗ “</a:t>
            </a:r>
            <a:r>
              <a:rPr lang="en-US" sz="1200" dirty="0" err="1" smtClean="0"/>
              <a:t>Могочинская</a:t>
            </a:r>
            <a:r>
              <a:rPr lang="en-US" sz="1200" dirty="0" smtClean="0"/>
              <a:t> ЦРБ”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5150967" y="6374371"/>
            <a:ext cx="32508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Итоговый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балл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от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71 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до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74,3</a:t>
            </a:r>
            <a:endParaRPr lang="ru-RU" dirty="0">
              <a:ln w="18415" cmpd="sng">
                <a:solidFill>
                  <a:schemeClr val="accent1">
                    <a:lumMod val="50000"/>
                  </a:schemeClr>
                </a:solidFill>
                <a:prstDash val="solid"/>
              </a:ln>
              <a:solidFill>
                <a:schemeClr val="accent1">
                  <a:lumMod val="5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1447798" y="6400800"/>
            <a:ext cx="27284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Максимальный</a:t>
            </a:r>
            <a:r>
              <a:rPr lang="en-US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балл</a:t>
            </a:r>
            <a:r>
              <a:rPr lang="en-US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75</a:t>
            </a:r>
            <a:endParaRPr lang="ru-RU" dirty="0">
              <a:ln w="18415" cmpd="sng">
                <a:solidFill>
                  <a:srgbClr val="C00000"/>
                </a:solidFill>
                <a:prstDash val="solid"/>
              </a:ln>
              <a:solidFill>
                <a:srgbClr val="C00000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635388" y="2208510"/>
            <a:ext cx="2063194" cy="240066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none" rtlCol="0">
            <a:spAutoFit/>
          </a:bodyPr>
          <a:lstStyle/>
          <a:p>
            <a:pPr>
              <a:lnSpc>
                <a:spcPct val="80000"/>
              </a:lnSpc>
            </a:pPr>
            <a:r>
              <a:rPr lang="en-US" sz="1200" dirty="0" smtClean="0"/>
              <a:t>ГУЗ “</a:t>
            </a:r>
            <a:r>
              <a:rPr lang="en-US" sz="1200" dirty="0" err="1" smtClean="0"/>
              <a:t>Шелопугинская</a:t>
            </a:r>
            <a:r>
              <a:rPr lang="en-US" sz="1200" dirty="0" smtClean="0"/>
              <a:t> ЦРБ”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5564327" y="3171094"/>
            <a:ext cx="2034403" cy="276999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none" rtlCol="0">
            <a:spAutoFit/>
          </a:bodyPr>
          <a:lstStyle/>
          <a:p>
            <a:r>
              <a:rPr lang="en-US" sz="1200" dirty="0" smtClean="0"/>
              <a:t>ГУЗ “</a:t>
            </a:r>
            <a:r>
              <a:rPr lang="en-US" sz="1200" dirty="0" err="1" smtClean="0"/>
              <a:t>Чернышевская</a:t>
            </a:r>
            <a:r>
              <a:rPr lang="en-US" sz="1200" dirty="0" smtClean="0"/>
              <a:t> ЦРБ”</a:t>
            </a:r>
            <a:endParaRPr lang="ru-RU" sz="1200" dirty="0"/>
          </a:p>
        </p:txBody>
      </p:sp>
      <p:sp>
        <p:nvSpPr>
          <p:cNvPr id="18" name="TextBox 17"/>
          <p:cNvSpPr txBox="1"/>
          <p:nvPr/>
        </p:nvSpPr>
        <p:spPr>
          <a:xfrm>
            <a:off x="7658674" y="3682877"/>
            <a:ext cx="1452999" cy="498598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square" rtlCol="0">
            <a:spAutoFit/>
          </a:bodyPr>
          <a:lstStyle/>
          <a:p>
            <a:pPr>
              <a:lnSpc>
                <a:spcPct val="80000"/>
              </a:lnSpc>
            </a:pPr>
            <a:r>
              <a:rPr lang="en-US" sz="1100" dirty="0" smtClean="0"/>
              <a:t>ГУЗ “</a:t>
            </a:r>
            <a:r>
              <a:rPr lang="en-US" sz="1100" dirty="0" err="1" smtClean="0"/>
              <a:t>Заб.краевой</a:t>
            </a:r>
            <a:r>
              <a:rPr lang="en-US" sz="1100" dirty="0" smtClean="0"/>
              <a:t> </a:t>
            </a:r>
          </a:p>
          <a:p>
            <a:pPr>
              <a:lnSpc>
                <a:spcPct val="80000"/>
              </a:lnSpc>
            </a:pPr>
            <a:r>
              <a:rPr lang="en-US" sz="1100" dirty="0" err="1" smtClean="0"/>
              <a:t>госпиталь</a:t>
            </a:r>
            <a:r>
              <a:rPr lang="en-US" sz="1100" dirty="0" smtClean="0"/>
              <a:t> </a:t>
            </a:r>
            <a:r>
              <a:rPr lang="en-US" sz="1100" dirty="0" err="1" smtClean="0"/>
              <a:t>ветеранов</a:t>
            </a:r>
            <a:r>
              <a:rPr lang="en-US" sz="1100" dirty="0" smtClean="0"/>
              <a:t> </a:t>
            </a:r>
            <a:r>
              <a:rPr lang="en-US" sz="1100" dirty="0" err="1" smtClean="0"/>
              <a:t>войн</a:t>
            </a:r>
            <a:r>
              <a:rPr lang="en-US" sz="1100" dirty="0" smtClean="0"/>
              <a:t>”</a:t>
            </a:r>
            <a:endParaRPr lang="ru-RU" sz="1100" dirty="0"/>
          </a:p>
        </p:txBody>
      </p:sp>
    </p:spTree>
    <p:extLst>
      <p:ext uri="{BB962C8B-B14F-4D97-AF65-F5344CB8AC3E}">
        <p14:creationId xmlns:p14="http://schemas.microsoft.com/office/powerpoint/2010/main" val="466537638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E34CA1-C42E-424F-AEFE-494005568838}" type="slidenum">
              <a:rPr lang="en-US" altLang="ru-RU"/>
              <a:pPr/>
              <a:t>15</a:t>
            </a:fld>
            <a:endParaRPr lang="en-US" altLang="ru-RU"/>
          </a:p>
        </p:txBody>
      </p:sp>
      <p:sp>
        <p:nvSpPr>
          <p:cNvPr id="33796" name="Text Box 4"/>
          <p:cNvSpPr txBox="1">
            <a:spLocks noChangeArrowheads="1"/>
          </p:cNvSpPr>
          <p:nvPr/>
        </p:nvSpPr>
        <p:spPr bwMode="auto">
          <a:xfrm>
            <a:off x="1447800" y="152400"/>
            <a:ext cx="7467600" cy="10341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lnSpc>
                <a:spcPct val="85000"/>
              </a:lnSpc>
            </a:pP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Региональный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рейтинг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медицинских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организаций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Забайкальского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края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по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итогам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независимрой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оценки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качества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услуг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 2015-2017 </a:t>
            </a:r>
            <a:r>
              <a:rPr lang="en-US" altLang="ru-RU" sz="2400" dirty="0" err="1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гг</a:t>
            </a:r>
            <a:r>
              <a:rPr lang="en-US" alt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.</a:t>
            </a:r>
            <a:endParaRPr lang="ru-RU" altLang="ru-RU" i="1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7" name="Диаграмма 6"/>
          <p:cNvGraphicFramePr/>
          <p:nvPr>
            <p:extLst>
              <p:ext uri="{D42A27DB-BD31-4B8C-83A1-F6EECF244321}">
                <p14:modId xmlns:p14="http://schemas.microsoft.com/office/powerpoint/2010/main" val="2141801811"/>
              </p:ext>
            </p:extLst>
          </p:nvPr>
        </p:nvGraphicFramePr>
        <p:xfrm>
          <a:off x="1371600" y="2133600"/>
          <a:ext cx="77724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8" name="TextBox 37"/>
          <p:cNvSpPr txBox="1"/>
          <p:nvPr/>
        </p:nvSpPr>
        <p:spPr>
          <a:xfrm>
            <a:off x="1447798" y="6400800"/>
            <a:ext cx="27284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Максимальный</a:t>
            </a:r>
            <a:r>
              <a:rPr lang="en-US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 </a:t>
            </a:r>
            <a:r>
              <a:rPr lang="en-US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балл</a:t>
            </a:r>
            <a:r>
              <a:rPr lang="en-US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 75</a:t>
            </a:r>
            <a:endParaRPr lang="ru-RU" dirty="0">
              <a:ln w="18415" cmpd="sng">
                <a:solidFill>
                  <a:srgbClr val="C00000"/>
                </a:solidFill>
                <a:prstDash val="solid"/>
              </a:ln>
              <a:solidFill>
                <a:srgbClr val="C00000"/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7123688" y="1601181"/>
            <a:ext cx="17660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C00000"/>
                </a:solidFill>
              </a:rPr>
              <a:t>АУТСАЙДЕРЫ</a:t>
            </a:r>
            <a:endParaRPr lang="ru-RU" dirty="0">
              <a:solidFill>
                <a:srgbClr val="C00000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297127" y="1297663"/>
            <a:ext cx="426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СТАЦИОНАРНЫЕ УСЛОВИЯ</a:t>
            </a:r>
            <a:endParaRPr lang="ru-RU" dirty="0">
              <a:ln w="18415" cmpd="sng">
                <a:solidFill>
                  <a:schemeClr val="accent1">
                    <a:lumMod val="50000"/>
                  </a:schemeClr>
                </a:solidFill>
                <a:prstDash val="solid"/>
              </a:ln>
              <a:solidFill>
                <a:schemeClr val="accent1">
                  <a:lumMod val="5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875106579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>
          <a:xfrm>
            <a:off x="7010400" y="6381750"/>
            <a:ext cx="2133600" cy="476250"/>
          </a:xfrm>
        </p:spPr>
        <p:txBody>
          <a:bodyPr/>
          <a:lstStyle/>
          <a:p>
            <a:fld id="{DB6ABF22-A239-472E-B11B-0EADBF1287F3}" type="slidenum">
              <a:rPr lang="en-US" altLang="ru-RU" smtClean="0"/>
              <a:pPr/>
              <a:t>16</a:t>
            </a:fld>
            <a:endParaRPr lang="en-US" altLang="ru-RU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5638800" y="0"/>
            <a:ext cx="3276600" cy="12192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1400" dirty="0" smtClean="0">
                <a:solidFill>
                  <a:schemeClr val="tx1"/>
                </a:solidFill>
              </a:rPr>
              <a:t>О</a:t>
            </a:r>
            <a:r>
              <a:rPr lang="en-US" sz="1400" dirty="0" err="1" smtClean="0">
                <a:solidFill>
                  <a:schemeClr val="tx1"/>
                </a:solidFill>
              </a:rPr>
              <a:t>тлично</a:t>
            </a:r>
            <a:r>
              <a:rPr lang="en-US" sz="1400" dirty="0" smtClean="0">
                <a:solidFill>
                  <a:schemeClr val="tx1"/>
                </a:solidFill>
              </a:rPr>
              <a:t> </a:t>
            </a:r>
            <a:r>
              <a:rPr lang="ru-RU" sz="1400" dirty="0" smtClean="0">
                <a:solidFill>
                  <a:schemeClr val="tx1"/>
                </a:solidFill>
              </a:rPr>
              <a:t>61-75</a:t>
            </a:r>
            <a:r>
              <a:rPr lang="en-US" sz="1400" dirty="0" smtClean="0">
                <a:solidFill>
                  <a:schemeClr val="tx1"/>
                </a:solidFill>
              </a:rPr>
              <a:t> </a:t>
            </a:r>
            <a:r>
              <a:rPr lang="en-US" sz="1400" dirty="0" err="1" smtClean="0">
                <a:solidFill>
                  <a:schemeClr val="tx1"/>
                </a:solidFill>
              </a:rPr>
              <a:t>балл</a:t>
            </a:r>
            <a:r>
              <a:rPr lang="ru-RU" sz="1400" dirty="0" err="1" smtClean="0">
                <a:solidFill>
                  <a:schemeClr val="tx1"/>
                </a:solidFill>
              </a:rPr>
              <a:t>ов</a:t>
            </a:r>
            <a:endParaRPr lang="en-US" sz="1400" dirty="0" smtClean="0">
              <a:solidFill>
                <a:schemeClr val="tx1"/>
              </a:solidFill>
            </a:endParaRPr>
          </a:p>
          <a:p>
            <a:r>
              <a:rPr lang="ru-RU" sz="1400" dirty="0" smtClean="0">
                <a:solidFill>
                  <a:schemeClr val="tx1"/>
                </a:solidFill>
              </a:rPr>
              <a:t>Х</a:t>
            </a:r>
            <a:r>
              <a:rPr lang="en-US" sz="1400" dirty="0" err="1" smtClean="0">
                <a:solidFill>
                  <a:schemeClr val="tx1"/>
                </a:solidFill>
              </a:rPr>
              <a:t>орошо</a:t>
            </a:r>
            <a:r>
              <a:rPr lang="en-US" sz="1400" dirty="0" smtClean="0">
                <a:solidFill>
                  <a:schemeClr val="tx1"/>
                </a:solidFill>
              </a:rPr>
              <a:t>  4</a:t>
            </a:r>
            <a:r>
              <a:rPr lang="ru-RU" sz="1400" dirty="0" smtClean="0">
                <a:solidFill>
                  <a:schemeClr val="tx1"/>
                </a:solidFill>
              </a:rPr>
              <a:t>6</a:t>
            </a:r>
            <a:r>
              <a:rPr lang="en-US" sz="1400" dirty="0" smtClean="0">
                <a:solidFill>
                  <a:schemeClr val="tx1"/>
                </a:solidFill>
              </a:rPr>
              <a:t>-</a:t>
            </a:r>
            <a:r>
              <a:rPr lang="ru-RU" sz="1400" dirty="0" smtClean="0">
                <a:solidFill>
                  <a:schemeClr val="tx1"/>
                </a:solidFill>
              </a:rPr>
              <a:t>60</a:t>
            </a:r>
            <a:r>
              <a:rPr lang="en-US" sz="1400" dirty="0" smtClean="0">
                <a:solidFill>
                  <a:schemeClr val="tx1"/>
                </a:solidFill>
              </a:rPr>
              <a:t> </a:t>
            </a:r>
            <a:r>
              <a:rPr lang="en-US" sz="1400" dirty="0" err="1" smtClean="0">
                <a:solidFill>
                  <a:schemeClr val="tx1"/>
                </a:solidFill>
              </a:rPr>
              <a:t>баллов</a:t>
            </a:r>
            <a:endParaRPr lang="en-US" sz="1400" dirty="0" smtClean="0">
              <a:solidFill>
                <a:schemeClr val="tx1"/>
              </a:solidFill>
            </a:endParaRPr>
          </a:p>
          <a:p>
            <a:r>
              <a:rPr lang="en-US" sz="1400" dirty="0" err="1" smtClean="0">
                <a:solidFill>
                  <a:schemeClr val="tx1"/>
                </a:solidFill>
              </a:rPr>
              <a:t>Удовлетворительно</a:t>
            </a:r>
            <a:r>
              <a:rPr lang="en-US" sz="1400" dirty="0" smtClean="0">
                <a:solidFill>
                  <a:schemeClr val="tx1"/>
                </a:solidFill>
              </a:rPr>
              <a:t> 30-4</a:t>
            </a:r>
            <a:r>
              <a:rPr lang="ru-RU" sz="1400" dirty="0" smtClean="0">
                <a:solidFill>
                  <a:schemeClr val="tx1"/>
                </a:solidFill>
              </a:rPr>
              <a:t>5</a:t>
            </a:r>
            <a:r>
              <a:rPr lang="en-US" sz="1400" dirty="0" smtClean="0">
                <a:solidFill>
                  <a:schemeClr val="tx1"/>
                </a:solidFill>
              </a:rPr>
              <a:t> </a:t>
            </a:r>
            <a:r>
              <a:rPr lang="en-US" sz="1400" dirty="0" err="1" smtClean="0">
                <a:solidFill>
                  <a:schemeClr val="tx1"/>
                </a:solidFill>
              </a:rPr>
              <a:t>баллов</a:t>
            </a:r>
            <a:endParaRPr lang="en-US" sz="1400" dirty="0" smtClean="0">
              <a:solidFill>
                <a:schemeClr val="tx1"/>
              </a:solidFill>
            </a:endParaRPr>
          </a:p>
          <a:p>
            <a:r>
              <a:rPr lang="en-US" sz="1400" dirty="0" err="1" smtClean="0">
                <a:solidFill>
                  <a:schemeClr val="tx1"/>
                </a:solidFill>
              </a:rPr>
              <a:t>Ниже</a:t>
            </a:r>
            <a:r>
              <a:rPr lang="en-US" sz="1400" dirty="0" smtClean="0">
                <a:solidFill>
                  <a:schemeClr val="tx1"/>
                </a:solidFill>
              </a:rPr>
              <a:t> </a:t>
            </a:r>
            <a:r>
              <a:rPr lang="en-US" sz="1400" dirty="0" err="1" smtClean="0">
                <a:solidFill>
                  <a:schemeClr val="tx1"/>
                </a:solidFill>
              </a:rPr>
              <a:t>среднего</a:t>
            </a:r>
            <a:r>
              <a:rPr lang="en-US" sz="1400" dirty="0" smtClean="0">
                <a:solidFill>
                  <a:schemeClr val="tx1"/>
                </a:solidFill>
              </a:rPr>
              <a:t> 15-29 </a:t>
            </a:r>
            <a:r>
              <a:rPr lang="en-US" sz="1400" dirty="0" err="1" smtClean="0">
                <a:solidFill>
                  <a:schemeClr val="tx1"/>
                </a:solidFill>
              </a:rPr>
              <a:t>баллов</a:t>
            </a:r>
            <a:endParaRPr lang="en-US" sz="1400" dirty="0" smtClean="0">
              <a:solidFill>
                <a:schemeClr val="tx1"/>
              </a:solidFill>
            </a:endParaRPr>
          </a:p>
          <a:p>
            <a:r>
              <a:rPr lang="ru-RU" sz="1400" dirty="0" smtClean="0">
                <a:solidFill>
                  <a:schemeClr val="tx1"/>
                </a:solidFill>
              </a:rPr>
              <a:t>Н</a:t>
            </a:r>
            <a:r>
              <a:rPr lang="en-US" sz="1400" dirty="0" err="1" smtClean="0">
                <a:solidFill>
                  <a:schemeClr val="tx1"/>
                </a:solidFill>
              </a:rPr>
              <a:t>еудовлетворительно</a:t>
            </a:r>
            <a:r>
              <a:rPr lang="en-US" sz="1400" dirty="0" smtClean="0">
                <a:solidFill>
                  <a:schemeClr val="tx1"/>
                </a:solidFill>
              </a:rPr>
              <a:t> 0-14 </a:t>
            </a:r>
            <a:r>
              <a:rPr lang="en-US" sz="1400" dirty="0" err="1" smtClean="0">
                <a:solidFill>
                  <a:schemeClr val="tx1"/>
                </a:solidFill>
              </a:rPr>
              <a:t>баллов</a:t>
            </a:r>
            <a:endParaRPr lang="ru-RU" sz="1400" dirty="0">
              <a:solidFill>
                <a:schemeClr val="tx1"/>
              </a:solidFill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447800" y="1552669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</a:t>
            </a:r>
            <a:r>
              <a:rPr lang="ru-RU" sz="1200" dirty="0" smtClean="0">
                <a:solidFill>
                  <a:schemeClr val="tx1"/>
                </a:solidFill>
              </a:rPr>
              <a:t>39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4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2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1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3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1619816" y="1447800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ОТКРЫТОСТЬ</a:t>
            </a:r>
            <a:endParaRPr lang="ru-RU" dirty="0"/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5715000" y="1582847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</a:t>
            </a:r>
            <a:r>
              <a:rPr lang="ru-RU" sz="1200" dirty="0" smtClean="0">
                <a:solidFill>
                  <a:schemeClr val="tx1"/>
                </a:solidFill>
              </a:rPr>
              <a:t>25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21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9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4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2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5887016" y="1477978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КОМФОРТНОСТЬ</a:t>
            </a:r>
            <a:endParaRPr lang="ru-RU" dirty="0"/>
          </a:p>
        </p:txBody>
      </p:sp>
      <p:sp>
        <p:nvSpPr>
          <p:cNvPr id="13" name="Скругленный прямоугольник 12"/>
          <p:cNvSpPr/>
          <p:nvPr/>
        </p:nvSpPr>
        <p:spPr>
          <a:xfrm>
            <a:off x="3790384" y="3381469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</a:t>
            </a:r>
            <a:r>
              <a:rPr lang="ru-RU" sz="1200" dirty="0" smtClean="0">
                <a:solidFill>
                  <a:schemeClr val="tx1"/>
                </a:solidFill>
              </a:rPr>
              <a:t>45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2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1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2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1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3962400" y="3276600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ВРЕМЯ ОЖИДАНИЯ</a:t>
            </a:r>
            <a:endParaRPr lang="ru-RU" dirty="0"/>
          </a:p>
        </p:txBody>
      </p:sp>
      <p:sp>
        <p:nvSpPr>
          <p:cNvPr id="15" name="Скругленный прямоугольник 14"/>
          <p:cNvSpPr/>
          <p:nvPr/>
        </p:nvSpPr>
        <p:spPr>
          <a:xfrm>
            <a:off x="1656784" y="5210269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</a:t>
            </a:r>
            <a:r>
              <a:rPr lang="ru-RU" sz="1200" dirty="0" smtClean="0">
                <a:solidFill>
                  <a:schemeClr val="tx1"/>
                </a:solidFill>
              </a:rPr>
              <a:t>46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2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0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2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1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828800" y="5105400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400" dirty="0" smtClean="0"/>
              <a:t>ДОБРОЖЕЛАТЕЛЬНОСТЬ</a:t>
            </a:r>
            <a:endParaRPr lang="ru-RU" sz="1400" dirty="0"/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5736125" y="5210269"/>
            <a:ext cx="2895600" cy="1419131"/>
          </a:xfrm>
          <a:prstGeom prst="roundRect">
            <a:avLst/>
          </a:prstGeom>
          <a:solidFill>
            <a:schemeClr val="accent1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endParaRPr lang="en-US" sz="1200" dirty="0" smtClean="0">
              <a:solidFill>
                <a:schemeClr val="tx1"/>
              </a:solidFill>
            </a:endParaRPr>
          </a:p>
          <a:p>
            <a:r>
              <a:rPr lang="ru-RU" sz="1200" dirty="0" smtClean="0">
                <a:solidFill>
                  <a:schemeClr val="tx1"/>
                </a:solidFill>
              </a:rPr>
              <a:t>О</a:t>
            </a:r>
            <a:r>
              <a:rPr lang="en-US" sz="1200" dirty="0" err="1">
                <a:solidFill>
                  <a:schemeClr val="tx1"/>
                </a:solidFill>
              </a:rPr>
              <a:t>тлично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 - </a:t>
            </a:r>
            <a:r>
              <a:rPr lang="ru-RU" sz="1200" dirty="0" smtClean="0">
                <a:solidFill>
                  <a:schemeClr val="tx1"/>
                </a:solidFill>
              </a:rPr>
              <a:t>46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Х</a:t>
            </a:r>
            <a:r>
              <a:rPr lang="en-US" sz="1200" dirty="0" err="1">
                <a:solidFill>
                  <a:schemeClr val="tx1"/>
                </a:solidFill>
              </a:rPr>
              <a:t>орошо</a:t>
            </a:r>
            <a:r>
              <a:rPr lang="en-US" sz="1200" dirty="0">
                <a:solidFill>
                  <a:schemeClr val="tx1"/>
                </a:solidFill>
              </a:rPr>
              <a:t> 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2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- </a:t>
            </a:r>
            <a:r>
              <a:rPr lang="ru-RU" sz="1200" dirty="0" smtClean="0">
                <a:solidFill>
                  <a:schemeClr val="tx1"/>
                </a:solidFill>
              </a:rPr>
              <a:t>0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en-US" sz="1200" dirty="0" err="1">
                <a:solidFill>
                  <a:schemeClr val="tx1"/>
                </a:solidFill>
              </a:rPr>
              <a:t>Ниже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err="1">
                <a:solidFill>
                  <a:schemeClr val="tx1"/>
                </a:solidFill>
              </a:rPr>
              <a:t>среднего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0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endParaRPr lang="en-US" sz="1200" dirty="0">
              <a:solidFill>
                <a:schemeClr val="tx1"/>
              </a:solidFill>
            </a:endParaRPr>
          </a:p>
          <a:p>
            <a:r>
              <a:rPr lang="ru-RU" sz="1200" dirty="0">
                <a:solidFill>
                  <a:schemeClr val="tx1"/>
                </a:solidFill>
              </a:rPr>
              <a:t>Н</a:t>
            </a:r>
            <a:r>
              <a:rPr lang="en-US" sz="1200" dirty="0" err="1">
                <a:solidFill>
                  <a:schemeClr val="tx1"/>
                </a:solidFill>
              </a:rPr>
              <a:t>еудовлетворительно</a:t>
            </a:r>
            <a:r>
              <a:rPr lang="en-US" sz="1200" dirty="0">
                <a:solidFill>
                  <a:schemeClr val="tx1"/>
                </a:solidFill>
              </a:rPr>
              <a:t> </a:t>
            </a:r>
            <a:r>
              <a:rPr lang="en-US" sz="1200" dirty="0" smtClean="0">
                <a:solidFill>
                  <a:schemeClr val="tx1"/>
                </a:solidFill>
              </a:rPr>
              <a:t>– </a:t>
            </a:r>
            <a:r>
              <a:rPr lang="ru-RU" sz="1200" dirty="0" smtClean="0">
                <a:solidFill>
                  <a:schemeClr val="tx1"/>
                </a:solidFill>
              </a:rPr>
              <a:t>3</a:t>
            </a:r>
            <a:r>
              <a:rPr lang="en-US" sz="1200" dirty="0" smtClean="0">
                <a:solidFill>
                  <a:schemeClr val="tx1"/>
                </a:solidFill>
              </a:rPr>
              <a:t> МО</a:t>
            </a:r>
            <a:r>
              <a:rPr lang="ru-RU" sz="1200" dirty="0" smtClean="0">
                <a:solidFill>
                  <a:schemeClr val="tx1"/>
                </a:solidFill>
              </a:rPr>
              <a:t> (</a:t>
            </a:r>
            <a:r>
              <a:rPr lang="ru-RU" sz="1100" dirty="0" err="1" smtClean="0">
                <a:solidFill>
                  <a:schemeClr val="tx1"/>
                </a:solidFill>
              </a:rPr>
              <a:t>Улетовская</a:t>
            </a:r>
            <a:r>
              <a:rPr lang="ru-RU" sz="1100" dirty="0" smtClean="0">
                <a:solidFill>
                  <a:schemeClr val="tx1"/>
                </a:solidFill>
              </a:rPr>
              <a:t> ЦРБ, ККБ, ГБ№1</a:t>
            </a:r>
            <a:r>
              <a:rPr lang="ru-RU" sz="1200" dirty="0" smtClean="0">
                <a:solidFill>
                  <a:schemeClr val="tx1"/>
                </a:solidFill>
              </a:rPr>
              <a:t>)</a:t>
            </a: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18" name="Скругленный прямоугольник 17"/>
          <p:cNvSpPr/>
          <p:nvPr/>
        </p:nvSpPr>
        <p:spPr>
          <a:xfrm>
            <a:off x="5908141" y="5105400"/>
            <a:ext cx="2514600" cy="381000"/>
          </a:xfrm>
          <a:prstGeom prst="roundRect">
            <a:avLst/>
          </a:prstGeom>
          <a:solidFill>
            <a:schemeClr val="accent5"/>
          </a:solidFill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400" dirty="0" smtClean="0"/>
              <a:t>УДОВЛЕТВОРЕННОСТЬ</a:t>
            </a:r>
            <a:endParaRPr lang="ru-RU" sz="1400" dirty="0"/>
          </a:p>
        </p:txBody>
      </p:sp>
      <p:sp>
        <p:nvSpPr>
          <p:cNvPr id="9" name="Прямоугольник 8"/>
          <p:cNvSpPr/>
          <p:nvPr/>
        </p:nvSpPr>
        <p:spPr>
          <a:xfrm>
            <a:off x="1935852" y="424934"/>
            <a:ext cx="333552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СТАЦИОНАРНЫЕ УСЛОВИЯ</a:t>
            </a:r>
            <a:endParaRPr lang="ru-RU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693457338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6ABF22-A239-472E-B11B-0EADBF1287F3}" type="slidenum">
              <a:rPr lang="en-US" altLang="ru-RU" smtClean="0"/>
              <a:pPr/>
              <a:t>17</a:t>
            </a:fld>
            <a:endParaRPr lang="en-US" altLang="ru-RU"/>
          </a:p>
        </p:txBody>
      </p:sp>
      <p:sp>
        <p:nvSpPr>
          <p:cNvPr id="4" name="TextBox 3"/>
          <p:cNvSpPr txBox="1"/>
          <p:nvPr/>
        </p:nvSpPr>
        <p:spPr>
          <a:xfrm>
            <a:off x="2057400" y="228600"/>
            <a:ext cx="6705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НЕЗАВИСИМАЯ ОЦЕНКА КАЧЕСТВА </a:t>
            </a:r>
          </a:p>
          <a:p>
            <a:pPr algn="ctr"/>
            <a:r>
              <a:rPr lang="ru-RU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МЕДИЦИНСКИХ УСЛУГ</a:t>
            </a:r>
            <a:endParaRPr lang="ru-RU" sz="20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5" name="Диаграмма 4"/>
          <p:cNvGraphicFramePr/>
          <p:nvPr>
            <p:extLst>
              <p:ext uri="{D42A27DB-BD31-4B8C-83A1-F6EECF244321}">
                <p14:modId xmlns:p14="http://schemas.microsoft.com/office/powerpoint/2010/main" val="3179990289"/>
              </p:ext>
            </p:extLst>
          </p:nvPr>
        </p:nvGraphicFramePr>
        <p:xfrm>
          <a:off x="4191000" y="1666995"/>
          <a:ext cx="4800600" cy="2667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Диаграмма 6"/>
          <p:cNvGraphicFramePr/>
          <p:nvPr>
            <p:extLst>
              <p:ext uri="{D42A27DB-BD31-4B8C-83A1-F6EECF244321}">
                <p14:modId xmlns:p14="http://schemas.microsoft.com/office/powerpoint/2010/main" val="1114370158"/>
              </p:ext>
            </p:extLst>
          </p:nvPr>
        </p:nvGraphicFramePr>
        <p:xfrm>
          <a:off x="1320733" y="4153628"/>
          <a:ext cx="5257800" cy="2667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1361792" y="3657600"/>
            <a:ext cx="28315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>
                <a:ln>
                  <a:solidFill>
                    <a:srgbClr val="C00000"/>
                  </a:solidFill>
                </a:ln>
                <a:solidFill>
                  <a:srgbClr val="C00000"/>
                </a:solidFill>
              </a:rPr>
              <a:t>ЗАБАЙКАЛЬСКИЙ КРАЙ</a:t>
            </a:r>
            <a:endParaRPr lang="ru-RU" dirty="0">
              <a:ln>
                <a:solidFill>
                  <a:srgbClr val="C00000"/>
                </a:solidFill>
              </a:ln>
              <a:solidFill>
                <a:srgbClr val="C000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297127" y="1297663"/>
            <a:ext cx="4267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СТАЦИОНАРНЫЕ УСЛОВИЯ</a:t>
            </a:r>
            <a:endParaRPr lang="ru-RU" dirty="0">
              <a:ln w="18415" cmpd="sng">
                <a:solidFill>
                  <a:schemeClr val="accent1">
                    <a:lumMod val="50000"/>
                  </a:schemeClr>
                </a:solidFill>
                <a:prstDash val="solid"/>
              </a:ln>
              <a:solidFill>
                <a:schemeClr val="accent1">
                  <a:lumMod val="5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403782761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B6CDBB-1CD5-4598-8D95-48A3735DA877}" type="slidenum">
              <a:rPr lang="en-US" altLang="ru-RU"/>
              <a:pPr/>
              <a:t>18</a:t>
            </a:fld>
            <a:endParaRPr lang="en-US" altLang="ru-RU"/>
          </a:p>
        </p:txBody>
      </p:sp>
      <p:sp>
        <p:nvSpPr>
          <p:cNvPr id="6150" name="WordArt 6"/>
          <p:cNvSpPr>
            <a:spLocks noChangeArrowheads="1" noChangeShapeType="1" noTextEdit="1"/>
          </p:cNvSpPr>
          <p:nvPr/>
        </p:nvSpPr>
        <p:spPr bwMode="gray">
          <a:xfrm>
            <a:off x="1600200" y="3352800"/>
            <a:ext cx="7239000" cy="766763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ru-RU" sz="5400" kern="10">
                <a:ln w="3175">
                  <a:solidFill>
                    <a:schemeClr val="accent2"/>
                  </a:solidFill>
                  <a:round/>
                  <a:headEnd/>
                  <a:tailEnd/>
                </a:ln>
                <a:solidFill>
                  <a:srgbClr val="339966"/>
                </a:solidFill>
                <a:effectLst>
                  <a:outerShdw dist="35921" dir="2700000" algn="ctr" rotWithShape="0">
                    <a:srgbClr val="990000"/>
                  </a:outerShdw>
                </a:effectLst>
                <a:latin typeface="Impact"/>
              </a:rPr>
              <a:t>Спасибо за внимание!</a:t>
            </a:r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6ABF22-A239-472E-B11B-0EADBF1287F3}" type="slidenum">
              <a:rPr lang="en-US" altLang="ru-RU" smtClean="0"/>
              <a:pPr/>
              <a:t>2</a:t>
            </a:fld>
            <a:endParaRPr lang="en-US" altLang="ru-RU"/>
          </a:p>
        </p:txBody>
      </p:sp>
      <p:sp>
        <p:nvSpPr>
          <p:cNvPr id="3" name="TextBox 2"/>
          <p:cNvSpPr txBox="1"/>
          <p:nvPr/>
        </p:nvSpPr>
        <p:spPr>
          <a:xfrm>
            <a:off x="1840033" y="457200"/>
            <a:ext cx="677506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СОЦИАЛЬНАЯ СФЕРА </a:t>
            </a:r>
          </a:p>
          <a:p>
            <a:pPr algn="ctr"/>
            <a:r>
              <a:rPr lang="ru-RU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ЗАБАЙКАЛЬСКОГО КРАЯ В РАЗРЕЗЕ СУБЪЕКТОВ РФ</a:t>
            </a:r>
            <a:endParaRPr lang="ru-RU" sz="20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665390703"/>
              </p:ext>
            </p:extLst>
          </p:nvPr>
        </p:nvGraphicFramePr>
        <p:xfrm>
          <a:off x="1608063" y="1905000"/>
          <a:ext cx="7239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86794510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6ABF22-A239-472E-B11B-0EADBF1287F3}" type="slidenum">
              <a:rPr lang="en-US" altLang="ru-RU" smtClean="0"/>
              <a:pPr/>
              <a:t>3</a:t>
            </a:fld>
            <a:endParaRPr lang="en-US" altLang="ru-RU"/>
          </a:p>
        </p:txBody>
      </p:sp>
      <p:sp>
        <p:nvSpPr>
          <p:cNvPr id="3" name="TextBox 2"/>
          <p:cNvSpPr txBox="1"/>
          <p:nvPr/>
        </p:nvSpPr>
        <p:spPr>
          <a:xfrm>
            <a:off x="1419621" y="304800"/>
            <a:ext cx="7620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ТОП РЕЙТИНГ СУБЪЕКТОВ РФ ЗА 2017 ГОДЫ</a:t>
            </a:r>
          </a:p>
          <a:p>
            <a:pPr algn="ctr"/>
            <a:r>
              <a:rPr lang="en-US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(ЗДРАВООХРАНЕНИЕ)</a:t>
            </a:r>
            <a:endParaRPr lang="ru-RU" sz="20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572021" y="1351405"/>
            <a:ext cx="7315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О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ценка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 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регионов</a:t>
            </a:r>
            <a:r>
              <a:rPr lang="ru-RU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 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в 2017 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году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 </a:t>
            </a:r>
            <a:r>
              <a:rPr lang="en-US" dirty="0" err="1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на</a:t>
            </a:r>
            <a:r>
              <a:rPr lang="en-US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 </a:t>
            </a:r>
            <a:r>
              <a:rPr lang="ru-RU" dirty="0" smtClean="0">
                <a:ln w="1841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1">
                    <a:lumMod val="50000"/>
                  </a:schemeClr>
                </a:solidFill>
              </a:rPr>
              <a:t>www.bus.gov.ru</a:t>
            </a:r>
            <a:endParaRPr lang="ru-RU" dirty="0">
              <a:ln w="18415" cmpd="sng">
                <a:solidFill>
                  <a:schemeClr val="accent1">
                    <a:lumMod val="50000"/>
                  </a:schemeClr>
                </a:solidFill>
                <a:prstDash val="solid"/>
              </a:ln>
              <a:solidFill>
                <a:schemeClr val="accent1">
                  <a:lumMod val="50000"/>
                </a:schemeClr>
              </a:solidFill>
            </a:endParaRP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2476681"/>
              </p:ext>
            </p:extLst>
          </p:nvPr>
        </p:nvGraphicFramePr>
        <p:xfrm>
          <a:off x="1548010" y="1760456"/>
          <a:ext cx="7363221" cy="442468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tableStyleId>{93296810-A885-4BE3-A3E7-6D5BEEA58F35}</a:tableStyleId>
              </a:tblPr>
              <a:tblGrid>
                <a:gridCol w="2454407"/>
                <a:gridCol w="2454407"/>
                <a:gridCol w="2454407"/>
              </a:tblGrid>
              <a:tr h="37084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К</a:t>
                      </a:r>
                      <a:r>
                        <a:rPr lang="en-US" dirty="0" err="1" smtClean="0"/>
                        <a:t>ол-во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баллов</a:t>
                      </a:r>
                      <a:endParaRPr lang="ru-RU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К</a:t>
                      </a:r>
                      <a:r>
                        <a:rPr lang="en-US" dirty="0" err="1" smtClean="0"/>
                        <a:t>ол-во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субъектов</a:t>
                      </a:r>
                      <a:endParaRPr lang="ru-RU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</a:tr>
              <a:tr h="44196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 smtClean="0">
                          <a:ln w="18415" cmpd="sng">
                            <a:solidFill>
                              <a:srgbClr val="C00000"/>
                            </a:solidFill>
                            <a:prstDash val="solid"/>
                          </a:ln>
                          <a:effectLst/>
                        </a:rPr>
                        <a:t>Всего</a:t>
                      </a:r>
                      <a:r>
                        <a:rPr lang="en-US" dirty="0" smtClean="0">
                          <a:ln w="18415" cmpd="sng">
                            <a:solidFill>
                              <a:srgbClr val="C00000"/>
                            </a:solidFill>
                            <a:prstDash val="solid"/>
                          </a:ln>
                          <a:effectLst/>
                        </a:rPr>
                        <a:t> 86 </a:t>
                      </a:r>
                      <a:r>
                        <a:rPr lang="en-US" dirty="0" err="1" smtClean="0">
                          <a:ln w="18415" cmpd="sng">
                            <a:solidFill>
                              <a:srgbClr val="C00000"/>
                            </a:solidFill>
                            <a:prstDash val="solid"/>
                          </a:ln>
                          <a:effectLst/>
                        </a:rPr>
                        <a:t>субъектов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О</a:t>
                      </a:r>
                      <a:r>
                        <a:rPr lang="en-US" dirty="0" err="1" smtClean="0"/>
                        <a:t>тлично</a:t>
                      </a:r>
                      <a:r>
                        <a:rPr lang="en-US" dirty="0" smtClean="0"/>
                        <a:t> 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120-148 </a:t>
                      </a:r>
                      <a:r>
                        <a:rPr lang="en-US" dirty="0" err="1" smtClean="0"/>
                        <a:t>баллов</a:t>
                      </a:r>
                      <a:r>
                        <a:rPr lang="en-US" dirty="0" smtClean="0"/>
                        <a:t> 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36 </a:t>
                      </a:r>
                      <a:r>
                        <a:rPr lang="en-US" dirty="0" err="1" smtClean="0"/>
                        <a:t>субъектов</a:t>
                      </a:r>
                      <a:endParaRPr lang="ru-RU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Хорошо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90-119 </a:t>
                      </a:r>
                      <a:r>
                        <a:rPr lang="en-US" dirty="0" err="1" smtClean="0"/>
                        <a:t>баллов</a:t>
                      </a:r>
                      <a:r>
                        <a:rPr lang="en-US" dirty="0" smtClean="0"/>
                        <a:t> 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32 </a:t>
                      </a:r>
                      <a:r>
                        <a:rPr lang="en-US" dirty="0" err="1" smtClean="0"/>
                        <a:t>субъекта</a:t>
                      </a:r>
                      <a:endParaRPr lang="ru-RU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Удовлетворительно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69-89 </a:t>
                      </a:r>
                      <a:r>
                        <a:rPr lang="en-US" dirty="0" err="1" smtClean="0"/>
                        <a:t>баллов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 </a:t>
                      </a:r>
                      <a:r>
                        <a:rPr lang="en-US" dirty="0" err="1" smtClean="0"/>
                        <a:t>субъектов</a:t>
                      </a:r>
                      <a:endParaRPr lang="ru-RU" dirty="0"/>
                    </a:p>
                  </a:txBody>
                  <a:tcPr anchor="ctr"/>
                </a:tc>
              </a:tr>
              <a:tr h="79248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Ниже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среднего</a:t>
                      </a:r>
                      <a:r>
                        <a:rPr lang="en-US" dirty="0" smtClean="0"/>
                        <a:t> 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53,73 </a:t>
                      </a:r>
                      <a:r>
                        <a:rPr lang="en-US" dirty="0" err="1" smtClean="0"/>
                        <a:t>балла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2 </a:t>
                      </a:r>
                      <a:r>
                        <a:rPr lang="en-US" dirty="0" err="1" smtClean="0"/>
                        <a:t>субъекта</a:t>
                      </a:r>
                      <a:r>
                        <a:rPr lang="en-US" dirty="0" smtClean="0"/>
                        <a:t> </a:t>
                      </a:r>
                      <a:r>
                        <a:rPr lang="en-US" sz="1600" dirty="0" smtClean="0"/>
                        <a:t>(</a:t>
                      </a:r>
                      <a:r>
                        <a:rPr lang="en-US" sz="1600" dirty="0" err="1" smtClean="0"/>
                        <a:t>Ставропольский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край</a:t>
                      </a:r>
                      <a:r>
                        <a:rPr lang="en-US" sz="1600" dirty="0" smtClean="0"/>
                        <a:t>, </a:t>
                      </a:r>
                      <a:r>
                        <a:rPr lang="en-US" sz="1600" dirty="0" err="1" smtClean="0"/>
                        <a:t>Архангельская</a:t>
                      </a:r>
                      <a:r>
                        <a:rPr lang="en-US" sz="1600" dirty="0" smtClean="0"/>
                        <a:t> </a:t>
                      </a:r>
                      <a:r>
                        <a:rPr lang="en-US" sz="1600" dirty="0" err="1" smtClean="0"/>
                        <a:t>область</a:t>
                      </a:r>
                      <a:r>
                        <a:rPr lang="en-US" sz="1600" dirty="0" smtClean="0"/>
                        <a:t>)</a:t>
                      </a:r>
                      <a:endParaRPr lang="ru-RU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Не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атестованы</a:t>
                      </a:r>
                      <a:r>
                        <a:rPr lang="en-US" dirty="0" smtClean="0"/>
                        <a:t> </a:t>
                      </a:r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6 </a:t>
                      </a:r>
                      <a:r>
                        <a:rPr lang="en-US" dirty="0" err="1" smtClean="0"/>
                        <a:t>субъектов</a:t>
                      </a:r>
                      <a:r>
                        <a:rPr lang="en-US" dirty="0" smtClean="0"/>
                        <a:t> </a:t>
                      </a:r>
                      <a:r>
                        <a:rPr lang="en-US" sz="1600" dirty="0" smtClean="0"/>
                        <a:t>(</a:t>
                      </a:r>
                      <a:r>
                        <a:rPr lang="en-US" sz="1400" dirty="0" err="1" smtClean="0"/>
                        <a:t>Байконур</a:t>
                      </a:r>
                      <a:r>
                        <a:rPr lang="en-US" sz="1400" dirty="0" smtClean="0"/>
                        <a:t>, </a:t>
                      </a:r>
                      <a:r>
                        <a:rPr lang="ru-RU" sz="1400" dirty="0" smtClean="0"/>
                        <a:t>Еврейская автономная область</a:t>
                      </a:r>
                      <a:r>
                        <a:rPr lang="en-US" sz="1400" dirty="0" smtClean="0"/>
                        <a:t>, </a:t>
                      </a:r>
                      <a:r>
                        <a:rPr lang="en-US" sz="1400" dirty="0" err="1" smtClean="0"/>
                        <a:t>Пермский</a:t>
                      </a:r>
                      <a:r>
                        <a:rPr lang="en-US" sz="1400" dirty="0" smtClean="0"/>
                        <a:t> </a:t>
                      </a:r>
                      <a:r>
                        <a:rPr lang="en-US" sz="1400" dirty="0" err="1" smtClean="0"/>
                        <a:t>край</a:t>
                      </a:r>
                      <a:r>
                        <a:rPr lang="en-US" sz="1400" dirty="0" smtClean="0"/>
                        <a:t>, </a:t>
                      </a:r>
                      <a:r>
                        <a:rPr lang="en-US" sz="1400" dirty="0" err="1" smtClean="0"/>
                        <a:t>Республика</a:t>
                      </a:r>
                      <a:r>
                        <a:rPr lang="en-US" sz="1400" dirty="0" smtClean="0"/>
                        <a:t> </a:t>
                      </a:r>
                      <a:r>
                        <a:rPr lang="en-US" sz="1400" dirty="0" err="1" smtClean="0"/>
                        <a:t>Татарстан</a:t>
                      </a:r>
                      <a:r>
                        <a:rPr lang="en-US" sz="1400" dirty="0" smtClean="0"/>
                        <a:t>, </a:t>
                      </a:r>
                      <a:r>
                        <a:rPr lang="en-US" sz="1400" dirty="0" err="1" smtClean="0"/>
                        <a:t>Удмуртская</a:t>
                      </a:r>
                      <a:r>
                        <a:rPr lang="en-US" sz="1400" dirty="0" smtClean="0"/>
                        <a:t> </a:t>
                      </a:r>
                      <a:r>
                        <a:rPr lang="en-US" sz="1400" dirty="0" err="1" smtClean="0"/>
                        <a:t>Республика</a:t>
                      </a:r>
                      <a:r>
                        <a:rPr lang="en-US" sz="1400" dirty="0" smtClean="0"/>
                        <a:t>, </a:t>
                      </a:r>
                      <a:r>
                        <a:rPr lang="en-US" sz="1400" dirty="0" err="1" smtClean="0"/>
                        <a:t>Чукотский</a:t>
                      </a:r>
                      <a:r>
                        <a:rPr lang="en-US" sz="1400" dirty="0" smtClean="0"/>
                        <a:t> </a:t>
                      </a:r>
                      <a:r>
                        <a:rPr lang="en-US" sz="1400" dirty="0" err="1" smtClean="0"/>
                        <a:t>автономный</a:t>
                      </a:r>
                      <a:r>
                        <a:rPr lang="en-US" sz="1400" dirty="0" smtClean="0"/>
                        <a:t> </a:t>
                      </a:r>
                      <a:r>
                        <a:rPr lang="en-US" sz="1400" dirty="0" err="1" smtClean="0"/>
                        <a:t>округ</a:t>
                      </a:r>
                      <a:r>
                        <a:rPr lang="en-US" sz="1400" dirty="0" smtClean="0"/>
                        <a:t>)</a:t>
                      </a:r>
                      <a:endParaRPr lang="ru-RU" sz="1600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1419675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>
          <a:xfrm>
            <a:off x="7010400" y="6365152"/>
            <a:ext cx="2133600" cy="476250"/>
          </a:xfrm>
        </p:spPr>
        <p:txBody>
          <a:bodyPr/>
          <a:lstStyle/>
          <a:p>
            <a:fld id="{DB6ABF22-A239-472E-B11B-0EADBF1287F3}" type="slidenum">
              <a:rPr lang="en-US" altLang="ru-RU" smtClean="0"/>
              <a:pPr/>
              <a:t>4</a:t>
            </a:fld>
            <a:endParaRPr lang="en-US" altLang="ru-RU"/>
          </a:p>
        </p:txBody>
      </p:sp>
      <p:sp>
        <p:nvSpPr>
          <p:cNvPr id="3" name="TextBox 2"/>
          <p:cNvSpPr txBox="1"/>
          <p:nvPr/>
        </p:nvSpPr>
        <p:spPr>
          <a:xfrm>
            <a:off x="1419621" y="304800"/>
            <a:ext cx="7620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В РФ В СОСТАВЕ 36 СУБЪЕКТОВ 15 ЛУЧШИХ,</a:t>
            </a:r>
          </a:p>
          <a:p>
            <a:pPr algn="ctr"/>
            <a:r>
              <a:rPr lang="en-US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ПОЛУЧИВШИХ ОЦЕНКУ “ОТЛИЧНО” В 2017 ГОДУ</a:t>
            </a:r>
            <a:endParaRPr lang="ru-RU" sz="20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1732331"/>
              </p:ext>
            </p:extLst>
          </p:nvPr>
        </p:nvGraphicFramePr>
        <p:xfrm>
          <a:off x="1427166" y="1515525"/>
          <a:ext cx="7239000" cy="533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cxnSp>
        <p:nvCxnSpPr>
          <p:cNvPr id="7" name="Прямая соединительная линия 6"/>
          <p:cNvCxnSpPr/>
          <p:nvPr/>
        </p:nvCxnSpPr>
        <p:spPr>
          <a:xfrm>
            <a:off x="2514600" y="6172200"/>
            <a:ext cx="1524000" cy="0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1371600" y="1295400"/>
            <a:ext cx="2834366" cy="338554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600" spc="100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Максимальный</a:t>
            </a:r>
            <a:r>
              <a:rPr lang="en-US" sz="1600" spc="100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 </a:t>
            </a:r>
            <a:r>
              <a:rPr lang="en-US" sz="1600" spc="100" dirty="0" err="1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балл</a:t>
            </a:r>
            <a:r>
              <a:rPr lang="en-US" sz="1600" spc="100" dirty="0" smtClean="0">
                <a:ln w="18415" cmpd="sng">
                  <a:solidFill>
                    <a:srgbClr val="C00000"/>
                  </a:solidFill>
                  <a:prstDash val="solid"/>
                </a:ln>
                <a:solidFill>
                  <a:srgbClr val="C00000"/>
                </a:solidFill>
              </a:rPr>
              <a:t> 148</a:t>
            </a:r>
            <a:endParaRPr lang="ru-RU" sz="1600" spc="100" dirty="0">
              <a:ln w="18415" cmpd="sng">
                <a:solidFill>
                  <a:srgbClr val="C00000"/>
                </a:solidFill>
                <a:prstDash val="solid"/>
              </a:ln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180472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6ABF22-A239-472E-B11B-0EADBF1287F3}" type="slidenum">
              <a:rPr lang="en-US" altLang="ru-RU" smtClean="0"/>
              <a:pPr/>
              <a:t>5</a:t>
            </a:fld>
            <a:endParaRPr lang="en-US" altLang="ru-RU"/>
          </a:p>
        </p:txBody>
      </p:sp>
      <p:sp>
        <p:nvSpPr>
          <p:cNvPr id="3" name="TextBox 2"/>
          <p:cNvSpPr txBox="1"/>
          <p:nvPr/>
        </p:nvSpPr>
        <p:spPr>
          <a:xfrm>
            <a:off x="2057400" y="381000"/>
            <a:ext cx="598531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</a:t>
            </a:r>
            <a:r>
              <a:rPr lang="en-US" sz="2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ЕЙТИНГ НАШИХ СОСЕДЕЙ</a:t>
            </a:r>
            <a:endParaRPr lang="ru-RU" sz="2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2664207124"/>
              </p:ext>
            </p:extLst>
          </p:nvPr>
        </p:nvGraphicFramePr>
        <p:xfrm>
          <a:off x="1524000" y="1397000"/>
          <a:ext cx="7391400" cy="5003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86118217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999083" y="6381750"/>
            <a:ext cx="2133600" cy="476250"/>
          </a:xfrm>
        </p:spPr>
        <p:txBody>
          <a:bodyPr/>
          <a:lstStyle/>
          <a:p>
            <a:fld id="{A16060FE-0D4A-4722-87DE-98EC86AC3BA9}" type="slidenum">
              <a:rPr lang="en-US" altLang="ru-RU"/>
              <a:pPr/>
              <a:t>6</a:t>
            </a:fld>
            <a:endParaRPr lang="en-US" alt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1397742" y="352455"/>
            <a:ext cx="7620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РЕЙТИНГ СУБЪЕКТОВ СФО В РФ</a:t>
            </a:r>
            <a:endParaRPr lang="ru-RU" sz="20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3731099334"/>
              </p:ext>
            </p:extLst>
          </p:nvPr>
        </p:nvGraphicFramePr>
        <p:xfrm>
          <a:off x="1524000" y="1397000"/>
          <a:ext cx="7467600" cy="5156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8271165" y="6035055"/>
            <a:ext cx="861518" cy="369332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r>
              <a:rPr lang="en-US" b="1" dirty="0" err="1" smtClean="0"/>
              <a:t>место</a:t>
            </a:r>
            <a:endParaRPr lang="ru-RU" b="1" dirty="0"/>
          </a:p>
        </p:txBody>
      </p:sp>
      <p:sp>
        <p:nvSpPr>
          <p:cNvPr id="8" name="TextBox 7"/>
          <p:cNvSpPr txBox="1"/>
          <p:nvPr/>
        </p:nvSpPr>
        <p:spPr>
          <a:xfrm>
            <a:off x="1419621" y="1474173"/>
            <a:ext cx="620426" cy="461665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ln w="18415" cmpd="sng">
                  <a:solidFill>
                    <a:schemeClr val="accent2"/>
                  </a:solidFill>
                  <a:prstDash val="solid"/>
                </a:ln>
                <a:solidFill>
                  <a:schemeClr val="accent2"/>
                </a:solidFill>
              </a:rPr>
              <a:t>РФ</a:t>
            </a:r>
            <a:endParaRPr lang="ru-RU" sz="2400" dirty="0">
              <a:ln w="18415" cmpd="sng">
                <a:solidFill>
                  <a:schemeClr val="accent2"/>
                </a:solidFill>
                <a:prstDash val="solid"/>
              </a:ln>
              <a:solidFill>
                <a:schemeClr val="accent2"/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6313578" y="1935838"/>
            <a:ext cx="2819105" cy="523220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rgbClr val="C00000"/>
                </a:solidFill>
              </a:rPr>
              <a:t>г. </a:t>
            </a:r>
            <a:r>
              <a:rPr lang="en-US" sz="1400" dirty="0" err="1" smtClean="0">
                <a:solidFill>
                  <a:srgbClr val="C00000"/>
                </a:solidFill>
              </a:rPr>
              <a:t>Москва</a:t>
            </a:r>
            <a:r>
              <a:rPr lang="en-US" sz="1400" dirty="0" smtClean="0">
                <a:solidFill>
                  <a:srgbClr val="C00000"/>
                </a:solidFill>
              </a:rPr>
              <a:t> – 79 </a:t>
            </a:r>
            <a:r>
              <a:rPr lang="en-US" sz="1400" dirty="0" err="1" smtClean="0">
                <a:solidFill>
                  <a:srgbClr val="C00000"/>
                </a:solidFill>
              </a:rPr>
              <a:t>место</a:t>
            </a:r>
            <a:endParaRPr lang="en-US" sz="1400" dirty="0" smtClean="0">
              <a:solidFill>
                <a:srgbClr val="C00000"/>
              </a:solidFill>
            </a:endParaRPr>
          </a:p>
          <a:p>
            <a:r>
              <a:rPr lang="en-US" sz="1400" dirty="0" err="1" smtClean="0">
                <a:solidFill>
                  <a:srgbClr val="C00000"/>
                </a:solidFill>
              </a:rPr>
              <a:t>Московская</a:t>
            </a:r>
            <a:r>
              <a:rPr lang="en-US" sz="1400" dirty="0" smtClean="0">
                <a:solidFill>
                  <a:srgbClr val="C00000"/>
                </a:solidFill>
              </a:rPr>
              <a:t> </a:t>
            </a:r>
            <a:r>
              <a:rPr lang="en-US" sz="1400" dirty="0" err="1" smtClean="0">
                <a:solidFill>
                  <a:srgbClr val="C00000"/>
                </a:solidFill>
              </a:rPr>
              <a:t>область</a:t>
            </a:r>
            <a:r>
              <a:rPr lang="en-US" sz="1400" dirty="0" smtClean="0">
                <a:solidFill>
                  <a:srgbClr val="C00000"/>
                </a:solidFill>
              </a:rPr>
              <a:t> – 48 </a:t>
            </a:r>
            <a:r>
              <a:rPr lang="en-US" sz="1400" dirty="0" err="1" smtClean="0">
                <a:solidFill>
                  <a:srgbClr val="C00000"/>
                </a:solidFill>
              </a:rPr>
              <a:t>место</a:t>
            </a:r>
            <a:endParaRPr lang="ru-RU" sz="1400" dirty="0">
              <a:solidFill>
                <a:srgbClr val="C00000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041452" y="2590800"/>
            <a:ext cx="3091231" cy="523220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rgbClr val="C00000"/>
                </a:solidFill>
              </a:rPr>
              <a:t>г. </a:t>
            </a:r>
            <a:r>
              <a:rPr lang="en-US" sz="1400" dirty="0" err="1" smtClean="0">
                <a:solidFill>
                  <a:srgbClr val="C00000"/>
                </a:solidFill>
              </a:rPr>
              <a:t>Санкт-Петербург</a:t>
            </a:r>
            <a:r>
              <a:rPr lang="en-US" sz="1400" dirty="0" smtClean="0">
                <a:solidFill>
                  <a:srgbClr val="C00000"/>
                </a:solidFill>
              </a:rPr>
              <a:t> – 58 </a:t>
            </a:r>
            <a:r>
              <a:rPr lang="en-US" sz="1400" dirty="0" err="1" smtClean="0">
                <a:solidFill>
                  <a:srgbClr val="C00000"/>
                </a:solidFill>
              </a:rPr>
              <a:t>место</a:t>
            </a:r>
            <a:endParaRPr lang="en-US" sz="1400" dirty="0" smtClean="0">
              <a:solidFill>
                <a:srgbClr val="C00000"/>
              </a:solidFill>
            </a:endParaRPr>
          </a:p>
          <a:p>
            <a:r>
              <a:rPr lang="en-US" sz="1400" dirty="0" err="1" smtClean="0">
                <a:solidFill>
                  <a:srgbClr val="C00000"/>
                </a:solidFill>
              </a:rPr>
              <a:t>Ленинградская</a:t>
            </a:r>
            <a:r>
              <a:rPr lang="en-US" sz="1400" dirty="0" smtClean="0">
                <a:solidFill>
                  <a:srgbClr val="C00000"/>
                </a:solidFill>
              </a:rPr>
              <a:t> </a:t>
            </a:r>
            <a:r>
              <a:rPr lang="en-US" sz="1400" dirty="0" err="1" smtClean="0">
                <a:solidFill>
                  <a:srgbClr val="C00000"/>
                </a:solidFill>
              </a:rPr>
              <a:t>область</a:t>
            </a:r>
            <a:r>
              <a:rPr lang="en-US" sz="1400" dirty="0" smtClean="0">
                <a:solidFill>
                  <a:srgbClr val="C00000"/>
                </a:solidFill>
              </a:rPr>
              <a:t> – 65 </a:t>
            </a:r>
            <a:r>
              <a:rPr lang="en-US" sz="1400" dirty="0" err="1" smtClean="0">
                <a:solidFill>
                  <a:srgbClr val="C00000"/>
                </a:solidFill>
              </a:rPr>
              <a:t>место</a:t>
            </a:r>
            <a:endParaRPr lang="ru-RU" sz="14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971392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6060FE-0D4A-4722-87DE-98EC86AC3BA9}" type="slidenum">
              <a:rPr lang="en-US" altLang="ru-RU"/>
              <a:pPr/>
              <a:t>7</a:t>
            </a:fld>
            <a:endParaRPr lang="en-US" altLang="ru-RU"/>
          </a:p>
        </p:txBody>
      </p:sp>
      <p:sp>
        <p:nvSpPr>
          <p:cNvPr id="3" name="TextBox 2"/>
          <p:cNvSpPr txBox="1"/>
          <p:nvPr/>
        </p:nvSpPr>
        <p:spPr>
          <a:xfrm>
            <a:off x="1419621" y="152400"/>
            <a:ext cx="7620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РЕЙТИНГ ЗАБАЙКАЛЬСКОГО КРАЯ ПО РЕЗУЛЬТАТАМ НЕЗАВИСИМОЙ ОЦЕНКТ КАЧЕСТВА ОКАЗАНИЯ УСЛУГ МЕДИЦИНСКИМИ ОРГАНИЗАЦИЯМИ ЗА 2015-2017 ГОДЫ</a:t>
            </a:r>
            <a:endParaRPr lang="ru-RU" sz="20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699958864"/>
              </p:ext>
            </p:extLst>
          </p:nvPr>
        </p:nvGraphicFramePr>
        <p:xfrm>
          <a:off x="1524000" y="1397000"/>
          <a:ext cx="7467600" cy="5156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600200" y="2133600"/>
            <a:ext cx="485518" cy="1594026"/>
          </a:xfrm>
          <a:prstGeom prst="rect">
            <a:avLst/>
          </a:prstGeom>
          <a:noFill/>
        </p:spPr>
        <p:txBody>
          <a:bodyPr vert="wordArtVert" wrap="none" rtlCol="0">
            <a:spAutoFit/>
          </a:bodyPr>
          <a:lstStyle/>
          <a:p>
            <a:r>
              <a:rPr lang="en-US" dirty="0" err="1" smtClean="0"/>
              <a:t>место</a:t>
            </a:r>
            <a:endParaRPr lang="ru-RU" dirty="0"/>
          </a:p>
        </p:txBody>
      </p:sp>
      <p:sp>
        <p:nvSpPr>
          <p:cNvPr id="7" name="Овал 6"/>
          <p:cNvSpPr/>
          <p:nvPr/>
        </p:nvSpPr>
        <p:spPr>
          <a:xfrm>
            <a:off x="3276600" y="1676400"/>
            <a:ext cx="762000" cy="3276600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TextBox 7"/>
          <p:cNvSpPr txBox="1"/>
          <p:nvPr/>
        </p:nvSpPr>
        <p:spPr>
          <a:xfrm>
            <a:off x="1295400" y="1287100"/>
            <a:ext cx="620426" cy="461665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ln w="18415" cmpd="sng">
                  <a:solidFill>
                    <a:schemeClr val="accent2"/>
                  </a:solidFill>
                  <a:prstDash val="solid"/>
                </a:ln>
                <a:solidFill>
                  <a:schemeClr val="accent2"/>
                </a:solidFill>
              </a:rPr>
              <a:t>РФ</a:t>
            </a:r>
            <a:endParaRPr lang="ru-RU" sz="2400" dirty="0">
              <a:ln w="18415" cmpd="sng">
                <a:solidFill>
                  <a:schemeClr val="accent2"/>
                </a:solidFill>
                <a:prstDash val="solid"/>
              </a:ln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86464680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6060FE-0D4A-4722-87DE-98EC86AC3BA9}" type="slidenum">
              <a:rPr lang="en-US" altLang="ru-RU"/>
              <a:pPr/>
              <a:t>8</a:t>
            </a:fld>
            <a:endParaRPr lang="en-US" altLang="ru-RU"/>
          </a:p>
        </p:txBody>
      </p:sp>
      <p:sp>
        <p:nvSpPr>
          <p:cNvPr id="3" name="TextBox 2"/>
          <p:cNvSpPr txBox="1"/>
          <p:nvPr/>
        </p:nvSpPr>
        <p:spPr>
          <a:xfrm>
            <a:off x="1397742" y="352455"/>
            <a:ext cx="7620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РЕЙТИНГ СУБЪЕКТОВ  В СФО </a:t>
            </a:r>
            <a:endParaRPr lang="ru-RU" sz="20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096000" y="6096000"/>
            <a:ext cx="818494" cy="369332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r>
              <a:rPr lang="en-US" dirty="0" err="1" smtClean="0"/>
              <a:t>место</a:t>
            </a:r>
            <a:endParaRPr lang="ru-RU" dirty="0"/>
          </a:p>
        </p:txBody>
      </p:sp>
      <p:sp>
        <p:nvSpPr>
          <p:cNvPr id="8" name="TextBox 7"/>
          <p:cNvSpPr txBox="1"/>
          <p:nvPr/>
        </p:nvSpPr>
        <p:spPr>
          <a:xfrm>
            <a:off x="1397742" y="1371600"/>
            <a:ext cx="880369" cy="461665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ln w="18415" cmpd="sng">
                  <a:solidFill>
                    <a:schemeClr val="accent2"/>
                  </a:solidFill>
                  <a:prstDash val="solid"/>
                </a:ln>
                <a:solidFill>
                  <a:schemeClr val="accent2"/>
                </a:solidFill>
              </a:rPr>
              <a:t>СФО</a:t>
            </a:r>
            <a:endParaRPr lang="ru-RU" sz="2400" dirty="0">
              <a:ln w="18415" cmpd="sng">
                <a:solidFill>
                  <a:schemeClr val="accent2"/>
                </a:solidFill>
                <a:prstDash val="solid"/>
              </a:ln>
              <a:solidFill>
                <a:schemeClr val="accent2"/>
              </a:solidFill>
            </a:endParaRPr>
          </a:p>
        </p:txBody>
      </p:sp>
      <p:graphicFrame>
        <p:nvGraphicFramePr>
          <p:cNvPr id="7" name="Диаграмма 6"/>
          <p:cNvGraphicFramePr/>
          <p:nvPr>
            <p:extLst>
              <p:ext uri="{D42A27DB-BD31-4B8C-83A1-F6EECF244321}">
                <p14:modId xmlns:p14="http://schemas.microsoft.com/office/powerpoint/2010/main" val="4034232500"/>
              </p:ext>
            </p:extLst>
          </p:nvPr>
        </p:nvGraphicFramePr>
        <p:xfrm>
          <a:off x="1524000" y="1397000"/>
          <a:ext cx="7467600" cy="5156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cxnSp>
        <p:nvCxnSpPr>
          <p:cNvPr id="9" name="Прямая соединительная линия 8"/>
          <p:cNvCxnSpPr/>
          <p:nvPr/>
        </p:nvCxnSpPr>
        <p:spPr>
          <a:xfrm>
            <a:off x="2278111" y="2590800"/>
            <a:ext cx="1684289" cy="0"/>
          </a:xfrm>
          <a:prstGeom prst="line">
            <a:avLst/>
          </a:prstGeom>
          <a:ln w="190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06749378"/>
      </p:ext>
    </p:extLst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6060FE-0D4A-4722-87DE-98EC86AC3BA9}" type="slidenum">
              <a:rPr lang="en-US" altLang="ru-RU"/>
              <a:pPr/>
              <a:t>9</a:t>
            </a:fld>
            <a:endParaRPr lang="en-US" altLang="ru-RU"/>
          </a:p>
        </p:txBody>
      </p:sp>
      <p:sp>
        <p:nvSpPr>
          <p:cNvPr id="3" name="TextBox 2"/>
          <p:cNvSpPr txBox="1"/>
          <p:nvPr/>
        </p:nvSpPr>
        <p:spPr>
          <a:xfrm>
            <a:off x="1419621" y="152400"/>
            <a:ext cx="7620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РЕЙТИНГ ЗАБАЙКАЛЬСКОГО КРАЯ ПО РЕЗУЛЬТАТАМ НЕЗАВИСИМОЙ ОЦЕНКТ КАЧЕСТВА ОКАЗАНИЯ УСЛУГ МЕДИЦИНСКИМИ ОРГАНИЗАЦИЯМИ ЗА 2015-2017 ГОДЫ</a:t>
            </a:r>
            <a:endParaRPr lang="ru-RU" sz="20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3104092966"/>
              </p:ext>
            </p:extLst>
          </p:nvPr>
        </p:nvGraphicFramePr>
        <p:xfrm>
          <a:off x="1524000" y="1397000"/>
          <a:ext cx="7467600" cy="5156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600200" y="2133600"/>
            <a:ext cx="485518" cy="1594026"/>
          </a:xfrm>
          <a:prstGeom prst="rect">
            <a:avLst/>
          </a:prstGeom>
          <a:noFill/>
        </p:spPr>
        <p:txBody>
          <a:bodyPr vert="wordArtVert" wrap="none" rtlCol="0">
            <a:spAutoFit/>
          </a:bodyPr>
          <a:lstStyle/>
          <a:p>
            <a:r>
              <a:rPr lang="en-US" dirty="0" err="1" smtClean="0"/>
              <a:t>место</a:t>
            </a:r>
            <a:endParaRPr lang="ru-RU" dirty="0"/>
          </a:p>
        </p:txBody>
      </p:sp>
      <p:sp>
        <p:nvSpPr>
          <p:cNvPr id="7" name="Овал 6"/>
          <p:cNvSpPr/>
          <p:nvPr/>
        </p:nvSpPr>
        <p:spPr>
          <a:xfrm>
            <a:off x="3352800" y="2057400"/>
            <a:ext cx="609600" cy="2895600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TextBox 7"/>
          <p:cNvSpPr txBox="1"/>
          <p:nvPr/>
        </p:nvSpPr>
        <p:spPr>
          <a:xfrm>
            <a:off x="1295400" y="1287100"/>
            <a:ext cx="880369" cy="461665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txBody>
          <a:bodyPr wrap="none" rtlCol="0">
            <a:spAutoFit/>
          </a:bodyPr>
          <a:lstStyle/>
          <a:p>
            <a:r>
              <a:rPr lang="en-US" sz="2400" dirty="0" smtClean="0">
                <a:ln w="18415" cmpd="sng">
                  <a:solidFill>
                    <a:schemeClr val="accent2"/>
                  </a:solidFill>
                  <a:prstDash val="solid"/>
                </a:ln>
                <a:solidFill>
                  <a:schemeClr val="accent2"/>
                </a:solidFill>
              </a:rPr>
              <a:t>СФО</a:t>
            </a:r>
            <a:endParaRPr lang="ru-RU" sz="2400" dirty="0">
              <a:ln w="18415" cmpd="sng">
                <a:solidFill>
                  <a:schemeClr val="accent2"/>
                </a:solidFill>
                <a:prstDash val="solid"/>
              </a:ln>
              <a:solidFill>
                <a:schemeClr val="accent2"/>
              </a:solidFill>
            </a:endParaRPr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1619</TotalTime>
  <Words>763</Words>
  <Application>Microsoft Office PowerPoint</Application>
  <PresentationFormat>Экран (4:3)</PresentationFormat>
  <Paragraphs>199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Оформление по умолчанию</vt:lpstr>
      <vt:lpstr>НЕЗАВИСИМАЯ ОЦЕНКА ОКАЗАНИЯ КАЧЕСТВА УСЛУГ МЕДИЦИНСКИМИ ОРГАНИЗАЦИЯМИ ЗАБАЙКАЛЬСКОГО КРАЯ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eclipsed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FINAL FANTASY</dc:title>
  <dc:creator>eclipse</dc:creator>
  <cp:lastModifiedBy>Борис Викторович Коржов</cp:lastModifiedBy>
  <cp:revision>129</cp:revision>
  <dcterms:created xsi:type="dcterms:W3CDTF">2004-06-18T16:16:52Z</dcterms:created>
  <dcterms:modified xsi:type="dcterms:W3CDTF">2017-12-20T23:38:21Z</dcterms:modified>
</cp:coreProperties>
</file>

<file path=docProps/thumbnail.jpeg>
</file>